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omments/modernComment_107_D7D444FF.xml" ContentType="application/vnd.ms-powerpoint.comments+xml"/>
  <Override PartName="/ppt/comments/modernComment_116_E8A2F170.xml" ContentType="application/vnd.ms-powerpoint.comment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849" r:id="rId4"/>
  </p:sldMasterIdLst>
  <p:notesMasterIdLst>
    <p:notesMasterId r:id="rId43"/>
  </p:notesMasterIdLst>
  <p:handoutMasterIdLst>
    <p:handoutMasterId r:id="rId44"/>
  </p:handoutMasterIdLst>
  <p:sldIdLst>
    <p:sldId id="260" r:id="rId5"/>
    <p:sldId id="261" r:id="rId6"/>
    <p:sldId id="262" r:id="rId7"/>
    <p:sldId id="303" r:id="rId8"/>
    <p:sldId id="263" r:id="rId9"/>
    <p:sldId id="265" r:id="rId10"/>
    <p:sldId id="266" r:id="rId11"/>
    <p:sldId id="295" r:id="rId12"/>
    <p:sldId id="269" r:id="rId13"/>
    <p:sldId id="270" r:id="rId14"/>
    <p:sldId id="271" r:id="rId15"/>
    <p:sldId id="272" r:id="rId16"/>
    <p:sldId id="274" r:id="rId17"/>
    <p:sldId id="273" r:id="rId18"/>
    <p:sldId id="302" r:id="rId19"/>
    <p:sldId id="301" r:id="rId20"/>
    <p:sldId id="306" r:id="rId21"/>
    <p:sldId id="278" r:id="rId22"/>
    <p:sldId id="294" r:id="rId23"/>
    <p:sldId id="308" r:id="rId24"/>
    <p:sldId id="279" r:id="rId25"/>
    <p:sldId id="280" r:id="rId26"/>
    <p:sldId id="281" r:id="rId27"/>
    <p:sldId id="282" r:id="rId28"/>
    <p:sldId id="283" r:id="rId29"/>
    <p:sldId id="284" r:id="rId30"/>
    <p:sldId id="285" r:id="rId31"/>
    <p:sldId id="286" r:id="rId32"/>
    <p:sldId id="287" r:id="rId33"/>
    <p:sldId id="288" r:id="rId34"/>
    <p:sldId id="311" r:id="rId35"/>
    <p:sldId id="310" r:id="rId36"/>
    <p:sldId id="289" r:id="rId37"/>
    <p:sldId id="296" r:id="rId38"/>
    <p:sldId id="297" r:id="rId39"/>
    <p:sldId id="293" r:id="rId40"/>
    <p:sldId id="298" r:id="rId41"/>
    <p:sldId id="259" r:id="rId42"/>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6DD0CAB-C62C-2F28-A125-5EDF5E7F3AF6}" name="Long, Melissa" initials="LM" userId="S::mlong5@med.uvm.edu::bdb5a2cc-a0e9-4dd0-a38b-85677c5dfe5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ong, Melissa" initials="LM" lastIdx="16" clrIdx="0">
    <p:extLst>
      <p:ext uri="{19B8F6BF-5375-455C-9EA6-DF929625EA0E}">
        <p15:presenceInfo xmlns:p15="http://schemas.microsoft.com/office/powerpoint/2012/main" userId="S::mlong5@med.uvm.edu::bdb5a2cc-a0e9-4dd0-a38b-85677c5dfe54" providerId="AD"/>
      </p:ext>
    </p:extLst>
  </p:cmAuthor>
  <p:cmAuthor id="2" name="Feldman, Nathalie L" initials="FL" lastIdx="1" clrIdx="1">
    <p:extLst>
      <p:ext uri="{19B8F6BF-5375-455C-9EA6-DF929625EA0E}">
        <p15:presenceInfo xmlns:p15="http://schemas.microsoft.com/office/powerpoint/2012/main" userId="S-1-5-21-1390067357-1383384898-725345543-11252" providerId="AD"/>
      </p:ext>
    </p:extLst>
  </p:cmAuthor>
  <p:cmAuthor id="3" name="efaustne@med.uvm.edu" initials="e" lastIdx="7" clrIdx="2">
    <p:extLst>
      <p:ext uri="{19B8F6BF-5375-455C-9EA6-DF929625EA0E}">
        <p15:presenceInfo xmlns:p15="http://schemas.microsoft.com/office/powerpoint/2012/main" userId="efaustne@med.uvm.ed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00" autoAdjust="0"/>
    <p:restoredTop sz="89894" autoAdjust="0"/>
  </p:normalViewPr>
  <p:slideViewPr>
    <p:cSldViewPr snapToGrid="0">
      <p:cViewPr varScale="1">
        <p:scale>
          <a:sx n="92" d="100"/>
          <a:sy n="92" d="100"/>
        </p:scale>
        <p:origin x="1056" y="84"/>
      </p:cViewPr>
      <p:guideLst/>
    </p:cSldViewPr>
  </p:slideViewPr>
  <p:outlineViewPr>
    <p:cViewPr>
      <p:scale>
        <a:sx n="33" d="100"/>
        <a:sy n="33" d="100"/>
      </p:scale>
      <p:origin x="0" y="-32862"/>
    </p:cViewPr>
  </p:outlineViewPr>
  <p:notesTextViewPr>
    <p:cViewPr>
      <p:scale>
        <a:sx n="3" d="2"/>
        <a:sy n="3" d="2"/>
      </p:scale>
      <p:origin x="0" y="0"/>
    </p:cViewPr>
  </p:notesTextViewPr>
  <p:sorterViewPr>
    <p:cViewPr varScale="1">
      <p:scale>
        <a:sx n="100" d="100"/>
        <a:sy n="100" d="100"/>
      </p:scale>
      <p:origin x="0" y="0"/>
    </p:cViewPr>
  </p:sorterViewPr>
  <p:notesViewPr>
    <p:cSldViewPr snapToGrid="0">
      <p:cViewPr varScale="1">
        <p:scale>
          <a:sx n="120" d="100"/>
          <a:sy n="120" d="100"/>
        </p:scale>
        <p:origin x="2202"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50"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4.xml"/></Relationships>
</file>

<file path=ppt/comments/modernComment_107_D7D444FF.xml><?xml version="1.0" encoding="utf-8"?>
<p188:cmLst xmlns:a="http://schemas.openxmlformats.org/drawingml/2006/main" xmlns:r="http://schemas.openxmlformats.org/officeDocument/2006/relationships" xmlns:p188="http://schemas.microsoft.com/office/powerpoint/2018/8/main">
  <p188:cm id="{C433C632-0F61-4B56-A3F8-95A458FD8BBD}" authorId="{B6DD0CAB-C62C-2F28-A125-5EDF5E7F3AF6}" created="2022-08-25T15:58:04.613">
    <ac:deMkLst xmlns:ac="http://schemas.microsoft.com/office/drawing/2013/main/command">
      <pc:docMk xmlns:pc="http://schemas.microsoft.com/office/powerpoint/2013/main/command"/>
      <pc:sldMk xmlns:pc="http://schemas.microsoft.com/office/powerpoint/2013/main/command" cId="3621012735" sldId="263"/>
      <ac:picMk id="10" creationId="{00000000-0000-0000-0000-000000000000}"/>
    </ac:deMkLst>
    <p188:txBody>
      <a:bodyPr/>
      <a:lstStyle/>
      <a:p>
        <a:r>
          <a:rPr lang="en-US"/>
          <a:t>Update vacation to 6 wks</a:t>
        </a:r>
      </a:p>
    </p188:txBody>
  </p188:cm>
  <p188:cm id="{8EBA9E0E-3FC9-4599-8497-7E9364496D5B}" authorId="{B6DD0CAB-C62C-2F28-A125-5EDF5E7F3AF6}" created="2022-08-25T15:58:44.863">
    <ac:deMkLst xmlns:ac="http://schemas.microsoft.com/office/drawing/2013/main/command">
      <pc:docMk xmlns:pc="http://schemas.microsoft.com/office/powerpoint/2013/main/command"/>
      <pc:sldMk xmlns:pc="http://schemas.microsoft.com/office/powerpoint/2013/main/command" cId="3621012735" sldId="263"/>
      <ac:spMk id="3" creationId="{00000000-0000-0000-0000-000000000000}"/>
    </ac:deMkLst>
    <p188:txBody>
      <a:bodyPr/>
      <a:lstStyle/>
      <a:p>
        <a:r>
          <a:rPr lang="en-US"/>
          <a:t>update link left column</a:t>
        </a:r>
      </a:p>
    </p188:txBody>
  </p188:cm>
</p188:cmLst>
</file>

<file path=ppt/comments/modernComment_116_E8A2F170.xml><?xml version="1.0" encoding="utf-8"?>
<p188:cmLst xmlns:a="http://schemas.openxmlformats.org/drawingml/2006/main" xmlns:r="http://schemas.openxmlformats.org/officeDocument/2006/relationships" xmlns:p188="http://schemas.microsoft.com/office/powerpoint/2018/8/main">
  <p188:cm id="{8E6BC647-D13B-4EB6-84FC-DB76C543F4FC}" authorId="{B6DD0CAB-C62C-2F28-A125-5EDF5E7F3AF6}" created="2022-08-25T16:01:07.610">
    <ac:deMkLst xmlns:ac="http://schemas.microsoft.com/office/drawing/2013/main/command">
      <pc:docMk xmlns:pc="http://schemas.microsoft.com/office/powerpoint/2013/main/command"/>
      <pc:sldMk xmlns:pc="http://schemas.microsoft.com/office/powerpoint/2013/main/command" cId="3902992752" sldId="278"/>
      <ac:picMk id="3" creationId="{00000000-0000-0000-0000-000000000000}"/>
    </ac:deMkLst>
    <p188:txBody>
      <a:bodyPr/>
      <a:lstStyle/>
      <a:p>
        <a:r>
          <a:rPr lang="en-US"/>
          <a:t>need to update?</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1"/>
            <a:ext cx="3037840" cy="466434"/>
          </a:xfrm>
          <a:prstGeom prst="rect">
            <a:avLst/>
          </a:prstGeom>
        </p:spPr>
        <p:txBody>
          <a:bodyPr vert="horz" lIns="93177" tIns="46589" rIns="93177" bIns="46589" rtlCol="0"/>
          <a:lstStyle>
            <a:lvl1pPr algn="r">
              <a:defRPr sz="1200"/>
            </a:lvl1pPr>
          </a:lstStyle>
          <a:p>
            <a:fld id="{0C8EB56E-8527-4704-B45C-99237CD77756}" type="datetimeFigureOut">
              <a:rPr lang="en-US" smtClean="0"/>
              <a:t>2/13/2023</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E790218-1023-419C-BBCD-13F57AFD5C49}" type="slidenum">
              <a:rPr lang="en-US" smtClean="0"/>
              <a:t>‹#›</a:t>
            </a:fld>
            <a:endParaRPr lang="en-US" dirty="0"/>
          </a:p>
        </p:txBody>
      </p:sp>
    </p:spTree>
    <p:extLst>
      <p:ext uri="{BB962C8B-B14F-4D97-AF65-F5344CB8AC3E}">
        <p14:creationId xmlns:p14="http://schemas.microsoft.com/office/powerpoint/2010/main" val="39455307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FDCF25E9-6F18-4A3A-A9D4-53FF58CE6D10}" type="datetimeFigureOut">
              <a:rPr lang="en-US" smtClean="0"/>
              <a:t>2/13/2023</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FD08462-CC93-449E-8088-EE63BF5D5C8C}" type="slidenum">
              <a:rPr lang="en-US" smtClean="0"/>
              <a:t>‹#›</a:t>
            </a:fld>
            <a:endParaRPr lang="en-US" dirty="0"/>
          </a:p>
        </p:txBody>
      </p:sp>
    </p:spTree>
    <p:extLst>
      <p:ext uri="{BB962C8B-B14F-4D97-AF65-F5344CB8AC3E}">
        <p14:creationId xmlns:p14="http://schemas.microsoft.com/office/powerpoint/2010/main" val="1685521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mailto:Eileen.CichoskiKelly@uvm.edu"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FD08462-CC93-449E-8088-EE63BF5D5C8C}" type="slidenum">
              <a:rPr lang="en-US" smtClean="0"/>
              <a:t>1</a:t>
            </a:fld>
            <a:endParaRPr lang="en-US" dirty="0"/>
          </a:p>
        </p:txBody>
      </p:sp>
    </p:spTree>
    <p:extLst>
      <p:ext uri="{BB962C8B-B14F-4D97-AF65-F5344CB8AC3E}">
        <p14:creationId xmlns:p14="http://schemas.microsoft.com/office/powerpoint/2010/main" val="1742304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Current course director: </a:t>
            </a:r>
            <a:r>
              <a:rPr lang="en-US" dirty="0"/>
              <a:t>Dr. Eileen CichoskiKelly (</a:t>
            </a:r>
            <a:r>
              <a:rPr lang="en-US" dirty="0">
                <a:hlinkClick r:id="rId3"/>
              </a:rPr>
              <a:t>Eileen.CichoskiKelly@uvm.edu</a:t>
            </a:r>
            <a:r>
              <a:rPr lang="en-US" dirty="0"/>
              <a:t>). </a:t>
            </a:r>
            <a:endParaRPr lang="en-US" sz="1200" dirty="0"/>
          </a:p>
          <a:p>
            <a:endParaRPr lang="en-US" dirty="0"/>
          </a:p>
        </p:txBody>
      </p:sp>
      <p:sp>
        <p:nvSpPr>
          <p:cNvPr id="4" name="Slide Number Placeholder 3"/>
          <p:cNvSpPr>
            <a:spLocks noGrp="1"/>
          </p:cNvSpPr>
          <p:nvPr>
            <p:ph type="sldNum" sz="quarter" idx="10"/>
          </p:nvPr>
        </p:nvSpPr>
        <p:spPr/>
        <p:txBody>
          <a:bodyPr/>
          <a:lstStyle/>
          <a:p>
            <a:fld id="{0FD08462-CC93-449E-8088-EE63BF5D5C8C}" type="slidenum">
              <a:rPr lang="en-US" smtClean="0"/>
              <a:t>11</a:t>
            </a:fld>
            <a:endParaRPr lang="en-US" dirty="0"/>
          </a:p>
        </p:txBody>
      </p:sp>
    </p:spTree>
    <p:extLst>
      <p:ext uri="{BB962C8B-B14F-4D97-AF65-F5344CB8AC3E}">
        <p14:creationId xmlns:p14="http://schemas.microsoft.com/office/powerpoint/2010/main" val="9937761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D08462-CC93-449E-8088-EE63BF5D5C8C}" type="slidenum">
              <a:rPr lang="en-US" smtClean="0"/>
              <a:t>12</a:t>
            </a:fld>
            <a:endParaRPr lang="en-US" dirty="0"/>
          </a:p>
        </p:txBody>
      </p:sp>
    </p:spTree>
    <p:extLst>
      <p:ext uri="{BB962C8B-B14F-4D97-AF65-F5344CB8AC3E}">
        <p14:creationId xmlns:p14="http://schemas.microsoft.com/office/powerpoint/2010/main" val="7519854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D08462-CC93-449E-8088-EE63BF5D5C8C}" type="slidenum">
              <a:rPr lang="en-US" smtClean="0"/>
              <a:t>13</a:t>
            </a:fld>
            <a:endParaRPr lang="en-US" dirty="0"/>
          </a:p>
        </p:txBody>
      </p:sp>
    </p:spTree>
    <p:extLst>
      <p:ext uri="{BB962C8B-B14F-4D97-AF65-F5344CB8AC3E}">
        <p14:creationId xmlns:p14="http://schemas.microsoft.com/office/powerpoint/2010/main" val="29137611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D08462-CC93-449E-8088-EE63BF5D5C8C}" type="slidenum">
              <a:rPr lang="en-US" smtClean="0"/>
              <a:t>14</a:t>
            </a:fld>
            <a:endParaRPr lang="en-US" dirty="0"/>
          </a:p>
        </p:txBody>
      </p:sp>
    </p:spTree>
    <p:extLst>
      <p:ext uri="{BB962C8B-B14F-4D97-AF65-F5344CB8AC3E}">
        <p14:creationId xmlns:p14="http://schemas.microsoft.com/office/powerpoint/2010/main" val="418344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D08462-CC93-449E-8088-EE63BF5D5C8C}" type="slidenum">
              <a:rPr lang="en-US" smtClean="0"/>
              <a:t>15</a:t>
            </a:fld>
            <a:endParaRPr lang="en-US" dirty="0"/>
          </a:p>
        </p:txBody>
      </p:sp>
    </p:spTree>
    <p:extLst>
      <p:ext uri="{BB962C8B-B14F-4D97-AF65-F5344CB8AC3E}">
        <p14:creationId xmlns:p14="http://schemas.microsoft.com/office/powerpoint/2010/main" val="27818236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person could be an attending, resident, nurse, staff member or allied health care professional. In the space below, please tell us why you chose to recognize this/these individual(s).</a:t>
            </a:r>
          </a:p>
          <a:p>
            <a:r>
              <a:rPr lang="en-US" dirty="0"/>
              <a:t>If so, in an effort to enhance our learning environment, we strongly encourage you to share your experience(s) and/or concern(s) with us. In order for the COM to make improvements based on your feedback, it is important that you provide us with as many details as possible, including the specific circumstances and individuals involved. Please note that no action will be taken until 42 days have expired and final grades are submitted. To ensure anonymity if desired, please submit your comments by clicking on the confidential web-based link below, using the password “climate1802</a:t>
            </a:r>
          </a:p>
        </p:txBody>
      </p:sp>
      <p:sp>
        <p:nvSpPr>
          <p:cNvPr id="4" name="Slide Number Placeholder 3"/>
          <p:cNvSpPr>
            <a:spLocks noGrp="1"/>
          </p:cNvSpPr>
          <p:nvPr>
            <p:ph type="sldNum" sz="quarter" idx="5"/>
          </p:nvPr>
        </p:nvSpPr>
        <p:spPr/>
        <p:txBody>
          <a:bodyPr/>
          <a:lstStyle/>
          <a:p>
            <a:fld id="{364E9961-970D-6940-8062-95648AEE8FA1}" type="slidenum">
              <a:rPr lang="en-US" smtClean="0"/>
              <a:t>16</a:t>
            </a:fld>
            <a:endParaRPr lang="en-US"/>
          </a:p>
        </p:txBody>
      </p:sp>
    </p:spTree>
    <p:extLst>
      <p:ext uri="{BB962C8B-B14F-4D97-AF65-F5344CB8AC3E}">
        <p14:creationId xmlns:p14="http://schemas.microsoft.com/office/powerpoint/2010/main" val="35216831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dirty="0"/>
          </a:p>
        </p:txBody>
      </p:sp>
      <p:sp>
        <p:nvSpPr>
          <p:cNvPr id="4" name="Slide Number Placeholder 3"/>
          <p:cNvSpPr>
            <a:spLocks noGrp="1"/>
          </p:cNvSpPr>
          <p:nvPr>
            <p:ph type="sldNum" sz="quarter" idx="10"/>
          </p:nvPr>
        </p:nvSpPr>
        <p:spPr/>
        <p:txBody>
          <a:bodyPr/>
          <a:lstStyle/>
          <a:p>
            <a:fld id="{0FD08462-CC93-449E-8088-EE63BF5D5C8C}" type="slidenum">
              <a:rPr lang="en-US" smtClean="0"/>
              <a:t>18</a:t>
            </a:fld>
            <a:endParaRPr lang="en-US" dirty="0"/>
          </a:p>
        </p:txBody>
      </p:sp>
    </p:spTree>
    <p:extLst>
      <p:ext uri="{BB962C8B-B14F-4D97-AF65-F5344CB8AC3E}">
        <p14:creationId xmlns:p14="http://schemas.microsoft.com/office/powerpoint/2010/main" val="31083084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D08462-CC93-449E-8088-EE63BF5D5C8C}" type="slidenum">
              <a:rPr lang="en-US" smtClean="0"/>
              <a:t>19</a:t>
            </a:fld>
            <a:endParaRPr lang="en-US" dirty="0"/>
          </a:p>
        </p:txBody>
      </p:sp>
    </p:spTree>
    <p:extLst>
      <p:ext uri="{BB962C8B-B14F-4D97-AF65-F5344CB8AC3E}">
        <p14:creationId xmlns:p14="http://schemas.microsoft.com/office/powerpoint/2010/main" val="39394080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D08462-CC93-449E-8088-EE63BF5D5C8C}" type="slidenum">
              <a:rPr lang="en-US" smtClean="0"/>
              <a:t>21</a:t>
            </a:fld>
            <a:endParaRPr lang="en-US" dirty="0"/>
          </a:p>
        </p:txBody>
      </p:sp>
    </p:spTree>
    <p:extLst>
      <p:ext uri="{BB962C8B-B14F-4D97-AF65-F5344CB8AC3E}">
        <p14:creationId xmlns:p14="http://schemas.microsoft.com/office/powerpoint/2010/main" val="11383500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D08462-CC93-449E-8088-EE63BF5D5C8C}" type="slidenum">
              <a:rPr lang="en-US" smtClean="0"/>
              <a:t>22</a:t>
            </a:fld>
            <a:endParaRPr lang="en-US" dirty="0"/>
          </a:p>
        </p:txBody>
      </p:sp>
    </p:spTree>
    <p:extLst>
      <p:ext uri="{BB962C8B-B14F-4D97-AF65-F5344CB8AC3E}">
        <p14:creationId xmlns:p14="http://schemas.microsoft.com/office/powerpoint/2010/main" val="1456163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D08462-CC93-449E-8088-EE63BF5D5C8C}" type="slidenum">
              <a:rPr lang="en-US" smtClean="0"/>
              <a:t>2</a:t>
            </a:fld>
            <a:endParaRPr lang="en-US" dirty="0"/>
          </a:p>
        </p:txBody>
      </p:sp>
    </p:spTree>
    <p:extLst>
      <p:ext uri="{BB962C8B-B14F-4D97-AF65-F5344CB8AC3E}">
        <p14:creationId xmlns:p14="http://schemas.microsoft.com/office/powerpoint/2010/main" val="7009448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OASIS User Guide url: http://med.uvm.edu/docs/advint_studentuserguide/medical-education-documents/student-affairs/advint_studentuserguide.pdf</a:t>
            </a:r>
          </a:p>
        </p:txBody>
      </p:sp>
      <p:sp>
        <p:nvSpPr>
          <p:cNvPr id="4" name="Slide Number Placeholder 3"/>
          <p:cNvSpPr>
            <a:spLocks noGrp="1"/>
          </p:cNvSpPr>
          <p:nvPr>
            <p:ph type="sldNum" sz="quarter" idx="10"/>
          </p:nvPr>
        </p:nvSpPr>
        <p:spPr/>
        <p:txBody>
          <a:bodyPr/>
          <a:lstStyle/>
          <a:p>
            <a:fld id="{0FD08462-CC93-449E-8088-EE63BF5D5C8C}" type="slidenum">
              <a:rPr lang="en-US" smtClean="0"/>
              <a:t>23</a:t>
            </a:fld>
            <a:endParaRPr lang="en-US" dirty="0"/>
          </a:p>
        </p:txBody>
      </p:sp>
    </p:spTree>
    <p:extLst>
      <p:ext uri="{BB962C8B-B14F-4D97-AF65-F5344CB8AC3E}">
        <p14:creationId xmlns:p14="http://schemas.microsoft.com/office/powerpoint/2010/main" val="10902989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D08462-CC93-449E-8088-EE63BF5D5C8C}" type="slidenum">
              <a:rPr lang="en-US" smtClean="0"/>
              <a:t>24</a:t>
            </a:fld>
            <a:endParaRPr lang="en-US" dirty="0"/>
          </a:p>
        </p:txBody>
      </p:sp>
    </p:spTree>
    <p:extLst>
      <p:ext uri="{BB962C8B-B14F-4D97-AF65-F5344CB8AC3E}">
        <p14:creationId xmlns:p14="http://schemas.microsoft.com/office/powerpoint/2010/main" val="34738657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D08462-CC93-449E-8088-EE63BF5D5C8C}" type="slidenum">
              <a:rPr lang="en-US" smtClean="0"/>
              <a:t>25</a:t>
            </a:fld>
            <a:endParaRPr lang="en-US" dirty="0"/>
          </a:p>
        </p:txBody>
      </p:sp>
    </p:spTree>
    <p:extLst>
      <p:ext uri="{BB962C8B-B14F-4D97-AF65-F5344CB8AC3E}">
        <p14:creationId xmlns:p14="http://schemas.microsoft.com/office/powerpoint/2010/main" val="2386779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D08462-CC93-449E-8088-EE63BF5D5C8C}" type="slidenum">
              <a:rPr lang="en-US" smtClean="0"/>
              <a:t>26</a:t>
            </a:fld>
            <a:endParaRPr lang="en-US" dirty="0"/>
          </a:p>
        </p:txBody>
      </p:sp>
    </p:spTree>
    <p:extLst>
      <p:ext uri="{BB962C8B-B14F-4D97-AF65-F5344CB8AC3E}">
        <p14:creationId xmlns:p14="http://schemas.microsoft.com/office/powerpoint/2010/main" val="25224552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D08462-CC93-449E-8088-EE63BF5D5C8C}" type="slidenum">
              <a:rPr lang="en-US" smtClean="0"/>
              <a:t>27</a:t>
            </a:fld>
            <a:endParaRPr lang="en-US" dirty="0"/>
          </a:p>
        </p:txBody>
      </p:sp>
    </p:spTree>
    <p:extLst>
      <p:ext uri="{BB962C8B-B14F-4D97-AF65-F5344CB8AC3E}">
        <p14:creationId xmlns:p14="http://schemas.microsoft.com/office/powerpoint/2010/main" val="23175334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D08462-CC93-449E-8088-EE63BF5D5C8C}" type="slidenum">
              <a:rPr lang="en-US" smtClean="0"/>
              <a:t>28</a:t>
            </a:fld>
            <a:endParaRPr lang="en-US" dirty="0"/>
          </a:p>
        </p:txBody>
      </p:sp>
    </p:spTree>
    <p:extLst>
      <p:ext uri="{BB962C8B-B14F-4D97-AF65-F5344CB8AC3E}">
        <p14:creationId xmlns:p14="http://schemas.microsoft.com/office/powerpoint/2010/main" val="40016210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D08462-CC93-449E-8088-EE63BF5D5C8C}" type="slidenum">
              <a:rPr lang="en-US" smtClean="0"/>
              <a:t>29</a:t>
            </a:fld>
            <a:endParaRPr lang="en-US" dirty="0"/>
          </a:p>
        </p:txBody>
      </p:sp>
    </p:spTree>
    <p:extLst>
      <p:ext uri="{BB962C8B-B14F-4D97-AF65-F5344CB8AC3E}">
        <p14:creationId xmlns:p14="http://schemas.microsoft.com/office/powerpoint/2010/main" val="12460429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D08462-CC93-449E-8088-EE63BF5D5C8C}" type="slidenum">
              <a:rPr lang="en-US" smtClean="0"/>
              <a:t>30</a:t>
            </a:fld>
            <a:endParaRPr lang="en-US" dirty="0"/>
          </a:p>
        </p:txBody>
      </p:sp>
    </p:spTree>
    <p:extLst>
      <p:ext uri="{BB962C8B-B14F-4D97-AF65-F5344CB8AC3E}">
        <p14:creationId xmlns:p14="http://schemas.microsoft.com/office/powerpoint/2010/main" val="252040901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D08462-CC93-449E-8088-EE63BF5D5C8C}" type="slidenum">
              <a:rPr lang="en-US" smtClean="0"/>
              <a:t>31</a:t>
            </a:fld>
            <a:endParaRPr lang="en-US" dirty="0"/>
          </a:p>
        </p:txBody>
      </p:sp>
    </p:spTree>
    <p:extLst>
      <p:ext uri="{BB962C8B-B14F-4D97-AF65-F5344CB8AC3E}">
        <p14:creationId xmlns:p14="http://schemas.microsoft.com/office/powerpoint/2010/main" val="12241744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D08462-CC93-449E-8088-EE63BF5D5C8C}" type="slidenum">
              <a:rPr lang="en-US" smtClean="0"/>
              <a:t>32</a:t>
            </a:fld>
            <a:endParaRPr lang="en-US" dirty="0"/>
          </a:p>
        </p:txBody>
      </p:sp>
    </p:spTree>
    <p:extLst>
      <p:ext uri="{BB962C8B-B14F-4D97-AF65-F5344CB8AC3E}">
        <p14:creationId xmlns:p14="http://schemas.microsoft.com/office/powerpoint/2010/main" val="330466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D08462-CC93-449E-8088-EE63BF5D5C8C}" type="slidenum">
              <a:rPr lang="en-US" smtClean="0"/>
              <a:t>3</a:t>
            </a:fld>
            <a:endParaRPr lang="en-US" dirty="0"/>
          </a:p>
        </p:txBody>
      </p:sp>
    </p:spTree>
    <p:extLst>
      <p:ext uri="{BB962C8B-B14F-4D97-AF65-F5344CB8AC3E}">
        <p14:creationId xmlns:p14="http://schemas.microsoft.com/office/powerpoint/2010/main" val="329181113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D08462-CC93-449E-8088-EE63BF5D5C8C}" type="slidenum">
              <a:rPr lang="en-US" smtClean="0"/>
              <a:t>33</a:t>
            </a:fld>
            <a:endParaRPr lang="en-US" dirty="0"/>
          </a:p>
        </p:txBody>
      </p:sp>
    </p:spTree>
    <p:extLst>
      <p:ext uri="{BB962C8B-B14F-4D97-AF65-F5344CB8AC3E}">
        <p14:creationId xmlns:p14="http://schemas.microsoft.com/office/powerpoint/2010/main" val="21012951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D08462-CC93-449E-8088-EE63BF5D5C8C}" type="slidenum">
              <a:rPr lang="en-US" smtClean="0"/>
              <a:t>34</a:t>
            </a:fld>
            <a:endParaRPr lang="en-US" dirty="0"/>
          </a:p>
        </p:txBody>
      </p:sp>
    </p:spTree>
    <p:extLst>
      <p:ext uri="{BB962C8B-B14F-4D97-AF65-F5344CB8AC3E}">
        <p14:creationId xmlns:p14="http://schemas.microsoft.com/office/powerpoint/2010/main" val="72144739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D08462-CC93-449E-8088-EE63BF5D5C8C}" type="slidenum">
              <a:rPr lang="en-US" smtClean="0"/>
              <a:t>35</a:t>
            </a:fld>
            <a:endParaRPr lang="en-US" dirty="0"/>
          </a:p>
        </p:txBody>
      </p:sp>
    </p:spTree>
    <p:extLst>
      <p:ext uri="{BB962C8B-B14F-4D97-AF65-F5344CB8AC3E}">
        <p14:creationId xmlns:p14="http://schemas.microsoft.com/office/powerpoint/2010/main" val="81705840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0FD08462-CC93-449E-8088-EE63BF5D5C8C}" type="slidenum">
              <a:rPr lang="en-US" smtClean="0"/>
              <a:t>36</a:t>
            </a:fld>
            <a:endParaRPr lang="en-US" dirty="0"/>
          </a:p>
        </p:txBody>
      </p:sp>
    </p:spTree>
    <p:extLst>
      <p:ext uri="{BB962C8B-B14F-4D97-AF65-F5344CB8AC3E}">
        <p14:creationId xmlns:p14="http://schemas.microsoft.com/office/powerpoint/2010/main" val="97237077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D08462-CC93-449E-8088-EE63BF5D5C8C}" type="slidenum">
              <a:rPr lang="en-US" smtClean="0"/>
              <a:t>37</a:t>
            </a:fld>
            <a:endParaRPr lang="en-US" dirty="0"/>
          </a:p>
        </p:txBody>
      </p:sp>
    </p:spTree>
    <p:extLst>
      <p:ext uri="{BB962C8B-B14F-4D97-AF65-F5344CB8AC3E}">
        <p14:creationId xmlns:p14="http://schemas.microsoft.com/office/powerpoint/2010/main" val="302008751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D08462-CC93-449E-8088-EE63BF5D5C8C}" type="slidenum">
              <a:rPr lang="en-US" smtClean="0"/>
              <a:t>38</a:t>
            </a:fld>
            <a:endParaRPr lang="en-US" dirty="0"/>
          </a:p>
        </p:txBody>
      </p:sp>
    </p:spTree>
    <p:extLst>
      <p:ext uri="{BB962C8B-B14F-4D97-AF65-F5344CB8AC3E}">
        <p14:creationId xmlns:p14="http://schemas.microsoft.com/office/powerpoint/2010/main" val="35396358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Wingdings" panose="05000000000000000000" pitchFamily="2" charset="2"/>
              <a:buChar char="§"/>
            </a:pPr>
            <a:r>
              <a:rPr lang="en-US" sz="1200" strike="noStrike" kern="1200" baseline="0" dirty="0">
                <a:solidFill>
                  <a:schemeClr val="tx1"/>
                </a:solidFill>
                <a:effectLst/>
                <a:latin typeface="+mn-lt"/>
                <a:ea typeface="+mn-ea"/>
                <a:cs typeface="+mn-cs"/>
              </a:rPr>
              <a:t>SURG 9550, Surgical Subspecialty rotation, is set up in 2-week blocks. If a student wishes to do 4 weeks of a subspecialty, but not the AI rotation, they can sign up for 2 2-week sections of the same thing, however Debbie can modify it to a 4-week block in OASIS. </a:t>
            </a:r>
            <a:endParaRPr lang="en-US" sz="1200" strike="sngStrike" kern="1200" baseline="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pPr marL="171450" indent="-171450">
              <a:buFont typeface="Wingdings" panose="05000000000000000000" pitchFamily="2" charset="2"/>
              <a:buChar char="§"/>
            </a:pPr>
            <a:r>
              <a:rPr lang="en-US" sz="1200" kern="1200" dirty="0">
                <a:solidFill>
                  <a:schemeClr val="tx1"/>
                </a:solidFill>
                <a:effectLst/>
                <a:latin typeface="+mn-lt"/>
                <a:ea typeface="+mn-ea"/>
                <a:cs typeface="+mn-cs"/>
              </a:rPr>
              <a:t>Advanced Integration grading: H/P/F</a:t>
            </a:r>
            <a:r>
              <a:rPr lang="en-US" sz="1200" kern="1200" baseline="0" dirty="0">
                <a:solidFill>
                  <a:schemeClr val="tx1"/>
                </a:solidFill>
                <a:effectLst/>
                <a:latin typeface="+mn-lt"/>
                <a:ea typeface="+mn-ea"/>
                <a:cs typeface="+mn-cs"/>
              </a:rPr>
              <a:t> for 4-week clinical rotations and P/F for all 2-week courses, reading electives, research/TA, other non-clinical electives (like Medical Spanish).</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dirty="0">
                <a:solidFill>
                  <a:prstClr val="black"/>
                </a:solidFill>
              </a:rPr>
              <a:t>If you receive an exemption from the Teaching Practicum/Scholarly Project requirement you will be expected to complete an elective in its place.</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US" sz="1200" dirty="0">
              <a:solidFill>
                <a:prstClr val="black"/>
              </a:solidFill>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dirty="0">
                <a:solidFill>
                  <a:prstClr val="black"/>
                </a:solidFill>
              </a:rPr>
              <a:t>No</a:t>
            </a:r>
            <a:r>
              <a:rPr lang="en-US" sz="1200" baseline="0" dirty="0">
                <a:solidFill>
                  <a:prstClr val="black"/>
                </a:solidFill>
              </a:rPr>
              <a:t> double dipping</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200" baseline="0" dirty="0">
              <a:solidFill>
                <a:prstClr val="black"/>
              </a:solidFill>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aseline="0" dirty="0">
                <a:solidFill>
                  <a:prstClr val="black"/>
                </a:solidFill>
              </a:rPr>
              <a:t>MICU Service (MED 2517) does NOT fulfill the IM Acting Internship requirement. It is a “choice” acting internship.</a:t>
            </a:r>
            <a:r>
              <a:rPr lang="en-US" sz="1200" dirty="0">
                <a:solidFill>
                  <a:prstClr val="black"/>
                </a:solidFill>
              </a:rPr>
              <a:t>	</a:t>
            </a:r>
          </a:p>
          <a:p>
            <a:endParaRPr lang="en-US" dirty="0"/>
          </a:p>
        </p:txBody>
      </p:sp>
      <p:sp>
        <p:nvSpPr>
          <p:cNvPr id="4" name="Slide Number Placeholder 3"/>
          <p:cNvSpPr>
            <a:spLocks noGrp="1"/>
          </p:cNvSpPr>
          <p:nvPr>
            <p:ph type="sldNum" sz="quarter" idx="10"/>
          </p:nvPr>
        </p:nvSpPr>
        <p:spPr/>
        <p:txBody>
          <a:bodyPr/>
          <a:lstStyle/>
          <a:p>
            <a:fld id="{0FD08462-CC93-449E-8088-EE63BF5D5C8C}" type="slidenum">
              <a:rPr lang="en-US" smtClean="0"/>
              <a:t>5</a:t>
            </a:fld>
            <a:endParaRPr lang="en-US" dirty="0"/>
          </a:p>
        </p:txBody>
      </p:sp>
    </p:spTree>
    <p:extLst>
      <p:ext uri="{BB962C8B-B14F-4D97-AF65-F5344CB8AC3E}">
        <p14:creationId xmlns:p14="http://schemas.microsoft.com/office/powerpoint/2010/main" val="32311755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ACLS certification will be required and will be offered through the Sim Lab.</a:t>
            </a:r>
          </a:p>
        </p:txBody>
      </p:sp>
      <p:sp>
        <p:nvSpPr>
          <p:cNvPr id="4" name="Slide Number Placeholder 3"/>
          <p:cNvSpPr>
            <a:spLocks noGrp="1"/>
          </p:cNvSpPr>
          <p:nvPr>
            <p:ph type="sldNum" sz="quarter" idx="10"/>
          </p:nvPr>
        </p:nvSpPr>
        <p:spPr/>
        <p:txBody>
          <a:bodyPr/>
          <a:lstStyle/>
          <a:p>
            <a:fld id="{0FD08462-CC93-449E-8088-EE63BF5D5C8C}" type="slidenum">
              <a:rPr lang="en-US" smtClean="0"/>
              <a:t>6</a:t>
            </a:fld>
            <a:endParaRPr lang="en-US" dirty="0"/>
          </a:p>
        </p:txBody>
      </p:sp>
    </p:spTree>
    <p:extLst>
      <p:ext uri="{BB962C8B-B14F-4D97-AF65-F5344CB8AC3E}">
        <p14:creationId xmlns:p14="http://schemas.microsoft.com/office/powerpoint/2010/main" val="3553189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D08462-CC93-449E-8088-EE63BF5D5C8C}" type="slidenum">
              <a:rPr lang="en-US" smtClean="0"/>
              <a:t>7</a:t>
            </a:fld>
            <a:endParaRPr lang="en-US" dirty="0"/>
          </a:p>
        </p:txBody>
      </p:sp>
    </p:spTree>
    <p:extLst>
      <p:ext uri="{BB962C8B-B14F-4D97-AF65-F5344CB8AC3E}">
        <p14:creationId xmlns:p14="http://schemas.microsoft.com/office/powerpoint/2010/main" val="206831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D08462-CC93-449E-8088-EE63BF5D5C8C}" type="slidenum">
              <a:rPr lang="en-US" smtClean="0"/>
              <a:t>8</a:t>
            </a:fld>
            <a:endParaRPr lang="en-US" dirty="0"/>
          </a:p>
        </p:txBody>
      </p:sp>
    </p:spTree>
    <p:extLst>
      <p:ext uri="{BB962C8B-B14F-4D97-AF65-F5344CB8AC3E}">
        <p14:creationId xmlns:p14="http://schemas.microsoft.com/office/powerpoint/2010/main" val="27586365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D08462-CC93-449E-8088-EE63BF5D5C8C}" type="slidenum">
              <a:rPr lang="en-US" smtClean="0"/>
              <a:t>9</a:t>
            </a:fld>
            <a:endParaRPr lang="en-US" dirty="0"/>
          </a:p>
        </p:txBody>
      </p:sp>
    </p:spTree>
    <p:extLst>
      <p:ext uri="{BB962C8B-B14F-4D97-AF65-F5344CB8AC3E}">
        <p14:creationId xmlns:p14="http://schemas.microsoft.com/office/powerpoint/2010/main" val="39909019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D08462-CC93-449E-8088-EE63BF5D5C8C}" type="slidenum">
              <a:rPr lang="en-US" smtClean="0"/>
              <a:t>10</a:t>
            </a:fld>
            <a:endParaRPr lang="en-US" dirty="0"/>
          </a:p>
        </p:txBody>
      </p:sp>
    </p:spTree>
    <p:extLst>
      <p:ext uri="{BB962C8B-B14F-4D97-AF65-F5344CB8AC3E}">
        <p14:creationId xmlns:p14="http://schemas.microsoft.com/office/powerpoint/2010/main" val="2609499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6DE87CF-0600-400B-BA83-EC76EBDCFBC8}" type="datetimeFigureOut">
              <a:rPr lang="en-US" smtClean="0"/>
              <a:t>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69B253-A4C5-477C-83AD-6D2E98C93C18}"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0346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DE87CF-0600-400B-BA83-EC76EBDCFBC8}" type="datetimeFigureOut">
              <a:rPr lang="en-US" smtClean="0"/>
              <a:t>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69B253-A4C5-477C-83AD-6D2E98C93C18}" type="slidenum">
              <a:rPr lang="en-US" smtClean="0"/>
              <a:t>‹#›</a:t>
            </a:fld>
            <a:endParaRPr lang="en-US" dirty="0"/>
          </a:p>
        </p:txBody>
      </p:sp>
    </p:spTree>
    <p:extLst>
      <p:ext uri="{BB962C8B-B14F-4D97-AF65-F5344CB8AC3E}">
        <p14:creationId xmlns:p14="http://schemas.microsoft.com/office/powerpoint/2010/main" val="1901479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DE87CF-0600-400B-BA83-EC76EBDCFBC8}" type="datetimeFigureOut">
              <a:rPr lang="en-US" smtClean="0"/>
              <a:t>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69B253-A4C5-477C-83AD-6D2E98C93C18}"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5707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6DE87CF-0600-400B-BA83-EC76EBDCFBC8}" type="datetimeFigureOut">
              <a:rPr lang="en-US" smtClean="0"/>
              <a:t>2/13/2023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69B253-A4C5-477C-83AD-6D2E98C93C18}" type="slidenum">
              <a:rPr lang="en-US" smtClean="0"/>
              <a:t>‹#›</a:t>
            </a:fld>
            <a:endParaRPr lang="en-US" dirty="0"/>
          </a:p>
        </p:txBody>
      </p:sp>
    </p:spTree>
    <p:extLst>
      <p:ext uri="{BB962C8B-B14F-4D97-AF65-F5344CB8AC3E}">
        <p14:creationId xmlns:p14="http://schemas.microsoft.com/office/powerpoint/2010/main" val="3219894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6DE87CF-0600-400B-BA83-EC76EBDCFBC8}" type="datetimeFigureOut">
              <a:rPr lang="en-US" smtClean="0"/>
              <a:t>2/13/2023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69B253-A4C5-477C-83AD-6D2E98C93C18}" type="slidenum">
              <a:rPr lang="en-US" smtClean="0"/>
              <a:t>‹#›</a:t>
            </a:fld>
            <a:endParaRPr lang="en-US" dirty="0"/>
          </a:p>
        </p:txBody>
      </p:sp>
    </p:spTree>
    <p:extLst>
      <p:ext uri="{BB962C8B-B14F-4D97-AF65-F5344CB8AC3E}">
        <p14:creationId xmlns:p14="http://schemas.microsoft.com/office/powerpoint/2010/main" val="3279651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6DE87CF-0600-400B-BA83-EC76EBDCFBC8}" type="datetimeFigureOut">
              <a:rPr lang="en-US" smtClean="0"/>
              <a:t>2/13/2023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69B253-A4C5-477C-83AD-6D2E98C93C18}" type="slidenum">
              <a:rPr lang="en-US" smtClean="0"/>
              <a:t>‹#›</a:t>
            </a:fld>
            <a:endParaRPr lang="en-US" dirty="0"/>
          </a:p>
        </p:txBody>
      </p:sp>
    </p:spTree>
    <p:extLst>
      <p:ext uri="{BB962C8B-B14F-4D97-AF65-F5344CB8AC3E}">
        <p14:creationId xmlns:p14="http://schemas.microsoft.com/office/powerpoint/2010/main" val="2173945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6DE87CF-0600-400B-BA83-EC76EBDCFBC8}" type="datetimeFigureOut">
              <a:rPr lang="en-US" smtClean="0"/>
              <a:t>2/13/2023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6969B253-A4C5-477C-83AD-6D2E98C93C18}" type="slidenum">
              <a:rPr lang="en-US" smtClean="0"/>
              <a:t>‹#›</a:t>
            </a:fld>
            <a:endParaRPr lang="en-US" dirty="0"/>
          </a:p>
        </p:txBody>
      </p:sp>
    </p:spTree>
    <p:extLst>
      <p:ext uri="{BB962C8B-B14F-4D97-AF65-F5344CB8AC3E}">
        <p14:creationId xmlns:p14="http://schemas.microsoft.com/office/powerpoint/2010/main" val="2999843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66DE87CF-0600-400B-BA83-EC76EBDCFBC8}" type="datetimeFigureOut">
              <a:rPr lang="en-US" smtClean="0"/>
              <a:t>2/13/2023</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969B253-A4C5-477C-83AD-6D2E98C93C18}" type="slidenum">
              <a:rPr lang="en-US" smtClean="0"/>
              <a:t>‹#›</a:t>
            </a:fld>
            <a:endParaRPr lang="en-US" dirty="0"/>
          </a:p>
        </p:txBody>
      </p:sp>
    </p:spTree>
    <p:extLst>
      <p:ext uri="{BB962C8B-B14F-4D97-AF65-F5344CB8AC3E}">
        <p14:creationId xmlns:p14="http://schemas.microsoft.com/office/powerpoint/2010/main" val="3630542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6DE87CF-0600-400B-BA83-EC76EBDCFBC8}" type="datetimeFigureOut">
              <a:rPr lang="en-US" smtClean="0"/>
              <a:t>2/13/2023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69B253-A4C5-477C-83AD-6D2E98C93C18}" type="slidenum">
              <a:rPr lang="en-US" smtClean="0"/>
              <a:t>‹#›</a:t>
            </a:fld>
            <a:endParaRPr lang="en-US" dirty="0"/>
          </a:p>
        </p:txBody>
      </p:sp>
    </p:spTree>
    <p:extLst>
      <p:ext uri="{BB962C8B-B14F-4D97-AF65-F5344CB8AC3E}">
        <p14:creationId xmlns:p14="http://schemas.microsoft.com/office/powerpoint/2010/main" val="1813046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66DE87CF-0600-400B-BA83-EC76EBDCFBC8}" type="datetimeFigureOut">
              <a:rPr lang="en-US" smtClean="0"/>
              <a:t>2/13/2023</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6969B253-A4C5-477C-83AD-6D2E98C93C18}" type="slidenum">
              <a:rPr lang="en-US" smtClean="0"/>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6807469" y="5744592"/>
            <a:ext cx="1601894" cy="469552"/>
          </a:xfrm>
          <a:prstGeom prst="rect">
            <a:avLst/>
          </a:prstGeom>
        </p:spPr>
      </p:pic>
    </p:spTree>
    <p:extLst>
      <p:ext uri="{BB962C8B-B14F-4D97-AF65-F5344CB8AC3E}">
        <p14:creationId xmlns:p14="http://schemas.microsoft.com/office/powerpoint/2010/main" val="2153953870"/>
      </p:ext>
    </p:extLst>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 id="2147483855" r:id="rId6"/>
    <p:sldLayoutId id="2147483856" r:id="rId7"/>
    <p:sldLayoutId id="2147483857" r:id="rId8"/>
    <p:sldLayoutId id="2147483858" r:id="rId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mailto:Eileen.CichoskiKelly@med.uvm.edu"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med.uvm.edu/mededucation/level3/preparing_for_advanced_integration"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contentmanager.med.uvm.edu/mededucation/level3/preparing_for_advanced_integration"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mailto:Emma.Faustner@med.uvm.edu"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www.signupgenius.com/go/9040f49a8a62fa31-director4" TargetMode="External"/><Relationship Id="rId4" Type="http://schemas.openxmlformats.org/officeDocument/2006/relationships/hyperlink" Target="mailto:nathalie.feldman@med.uvm.edu"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med.uvm.edu/mededucation/learningoverview"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med.uvm.edu/docs/lcom_specialtyadvising/medical-education-documents/student-affairs/lcom_specialtyadvisors.pdf"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microsoft.com/office/2018/10/relationships/comments" Target="../comments/modernComment_116_E8A2F170.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contentmanager.med.uvm.edu/docs/2024academiccalendar/medical-education-documents/2024academiccalendar.pdf?sfvrsn=bd5fa995_2" TargetMode="External"/><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hyperlink" Target="https://uvm.oasisscheduling.com/"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med.uvm.edu/docs/advint_studentuserguide/medical-education-documents/student-affairs/advint_studentuserguide.pdf"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8.tmp"/></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med.uvm.edu/docs/vic/medical-education-documents/vic.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3" Type="http://schemas.openxmlformats.org/officeDocument/2006/relationships/hyperlink" Target="https://www.aamc.org/download/463314/data/mockmspesummary-april2016.pdf" TargetMode="External"/><Relationship Id="rId2" Type="http://schemas.openxmlformats.org/officeDocument/2006/relationships/notesSlide" Target="../notesSlides/notesSlide31.xm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3" Type="http://schemas.openxmlformats.org/officeDocument/2006/relationships/hyperlink" Target="http://www.med.uvm.edu/studenthandbook/54060"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mailto:ellen.kulaga@med.uvm.edu"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38.xml.rels><?xml version="1.0" encoding="UTF-8" standalone="yes"?>
<Relationships xmlns="http://schemas.openxmlformats.org/package/2006/relationships"><Relationship Id="rId8" Type="http://schemas.openxmlformats.org/officeDocument/2006/relationships/hyperlink" Target="https://www.signupgenius.com/go/9040f49a8a62fa31-associate1" TargetMode="External"/><Relationship Id="rId3" Type="http://schemas.openxmlformats.org/officeDocument/2006/relationships/hyperlink" Target="http://www.med.uvm.edu/mededucation/FAQs_level3" TargetMode="External"/><Relationship Id="rId7" Type="http://schemas.openxmlformats.org/officeDocument/2006/relationships/hyperlink" Target="https://www.signupgenius.com/go/9040f49a8a62fa31-wellbeing" TargetMode="External"/><Relationship Id="rId2" Type="http://schemas.openxmlformats.org/officeDocument/2006/relationships/notesSlide" Target="../notesSlides/notesSlide35.xml"/><Relationship Id="rId1" Type="http://schemas.openxmlformats.org/officeDocument/2006/relationships/slideLayout" Target="../slideLayouts/slideLayout6.xml"/><Relationship Id="rId6" Type="http://schemas.openxmlformats.org/officeDocument/2006/relationships/hyperlink" Target="mailto:Emma.Faustner@med.uvm.edu" TargetMode="External"/><Relationship Id="rId5" Type="http://schemas.openxmlformats.org/officeDocument/2006/relationships/hyperlink" Target="http://med.uvm.edu/docs/advint_studentuserguide/medical-education-documents/student-affairs/advint_studentuserguide.pdf" TargetMode="External"/><Relationship Id="rId4" Type="http://schemas.openxmlformats.org/officeDocument/2006/relationships/hyperlink" Target="http://med.uvm.edu/docs/advint_memo/medical-education-documents/student-affairs/advint_memo.pdf" TargetMode="External"/><Relationship Id="rId9" Type="http://schemas.openxmlformats.org/officeDocument/2006/relationships/hyperlink" Target="https://www.signupgenius.com/go/9040f49a8a62fa31-director4"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8.xml"/><Relationship Id="rId5" Type="http://schemas.microsoft.com/office/2018/10/relationships/comments" Target="../comments/modernComment_107_D7D444FF.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mailto:lisa.washburn@med.uvm.edu"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hyperlink" Target="mailto:emma.faustner@med.uvm.edu"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debbie.mcdonald@uvmhealth.or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p:cNvSpPr>
            <a:spLocks noGrp="1"/>
          </p:cNvSpPr>
          <p:nvPr>
            <p:ph type="ctrTitle"/>
          </p:nvPr>
        </p:nvSpPr>
        <p:spPr>
          <a:xfrm>
            <a:off x="800100" y="1230923"/>
            <a:ext cx="7543800" cy="1819304"/>
          </a:xfrm>
        </p:spPr>
        <p:txBody>
          <a:bodyPr>
            <a:normAutofit/>
          </a:bodyPr>
          <a:lstStyle/>
          <a:p>
            <a:r>
              <a:rPr lang="en-US" sz="6000" dirty="0"/>
              <a:t>Advanced Integration Level Meeting</a:t>
            </a:r>
          </a:p>
        </p:txBody>
      </p:sp>
      <p:sp>
        <p:nvSpPr>
          <p:cNvPr id="22" name="Subtitle 21"/>
          <p:cNvSpPr>
            <a:spLocks noGrp="1"/>
          </p:cNvSpPr>
          <p:nvPr>
            <p:ph type="subTitle" idx="1"/>
          </p:nvPr>
        </p:nvSpPr>
        <p:spPr>
          <a:xfrm>
            <a:off x="800100" y="3393232"/>
            <a:ext cx="6498159" cy="1895460"/>
          </a:xfrm>
        </p:spPr>
        <p:txBody>
          <a:bodyPr>
            <a:normAutofit/>
          </a:bodyPr>
          <a:lstStyle/>
          <a:p>
            <a:r>
              <a:rPr lang="en-US" dirty="0"/>
              <a:t>Office of Medical Student Education</a:t>
            </a:r>
          </a:p>
          <a:p>
            <a:r>
              <a:rPr lang="en-US" dirty="0"/>
              <a:t>Medical Student Services Team</a:t>
            </a:r>
          </a:p>
          <a:p>
            <a:endParaRPr lang="en-US" dirty="0"/>
          </a:p>
          <a:p>
            <a:endParaRPr lang="en-US" dirty="0"/>
          </a:p>
        </p:txBody>
      </p:sp>
    </p:spTree>
    <p:extLst>
      <p:ext uri="{BB962C8B-B14F-4D97-AF65-F5344CB8AC3E}">
        <p14:creationId xmlns:p14="http://schemas.microsoft.com/office/powerpoint/2010/main" val="3403805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0973" y="518934"/>
            <a:ext cx="8773298" cy="1232709"/>
          </a:xfrm>
        </p:spPr>
        <p:txBody>
          <a:bodyPr/>
          <a:lstStyle/>
          <a:p>
            <a:r>
              <a:rPr lang="en-US" sz="4800" dirty="0"/>
              <a:t>Surgical Subspecialties</a:t>
            </a:r>
          </a:p>
        </p:txBody>
      </p:sp>
      <p:sp>
        <p:nvSpPr>
          <p:cNvPr id="4" name="Rectangle 3"/>
          <p:cNvSpPr/>
          <p:nvPr/>
        </p:nvSpPr>
        <p:spPr>
          <a:xfrm>
            <a:off x="519125" y="1751643"/>
            <a:ext cx="7883707" cy="4335546"/>
          </a:xfrm>
          <a:prstGeom prst="rect">
            <a:avLst/>
          </a:prstGeom>
        </p:spPr>
        <p:txBody>
          <a:bodyPr wrap="square">
            <a:spAutoFit/>
          </a:bodyPr>
          <a:lstStyle/>
          <a:p>
            <a:pPr lvl="0">
              <a:lnSpc>
                <a:spcPct val="115000"/>
              </a:lnSpc>
              <a:spcAft>
                <a:spcPts val="1000"/>
              </a:spcAft>
            </a:pPr>
            <a:r>
              <a:rPr lang="en-US" dirty="0">
                <a:solidFill>
                  <a:prstClr val="black"/>
                </a:solidFill>
                <a:latin typeface="Calibri"/>
                <a:ea typeface="Calibri"/>
                <a:cs typeface="Times New Roman"/>
              </a:rPr>
              <a:t>These rotations can be done in the same subspecialty or two different subspecialties including:</a:t>
            </a:r>
          </a:p>
          <a:p>
            <a:pPr lvl="0"/>
            <a:r>
              <a:rPr lang="en-US" dirty="0">
                <a:solidFill>
                  <a:prstClr val="black"/>
                </a:solidFill>
              </a:rPr>
              <a:t>Anesthesia* (</a:t>
            </a:r>
            <a:r>
              <a:rPr lang="en-US" sz="1600" i="1" dirty="0">
                <a:solidFill>
                  <a:prstClr val="black"/>
                </a:solidFill>
              </a:rPr>
              <a:t>ANES 9550)</a:t>
            </a:r>
            <a:r>
              <a:rPr lang="en-US" dirty="0">
                <a:solidFill>
                  <a:prstClr val="black"/>
                </a:solidFill>
              </a:rPr>
              <a:t>							</a:t>
            </a:r>
          </a:p>
          <a:p>
            <a:pPr lvl="0"/>
            <a:r>
              <a:rPr lang="en-US" dirty="0">
                <a:solidFill>
                  <a:prstClr val="black"/>
                </a:solidFill>
              </a:rPr>
              <a:t>Cardiothoracic Surgery							Pediatric Surgery</a:t>
            </a:r>
          </a:p>
          <a:p>
            <a:pPr lvl="0"/>
            <a:r>
              <a:rPr lang="en-US" dirty="0">
                <a:solidFill>
                  <a:prstClr val="black"/>
                </a:solidFill>
              </a:rPr>
              <a:t>Gynecologic Oncology – </a:t>
            </a:r>
            <a:r>
              <a:rPr lang="en-US" sz="1600" i="1" dirty="0">
                <a:solidFill>
                  <a:prstClr val="black"/>
                </a:solidFill>
              </a:rPr>
              <a:t>contact Sara Tourville</a:t>
            </a:r>
            <a:r>
              <a:rPr lang="en-US" dirty="0">
                <a:solidFill>
                  <a:prstClr val="black"/>
                </a:solidFill>
              </a:rPr>
              <a:t>			Plastic Surgery</a:t>
            </a:r>
          </a:p>
          <a:p>
            <a:r>
              <a:rPr lang="en-US" dirty="0">
                <a:solidFill>
                  <a:prstClr val="black"/>
                </a:solidFill>
              </a:rPr>
              <a:t>Interventional Radiology (</a:t>
            </a:r>
            <a:r>
              <a:rPr lang="en-US" sz="1600" i="1" dirty="0">
                <a:solidFill>
                  <a:prstClr val="black"/>
                </a:solidFill>
              </a:rPr>
              <a:t>RAD7520)				</a:t>
            </a:r>
            <a:r>
              <a:rPr lang="en-US" dirty="0">
                <a:solidFill>
                  <a:prstClr val="black"/>
                </a:solidFill>
              </a:rPr>
              <a:t>SICU</a:t>
            </a:r>
          </a:p>
          <a:p>
            <a:pPr lvl="0"/>
            <a:r>
              <a:rPr lang="en-US" dirty="0">
                <a:solidFill>
                  <a:prstClr val="black"/>
                </a:solidFill>
              </a:rPr>
              <a:t>Neurosurgery									Surgical Oncology</a:t>
            </a:r>
          </a:p>
          <a:p>
            <a:r>
              <a:rPr lang="en-US" dirty="0">
                <a:solidFill>
                  <a:prstClr val="black"/>
                </a:solidFill>
              </a:rPr>
              <a:t>Ophthalmology								Trauma Surgery  		</a:t>
            </a:r>
          </a:p>
          <a:p>
            <a:r>
              <a:rPr lang="en-US" dirty="0">
                <a:solidFill>
                  <a:prstClr val="black"/>
                </a:solidFill>
              </a:rPr>
              <a:t>Orthopedics                                                                          Urogynecology </a:t>
            </a:r>
            <a:r>
              <a:rPr lang="en-US" sz="1600" i="1" dirty="0">
                <a:solidFill>
                  <a:prstClr val="black"/>
                </a:solidFill>
              </a:rPr>
              <a:t>(OBGY4526)</a:t>
            </a:r>
          </a:p>
          <a:p>
            <a:pPr lvl="0"/>
            <a:r>
              <a:rPr lang="en-US" dirty="0">
                <a:solidFill>
                  <a:prstClr val="black"/>
                </a:solidFill>
              </a:rPr>
              <a:t>Otolaryngology                                                                     Vascular Surgery</a:t>
            </a:r>
          </a:p>
          <a:p>
            <a:pPr lvl="0"/>
            <a:r>
              <a:rPr lang="en-US" sz="1600" dirty="0">
                <a:solidFill>
                  <a:prstClr val="black"/>
                </a:solidFill>
              </a:rPr>
              <a:t>Other subspecialties may be considered but the criteria include pre-operative assessment, intra-operative assessment, and post-operative management.</a:t>
            </a:r>
          </a:p>
          <a:p>
            <a:pPr lvl="0"/>
            <a:r>
              <a:rPr lang="en-US" dirty="0">
                <a:solidFill>
                  <a:prstClr val="black"/>
                </a:solidFill>
              </a:rPr>
              <a:t> </a:t>
            </a:r>
            <a:r>
              <a:rPr lang="en-US" sz="1100" dirty="0">
                <a:solidFill>
                  <a:prstClr val="black"/>
                </a:solidFill>
              </a:rPr>
              <a:t>*</a:t>
            </a:r>
            <a:r>
              <a:rPr lang="en-US" sz="1100" i="1" dirty="0">
                <a:solidFill>
                  <a:prstClr val="black"/>
                </a:solidFill>
              </a:rPr>
              <a:t>Anesthesia may only be used toward 2 weeks of this requirement. </a:t>
            </a:r>
          </a:p>
          <a:p>
            <a:pPr lvl="0"/>
            <a:r>
              <a:rPr lang="en-US" sz="1600" dirty="0">
                <a:solidFill>
                  <a:prstClr val="black"/>
                </a:solidFill>
              </a:rPr>
              <a:t>For more information, please visit our course on </a:t>
            </a:r>
            <a:r>
              <a:rPr lang="en-US" sz="1600" b="1" dirty="0">
                <a:solidFill>
                  <a:prstClr val="black"/>
                </a:solidFill>
              </a:rPr>
              <a:t>VIC Portal</a:t>
            </a:r>
            <a:r>
              <a:rPr lang="en-US" sz="1600" dirty="0">
                <a:solidFill>
                  <a:prstClr val="black"/>
                </a:solidFill>
              </a:rPr>
              <a:t> </a:t>
            </a:r>
            <a:r>
              <a:rPr lang="en-US" sz="1600" b="1" dirty="0">
                <a:solidFill>
                  <a:prstClr val="black"/>
                </a:solidFill>
              </a:rPr>
              <a:t>“Surgery Advanced Integration Course”</a:t>
            </a:r>
          </a:p>
        </p:txBody>
      </p:sp>
    </p:spTree>
    <p:extLst>
      <p:ext uri="{BB962C8B-B14F-4D97-AF65-F5344CB8AC3E}">
        <p14:creationId xmlns:p14="http://schemas.microsoft.com/office/powerpoint/2010/main" val="2676227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8214" y="854923"/>
            <a:ext cx="8042276" cy="729186"/>
          </a:xfrm>
        </p:spPr>
        <p:txBody>
          <a:bodyPr/>
          <a:lstStyle/>
          <a:p>
            <a:r>
              <a:rPr lang="en-US" dirty="0"/>
              <a:t>Teaching / Scholarly Project</a:t>
            </a:r>
          </a:p>
        </p:txBody>
      </p:sp>
      <p:sp>
        <p:nvSpPr>
          <p:cNvPr id="3" name="Content Placeholder 2"/>
          <p:cNvSpPr>
            <a:spLocks noGrp="1"/>
          </p:cNvSpPr>
          <p:nvPr>
            <p:ph idx="1"/>
          </p:nvPr>
        </p:nvSpPr>
        <p:spPr>
          <a:xfrm>
            <a:off x="848214" y="1915064"/>
            <a:ext cx="8042276" cy="5564037"/>
          </a:xfrm>
        </p:spPr>
        <p:txBody>
          <a:bodyPr/>
          <a:lstStyle/>
          <a:p>
            <a:r>
              <a:rPr lang="en-US" b="1" dirty="0"/>
              <a:t>Options:</a:t>
            </a:r>
          </a:p>
          <a:p>
            <a:pPr lvl="1"/>
            <a:r>
              <a:rPr lang="en-US" dirty="0"/>
              <a:t>Teaching in a VIC Foundations Course</a:t>
            </a:r>
          </a:p>
          <a:p>
            <a:pPr lvl="1"/>
            <a:r>
              <a:rPr lang="en-US" dirty="0"/>
              <a:t>Research and communication</a:t>
            </a:r>
          </a:p>
          <a:p>
            <a:r>
              <a:rPr lang="en-US" b="1" dirty="0"/>
              <a:t>Exemptions</a:t>
            </a:r>
            <a:r>
              <a:rPr lang="en-US" dirty="0"/>
              <a:t>:  </a:t>
            </a:r>
            <a:r>
              <a:rPr lang="en-US" b="1" dirty="0"/>
              <a:t>Deadline – January 15, 2023</a:t>
            </a:r>
          </a:p>
          <a:p>
            <a:pPr lvl="1"/>
            <a:r>
              <a:rPr lang="en-US" dirty="0"/>
              <a:t>PhD or Master’s Degree in a scientific discipline</a:t>
            </a:r>
          </a:p>
          <a:p>
            <a:pPr lvl="1"/>
            <a:r>
              <a:rPr lang="en-US" dirty="0"/>
              <a:t>Significant laboratory experience </a:t>
            </a:r>
            <a:r>
              <a:rPr lang="en-US" u="sng" dirty="0"/>
              <a:t>and</a:t>
            </a:r>
            <a:r>
              <a:rPr lang="en-US" dirty="0"/>
              <a:t> first authorship</a:t>
            </a:r>
          </a:p>
          <a:p>
            <a:pPr lvl="1"/>
            <a:r>
              <a:rPr lang="en-US" dirty="0"/>
              <a:t>Masters or doctorate in education with scientific focus</a:t>
            </a:r>
          </a:p>
          <a:p>
            <a:pPr lvl="1"/>
            <a:r>
              <a:rPr lang="en-US" dirty="0"/>
              <a:t>Teaching certificate and one year’s experience teaching in a scientific field.</a:t>
            </a:r>
          </a:p>
          <a:p>
            <a:pPr lvl="1"/>
            <a:r>
              <a:rPr lang="en-US" dirty="0"/>
              <a:t>Contact </a:t>
            </a:r>
            <a:r>
              <a:rPr lang="en-US" dirty="0">
                <a:hlinkClick r:id="rId3"/>
              </a:rPr>
              <a:t>Dr. Eileen CichoskiKelly </a:t>
            </a:r>
            <a:r>
              <a:rPr lang="en-US" dirty="0"/>
              <a:t>with questions or to request an exemption.</a:t>
            </a:r>
          </a:p>
          <a:p>
            <a:pPr lvl="1"/>
            <a:endParaRPr lang="en-US" dirty="0"/>
          </a:p>
        </p:txBody>
      </p:sp>
    </p:spTree>
    <p:extLst>
      <p:ext uri="{BB962C8B-B14F-4D97-AF65-F5344CB8AC3E}">
        <p14:creationId xmlns:p14="http://schemas.microsoft.com/office/powerpoint/2010/main" val="3239846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Electives</a:t>
            </a:r>
          </a:p>
        </p:txBody>
      </p:sp>
      <p:sp>
        <p:nvSpPr>
          <p:cNvPr id="3" name="Content Placeholder 2"/>
          <p:cNvSpPr>
            <a:spLocks noGrp="1"/>
          </p:cNvSpPr>
          <p:nvPr>
            <p:ph idx="1"/>
          </p:nvPr>
        </p:nvSpPr>
        <p:spPr/>
        <p:txBody>
          <a:bodyPr/>
          <a:lstStyle/>
          <a:p>
            <a:endParaRPr lang="en-US" sz="3600" dirty="0">
              <a:solidFill>
                <a:srgbClr val="000000"/>
              </a:solidFill>
              <a:latin typeface="Calibri"/>
            </a:endParaRPr>
          </a:p>
          <a:p>
            <a:r>
              <a:rPr lang="en-US" sz="3600" b="1" dirty="0">
                <a:solidFill>
                  <a:srgbClr val="000000"/>
                </a:solidFill>
                <a:latin typeface="Calibri"/>
              </a:rPr>
              <a:t>Elective rotations</a:t>
            </a:r>
            <a:r>
              <a:rPr lang="en-US" sz="3600" dirty="0">
                <a:solidFill>
                  <a:srgbClr val="000000"/>
                </a:solidFill>
                <a:latin typeface="Calibri"/>
              </a:rPr>
              <a:t> to total 28 weeks </a:t>
            </a:r>
          </a:p>
          <a:p>
            <a:r>
              <a:rPr lang="en-US" sz="3600" dirty="0">
                <a:solidFill>
                  <a:srgbClr val="000000"/>
                </a:solidFill>
                <a:latin typeface="Calibri"/>
              </a:rPr>
              <a:t>May include 4 weeks of USMLE Study Period MD-1080 to prepare for Step 2</a:t>
            </a:r>
          </a:p>
          <a:p>
            <a:r>
              <a:rPr lang="en-US" sz="3600" dirty="0">
                <a:solidFill>
                  <a:srgbClr val="000000"/>
                </a:solidFill>
                <a:latin typeface="Calibri"/>
              </a:rPr>
              <a:t>No limit on clinical versus non-clinical electives</a:t>
            </a:r>
            <a:r>
              <a:rPr lang="en-US" dirty="0">
                <a:solidFill>
                  <a:srgbClr val="000000"/>
                </a:solidFill>
                <a:latin typeface="Calibri"/>
              </a:rPr>
              <a:t>	</a:t>
            </a:r>
          </a:p>
          <a:p>
            <a:endParaRPr lang="en-US" dirty="0"/>
          </a:p>
        </p:txBody>
      </p:sp>
    </p:spTree>
    <p:extLst>
      <p:ext uri="{BB962C8B-B14F-4D97-AF65-F5344CB8AC3E}">
        <p14:creationId xmlns:p14="http://schemas.microsoft.com/office/powerpoint/2010/main" val="1580601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Intramurals vs. Extramurals</a:t>
            </a:r>
          </a:p>
        </p:txBody>
      </p:sp>
      <p:sp>
        <p:nvSpPr>
          <p:cNvPr id="4" name="Content Placeholder 3"/>
          <p:cNvSpPr>
            <a:spLocks noGrp="1"/>
          </p:cNvSpPr>
          <p:nvPr>
            <p:ph sz="half" idx="1"/>
          </p:nvPr>
        </p:nvSpPr>
        <p:spPr>
          <a:ln>
            <a:solidFill>
              <a:schemeClr val="tx1"/>
            </a:solidFill>
          </a:ln>
        </p:spPr>
        <p:txBody>
          <a:bodyPr>
            <a:normAutofit/>
          </a:bodyPr>
          <a:lstStyle/>
          <a:p>
            <a:r>
              <a:rPr lang="en-US" sz="1800" dirty="0"/>
              <a:t>Course Number </a:t>
            </a:r>
            <a:r>
              <a:rPr lang="en-US" sz="1800" b="1" dirty="0"/>
              <a:t>1095</a:t>
            </a:r>
          </a:p>
          <a:p>
            <a:r>
              <a:rPr lang="en-US" sz="1800" dirty="0"/>
              <a:t>A rotation that does not currently exist in the official catalog but will be </a:t>
            </a:r>
            <a:r>
              <a:rPr lang="en-US" sz="1800" b="1" dirty="0"/>
              <a:t>supervised and assessed by a member of the LCOM faculty</a:t>
            </a:r>
          </a:p>
          <a:p>
            <a:r>
              <a:rPr lang="en-US" sz="1800" dirty="0"/>
              <a:t>Includes rotations done at the CT campus (Danbury/Norwalk) which are not yet in the catalog.</a:t>
            </a:r>
          </a:p>
          <a:p>
            <a:r>
              <a:rPr lang="en-US" sz="1800" dirty="0"/>
              <a:t>May need to be approved by the Medical Education Leadership Team (MELT)</a:t>
            </a:r>
          </a:p>
        </p:txBody>
      </p:sp>
      <p:sp>
        <p:nvSpPr>
          <p:cNvPr id="5" name="Content Placeholder 4"/>
          <p:cNvSpPr>
            <a:spLocks noGrp="1"/>
          </p:cNvSpPr>
          <p:nvPr>
            <p:ph sz="half" idx="2"/>
          </p:nvPr>
        </p:nvSpPr>
        <p:spPr>
          <a:ln>
            <a:solidFill>
              <a:schemeClr val="tx1"/>
            </a:solidFill>
          </a:ln>
        </p:spPr>
        <p:txBody>
          <a:bodyPr>
            <a:normAutofit/>
          </a:bodyPr>
          <a:lstStyle/>
          <a:p>
            <a:pPr>
              <a:lnSpc>
                <a:spcPct val="100000"/>
              </a:lnSpc>
              <a:spcBef>
                <a:spcPts val="0"/>
              </a:spcBef>
              <a:spcAft>
                <a:spcPts val="0"/>
              </a:spcAft>
            </a:pPr>
            <a:r>
              <a:rPr lang="en-US" sz="1800" dirty="0"/>
              <a:t>Course Number </a:t>
            </a:r>
            <a:r>
              <a:rPr lang="en-US" sz="1800" b="1" dirty="0"/>
              <a:t>1090</a:t>
            </a:r>
            <a:r>
              <a:rPr lang="en-US" sz="1800" dirty="0"/>
              <a:t> </a:t>
            </a:r>
          </a:p>
          <a:p>
            <a:r>
              <a:rPr lang="en-US" sz="1800" dirty="0"/>
              <a:t>Any rotation done </a:t>
            </a:r>
            <a:r>
              <a:rPr lang="en-US" sz="1800" b="1" dirty="0"/>
              <a:t>outside</a:t>
            </a:r>
            <a:r>
              <a:rPr lang="en-US" sz="1800" dirty="0"/>
              <a:t> of the UVM LCOM system under the supervision of </a:t>
            </a:r>
            <a:r>
              <a:rPr lang="en-US" sz="1800" b="1" dirty="0"/>
              <a:t>non-facult</a:t>
            </a:r>
            <a:r>
              <a:rPr lang="en-US" sz="1800" dirty="0"/>
              <a:t>y</a:t>
            </a:r>
          </a:p>
          <a:p>
            <a:r>
              <a:rPr lang="en-US" sz="1800" dirty="0"/>
              <a:t>Must be approved by the Medical Education Leadership Team (MELT) if it is not on the </a:t>
            </a:r>
            <a:r>
              <a:rPr lang="en-US" sz="1800" b="1" dirty="0"/>
              <a:t>List of Approved Extramurals </a:t>
            </a:r>
            <a:r>
              <a:rPr lang="en-US" sz="1800" dirty="0"/>
              <a:t>posted on the </a:t>
            </a:r>
            <a:r>
              <a:rPr lang="en-US" sz="1800" dirty="0">
                <a:hlinkClick r:id="rId3"/>
              </a:rPr>
              <a:t>Preparing for Advanced Integration web page</a:t>
            </a:r>
            <a:r>
              <a:rPr lang="en-US" sz="1800" dirty="0"/>
              <a:t>. </a:t>
            </a:r>
          </a:p>
        </p:txBody>
      </p:sp>
    </p:spTree>
    <p:extLst>
      <p:ext uri="{BB962C8B-B14F-4D97-AF65-F5344CB8AC3E}">
        <p14:creationId xmlns:p14="http://schemas.microsoft.com/office/powerpoint/2010/main" val="2378034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756138"/>
            <a:ext cx="7543800" cy="914401"/>
          </a:xfrm>
        </p:spPr>
        <p:txBody>
          <a:bodyPr anchor="t">
            <a:normAutofit/>
          </a:bodyPr>
          <a:lstStyle/>
          <a:p>
            <a:r>
              <a:rPr lang="en-US" dirty="0"/>
              <a:t>Extramurals</a:t>
            </a:r>
          </a:p>
        </p:txBody>
      </p:sp>
      <p:sp>
        <p:nvSpPr>
          <p:cNvPr id="3" name="Content Placeholder 2"/>
          <p:cNvSpPr>
            <a:spLocks noGrp="1"/>
          </p:cNvSpPr>
          <p:nvPr>
            <p:ph idx="1"/>
          </p:nvPr>
        </p:nvSpPr>
        <p:spPr>
          <a:xfrm>
            <a:off x="573722" y="1737361"/>
            <a:ext cx="8042276" cy="4343400"/>
          </a:xfrm>
        </p:spPr>
        <p:txBody>
          <a:bodyPr>
            <a:normAutofit/>
          </a:bodyPr>
          <a:lstStyle/>
          <a:p>
            <a:pPr lvl="1"/>
            <a:r>
              <a:rPr lang="en-US" sz="1800" dirty="0"/>
              <a:t>All extramurals must be approved in advance. Credit cannot be granted for unapproved extramurals. A list of pre-approved extramurals is available on the </a:t>
            </a:r>
            <a:r>
              <a:rPr lang="en-US" sz="1800" dirty="0">
                <a:hlinkClick r:id="rId3"/>
              </a:rPr>
              <a:t>Advanced Integration section of the website</a:t>
            </a:r>
            <a:r>
              <a:rPr lang="en-US" sz="1800" dirty="0"/>
              <a:t>.</a:t>
            </a:r>
          </a:p>
          <a:p>
            <a:pPr marL="349250" lvl="1" indent="0">
              <a:buNone/>
            </a:pPr>
            <a:endParaRPr lang="en-US" sz="1800" dirty="0"/>
          </a:p>
          <a:p>
            <a:pPr lvl="1"/>
            <a:r>
              <a:rPr lang="en-US" sz="1800" dirty="0"/>
              <a:t>Extramural information will be entered into OASIS and approval will be granted via OASIS when the rotation is added to the student’s schedule.</a:t>
            </a:r>
          </a:p>
          <a:p>
            <a:pPr lvl="1"/>
            <a:endParaRPr lang="en-US" sz="1800" dirty="0"/>
          </a:p>
          <a:p>
            <a:pPr lvl="1"/>
            <a:r>
              <a:rPr lang="en-US" sz="1800" dirty="0"/>
              <a:t>Preparation for Extramurals can begin in advance. Most LCME accredited medical schools use the AAMC’s Visiting Student </a:t>
            </a:r>
            <a:r>
              <a:rPr lang="en-US" sz="1800" dirty="0" smtClean="0"/>
              <a:t>Learning Opportunities (VSLO) </a:t>
            </a:r>
            <a:r>
              <a:rPr lang="en-US" sz="1800" dirty="0"/>
              <a:t>to process applications. </a:t>
            </a:r>
          </a:p>
          <a:p>
            <a:pPr lvl="2"/>
            <a:r>
              <a:rPr lang="en-US" sz="1600" dirty="0"/>
              <a:t>To get started, send an email request for a </a:t>
            </a:r>
            <a:r>
              <a:rPr lang="en-US" sz="1600" dirty="0" smtClean="0"/>
              <a:t>VSLO </a:t>
            </a:r>
            <a:r>
              <a:rPr lang="en-US" sz="1600" dirty="0"/>
              <a:t>invitation to </a:t>
            </a:r>
            <a:r>
              <a:rPr lang="en-US" sz="1600" dirty="0">
                <a:hlinkClick r:id="rId4"/>
              </a:rPr>
              <a:t>Emma.Faustner@med.uvm.edu</a:t>
            </a:r>
            <a:r>
              <a:rPr lang="en-US" sz="1600" dirty="0"/>
              <a:t>.</a:t>
            </a:r>
          </a:p>
          <a:p>
            <a:pPr lvl="2"/>
            <a:r>
              <a:rPr lang="en-US" sz="1600" dirty="0"/>
              <a:t>You will receive an email from </a:t>
            </a:r>
            <a:r>
              <a:rPr lang="en-US" sz="1600" dirty="0" smtClean="0"/>
              <a:t>VSLO </a:t>
            </a:r>
            <a:r>
              <a:rPr lang="en-US" sz="1600" dirty="0"/>
              <a:t>with instructions on logging in and starting the application process.</a:t>
            </a:r>
          </a:p>
        </p:txBody>
      </p:sp>
    </p:spTree>
    <p:extLst>
      <p:ext uri="{BB962C8B-B14F-4D97-AF65-F5344CB8AC3E}">
        <p14:creationId xmlns:p14="http://schemas.microsoft.com/office/powerpoint/2010/main" val="1353669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 Nathalie Feldman</a:t>
            </a:r>
          </a:p>
        </p:txBody>
      </p:sp>
      <p:pic>
        <p:nvPicPr>
          <p:cNvPr id="5" name="Content Placeholder 4"/>
          <p:cNvPicPr>
            <a:picLocks noGrp="1" noChangeAspect="1"/>
          </p:cNvPicPr>
          <p:nvPr>
            <p:ph idx="1"/>
          </p:nvPr>
        </p:nvPicPr>
        <p:blipFill>
          <a:blip r:embed="rId3"/>
          <a:stretch>
            <a:fillRect/>
          </a:stretch>
        </p:blipFill>
        <p:spPr>
          <a:xfrm>
            <a:off x="822960" y="2063625"/>
            <a:ext cx="2196999" cy="3138570"/>
          </a:xfrm>
          <a:prstGeom prst="rect">
            <a:avLst/>
          </a:prstGeom>
        </p:spPr>
      </p:pic>
      <p:sp>
        <p:nvSpPr>
          <p:cNvPr id="4" name="Content Placeholder 2"/>
          <p:cNvSpPr txBox="1">
            <a:spLocks/>
          </p:cNvSpPr>
          <p:nvPr/>
        </p:nvSpPr>
        <p:spPr>
          <a:xfrm>
            <a:off x="3595816" y="1845734"/>
            <a:ext cx="4770944" cy="4023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r>
              <a:rPr lang="en-US" sz="2400" b="1" dirty="0"/>
              <a:t>Director of the Learning Environment</a:t>
            </a:r>
          </a:p>
          <a:p>
            <a:pPr marL="0" indent="0" eaLnBrk="0" fontAlgn="base" hangingPunct="0">
              <a:lnSpc>
                <a:spcPct val="100000"/>
              </a:lnSpc>
              <a:spcBef>
                <a:spcPct val="0"/>
              </a:spcBef>
              <a:spcAft>
                <a:spcPct val="0"/>
              </a:spcAft>
              <a:buClrTx/>
              <a:buSzTx/>
              <a:buFont typeface="Calibri" panose="020F0502020204030204" pitchFamily="34" charset="0"/>
              <a:buNone/>
            </a:pPr>
            <a:endParaRPr lang="en-US" altLang="en-US" b="1" dirty="0">
              <a:solidFill>
                <a:srgbClr val="000000"/>
              </a:solidFill>
              <a:latin typeface="Franklin Gothic Book" panose="020B0503020102020204" pitchFamily="34" charset="0"/>
            </a:endParaRPr>
          </a:p>
          <a:p>
            <a:pPr marL="0" indent="0" eaLnBrk="0" fontAlgn="base" hangingPunct="0">
              <a:lnSpc>
                <a:spcPct val="100000"/>
              </a:lnSpc>
              <a:spcBef>
                <a:spcPct val="0"/>
              </a:spcBef>
              <a:spcAft>
                <a:spcPct val="0"/>
              </a:spcAft>
              <a:buClrTx/>
              <a:buSzTx/>
              <a:buFont typeface="Calibri" panose="020F0502020204030204" pitchFamily="34" charset="0"/>
              <a:buNone/>
            </a:pPr>
            <a:r>
              <a:rPr lang="en-US" altLang="en-US" b="1" dirty="0">
                <a:solidFill>
                  <a:srgbClr val="000000"/>
                </a:solidFill>
                <a:latin typeface="Franklin Gothic Book" panose="020B0503020102020204" pitchFamily="34" charset="0"/>
              </a:rPr>
              <a:t>Contact Info:</a:t>
            </a:r>
            <a:endParaRPr lang="en-US" altLang="en-US" sz="800" dirty="0">
              <a:solidFill>
                <a:schemeClr val="tx1"/>
              </a:solidFill>
            </a:endParaRPr>
          </a:p>
          <a:p>
            <a:pPr marL="0" indent="0" eaLnBrk="0" fontAlgn="base" hangingPunct="0">
              <a:lnSpc>
                <a:spcPct val="100000"/>
              </a:lnSpc>
              <a:spcBef>
                <a:spcPct val="0"/>
              </a:spcBef>
              <a:spcAft>
                <a:spcPct val="0"/>
              </a:spcAft>
              <a:buClrTx/>
              <a:buSzTx/>
              <a:buNone/>
            </a:pPr>
            <a:r>
              <a:rPr lang="en-US" altLang="en-US" dirty="0">
                <a:solidFill>
                  <a:srgbClr val="000000"/>
                </a:solidFill>
                <a:latin typeface="Franklin Gothic Book" panose="020B0503020102020204" pitchFamily="34" charset="0"/>
              </a:rPr>
              <a:t>89 Beaumont Ave.</a:t>
            </a:r>
            <a:br>
              <a:rPr lang="en-US" altLang="en-US" dirty="0">
                <a:solidFill>
                  <a:srgbClr val="000000"/>
                </a:solidFill>
                <a:latin typeface="Franklin Gothic Book" panose="020B0503020102020204" pitchFamily="34" charset="0"/>
              </a:rPr>
            </a:br>
            <a:r>
              <a:rPr lang="en-US" altLang="en-US" dirty="0">
                <a:solidFill>
                  <a:srgbClr val="000000"/>
                </a:solidFill>
                <a:latin typeface="Franklin Gothic Book" panose="020B0503020102020204" pitchFamily="34" charset="0"/>
              </a:rPr>
              <a:t>Given D-103</a:t>
            </a:r>
            <a:br>
              <a:rPr lang="en-US" altLang="en-US" dirty="0">
                <a:solidFill>
                  <a:srgbClr val="000000"/>
                </a:solidFill>
                <a:latin typeface="Franklin Gothic Book" panose="020B0503020102020204" pitchFamily="34" charset="0"/>
              </a:rPr>
            </a:br>
            <a:r>
              <a:rPr lang="en-US" altLang="en-US" dirty="0">
                <a:solidFill>
                  <a:srgbClr val="000000"/>
                </a:solidFill>
                <a:latin typeface="Franklin Gothic Book" panose="020B0503020102020204" pitchFamily="34" charset="0"/>
              </a:rPr>
              <a:t>Burlington, VT 05405</a:t>
            </a:r>
            <a:r>
              <a:rPr lang="en-US" altLang="en-US" b="1" dirty="0">
                <a:solidFill>
                  <a:srgbClr val="000000"/>
                </a:solidFill>
                <a:latin typeface="Franklin Gothic Book" panose="020B0503020102020204" pitchFamily="34" charset="0"/>
              </a:rPr>
              <a:t/>
            </a:r>
            <a:br>
              <a:rPr lang="en-US" altLang="en-US" b="1" dirty="0">
                <a:solidFill>
                  <a:srgbClr val="000000"/>
                </a:solidFill>
                <a:latin typeface="Franklin Gothic Book" panose="020B0503020102020204" pitchFamily="34" charset="0"/>
              </a:rPr>
            </a:br>
            <a:r>
              <a:rPr lang="en-US" altLang="en-US" b="1" dirty="0">
                <a:solidFill>
                  <a:srgbClr val="000000"/>
                </a:solidFill>
                <a:latin typeface="Franklin Gothic Book" panose="020B0503020102020204" pitchFamily="34" charset="0"/>
              </a:rPr>
              <a:t/>
            </a:r>
            <a:br>
              <a:rPr lang="en-US" altLang="en-US" b="1" dirty="0">
                <a:solidFill>
                  <a:srgbClr val="000000"/>
                </a:solidFill>
                <a:latin typeface="Franklin Gothic Book" panose="020B0503020102020204" pitchFamily="34" charset="0"/>
              </a:rPr>
            </a:br>
            <a:r>
              <a:rPr lang="en-US" altLang="en-US" b="1" dirty="0">
                <a:solidFill>
                  <a:srgbClr val="000000"/>
                </a:solidFill>
                <a:latin typeface="Franklin Gothic Book" panose="020B0503020102020204" pitchFamily="34" charset="0"/>
              </a:rPr>
              <a:t>Phone</a:t>
            </a:r>
            <a:r>
              <a:rPr lang="en-US" altLang="en-US" dirty="0">
                <a:solidFill>
                  <a:srgbClr val="000000"/>
                </a:solidFill>
                <a:latin typeface="Franklin Gothic Book" panose="020B0503020102020204" pitchFamily="34" charset="0"/>
              </a:rPr>
              <a:t>:  	(802) 656-5466 (office)</a:t>
            </a:r>
          </a:p>
          <a:p>
            <a:pPr marL="0" indent="0" eaLnBrk="0" fontAlgn="base" hangingPunct="0">
              <a:lnSpc>
                <a:spcPct val="100000"/>
              </a:lnSpc>
              <a:spcBef>
                <a:spcPct val="0"/>
              </a:spcBef>
              <a:spcAft>
                <a:spcPct val="0"/>
              </a:spcAft>
              <a:buClrTx/>
              <a:buSzTx/>
              <a:buNone/>
            </a:pPr>
            <a:r>
              <a:rPr lang="en-US" dirty="0">
                <a:solidFill>
                  <a:srgbClr val="000000"/>
                </a:solidFill>
                <a:latin typeface="Franklin Gothic Book" panose="020B0503020102020204" pitchFamily="34" charset="0"/>
              </a:rPr>
              <a:t>	(802) 316-7715 (cell)</a:t>
            </a:r>
            <a:r>
              <a:rPr lang="en-US" altLang="en-US" dirty="0">
                <a:solidFill>
                  <a:srgbClr val="000000"/>
                </a:solidFill>
                <a:latin typeface="Franklin Gothic Book" panose="020B0503020102020204" pitchFamily="34" charset="0"/>
              </a:rPr>
              <a:t/>
            </a:r>
            <a:br>
              <a:rPr lang="en-US" altLang="en-US" dirty="0">
                <a:solidFill>
                  <a:srgbClr val="000000"/>
                </a:solidFill>
                <a:latin typeface="Franklin Gothic Book" panose="020B0503020102020204" pitchFamily="34" charset="0"/>
              </a:rPr>
            </a:br>
            <a:r>
              <a:rPr lang="en-US" altLang="en-US" b="1" dirty="0">
                <a:solidFill>
                  <a:srgbClr val="000000"/>
                </a:solidFill>
                <a:latin typeface="Franklin Gothic Book" panose="020B0503020102020204" pitchFamily="34" charset="0"/>
              </a:rPr>
              <a:t>Email: </a:t>
            </a:r>
            <a:r>
              <a:rPr lang="en-US" altLang="en-US" dirty="0">
                <a:solidFill>
                  <a:srgbClr val="777777"/>
                </a:solidFill>
                <a:latin typeface="Franklin Gothic Book" panose="020B0503020102020204" pitchFamily="34" charset="0"/>
                <a:hlinkClick r:id="rId4"/>
              </a:rPr>
              <a:t>nathalie.feldman@med.uvm.edu</a:t>
            </a:r>
            <a:endParaRPr lang="en-US" altLang="en-US" sz="800" dirty="0">
              <a:solidFill>
                <a:schemeClr val="tx1"/>
              </a:solidFill>
            </a:endParaRPr>
          </a:p>
          <a:p>
            <a:pPr marL="0" indent="0" eaLnBrk="0" fontAlgn="base" hangingPunct="0">
              <a:lnSpc>
                <a:spcPct val="100000"/>
              </a:lnSpc>
              <a:spcBef>
                <a:spcPct val="0"/>
              </a:spcBef>
              <a:spcAft>
                <a:spcPct val="0"/>
              </a:spcAft>
              <a:buClrTx/>
              <a:buSzTx/>
              <a:buFont typeface="Calibri" panose="020F0502020204030204" pitchFamily="34" charset="0"/>
              <a:buNone/>
            </a:pPr>
            <a:endParaRPr lang="en-US" altLang="en-US" u="sng" dirty="0">
              <a:solidFill>
                <a:srgbClr val="777777"/>
              </a:solidFill>
              <a:latin typeface="Franklin Gothic Book" panose="020B0503020102020204" pitchFamily="34" charset="0"/>
            </a:endParaRPr>
          </a:p>
          <a:p>
            <a:pPr marL="0" indent="0" eaLnBrk="0" fontAlgn="base" hangingPunct="0">
              <a:lnSpc>
                <a:spcPct val="100000"/>
              </a:lnSpc>
              <a:spcBef>
                <a:spcPct val="0"/>
              </a:spcBef>
              <a:spcAft>
                <a:spcPct val="0"/>
              </a:spcAft>
              <a:buClrTx/>
              <a:buSzTx/>
              <a:buFont typeface="Calibri" panose="020F0502020204030204" pitchFamily="34" charset="0"/>
              <a:buNone/>
            </a:pPr>
            <a:r>
              <a:rPr lang="en-US" altLang="en-US" u="sng" dirty="0">
                <a:solidFill>
                  <a:srgbClr val="777777"/>
                </a:solidFill>
                <a:latin typeface="Franklin Gothic Book" panose="020B0503020102020204" pitchFamily="34" charset="0"/>
                <a:hlinkClick r:id="rId5"/>
              </a:rPr>
              <a:t>Sign-Up for a Drop-in Meeting...</a:t>
            </a:r>
            <a:r>
              <a:rPr lang="en-US" altLang="en-US" dirty="0">
                <a:solidFill>
                  <a:srgbClr val="000000"/>
                </a:solidFill>
                <a:latin typeface="Franklin Gothic Book" panose="020B0503020102020204" pitchFamily="34" charset="0"/>
              </a:rPr>
              <a:t> </a:t>
            </a:r>
            <a:endParaRPr lang="en-US" altLang="en-US" b="1" dirty="0">
              <a:solidFill>
                <a:srgbClr val="006021"/>
              </a:solidFill>
              <a:latin typeface="Franklin Gothic Book" panose="020B0503020102020204" pitchFamily="34" charset="0"/>
            </a:endParaRP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276891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C7067-136C-9B49-8CC3-BE06DEBA96EA}"/>
              </a:ext>
            </a:extLst>
          </p:cNvPr>
          <p:cNvSpPr>
            <a:spLocks noGrp="1"/>
          </p:cNvSpPr>
          <p:nvPr>
            <p:ph type="title"/>
          </p:nvPr>
        </p:nvSpPr>
        <p:spPr/>
        <p:txBody>
          <a:bodyPr/>
          <a:lstStyle/>
          <a:p>
            <a:r>
              <a:rPr lang="en-US" dirty="0"/>
              <a:t>Learning Environment Reporting-Written</a:t>
            </a:r>
          </a:p>
        </p:txBody>
      </p:sp>
      <p:sp>
        <p:nvSpPr>
          <p:cNvPr id="3" name="Content Placeholder 2">
            <a:extLst>
              <a:ext uri="{FF2B5EF4-FFF2-40B4-BE49-F238E27FC236}">
                <a16:creationId xmlns:a16="http://schemas.microsoft.com/office/drawing/2014/main" id="{30387674-A6A0-FA4B-B569-0019C274FE99}"/>
              </a:ext>
            </a:extLst>
          </p:cNvPr>
          <p:cNvSpPr>
            <a:spLocks noGrp="1"/>
          </p:cNvSpPr>
          <p:nvPr>
            <p:ph idx="1"/>
          </p:nvPr>
        </p:nvSpPr>
        <p:spPr>
          <a:xfrm>
            <a:off x="822959" y="1845734"/>
            <a:ext cx="7543801" cy="3502444"/>
          </a:xfrm>
        </p:spPr>
        <p:txBody>
          <a:bodyPr>
            <a:normAutofit/>
          </a:bodyPr>
          <a:lstStyle/>
          <a:p>
            <a:r>
              <a:rPr lang="en-US" dirty="0"/>
              <a:t>Clerkship and Advanced Integration Level Evaluation Form: </a:t>
            </a:r>
          </a:p>
          <a:p>
            <a:pPr lvl="1"/>
            <a:r>
              <a:rPr lang="en-US" dirty="0"/>
              <a:t>Please identify one or more individuals who demonstrated exemplary professionalism and respectful behavior during the clerkship. </a:t>
            </a:r>
          </a:p>
          <a:p>
            <a:pPr lvl="1"/>
            <a:r>
              <a:rPr lang="en-US" dirty="0"/>
              <a:t>Did you experience or observe any disrespectful or unprofessional behavior(s) during this clerkship?”</a:t>
            </a:r>
            <a:endParaRPr lang="en-US" u="sng" dirty="0"/>
          </a:p>
          <a:p>
            <a:pPr marL="201168" lvl="1" indent="0">
              <a:buNone/>
            </a:pPr>
            <a:endParaRPr lang="en-US" dirty="0"/>
          </a:p>
          <a:p>
            <a:r>
              <a:rPr lang="en-US" dirty="0"/>
              <a:t>Confidential Web Based Learning Environment Reporting form:</a:t>
            </a:r>
          </a:p>
          <a:p>
            <a:pPr lvl="1"/>
            <a:r>
              <a:rPr lang="en-US" dirty="0">
                <a:hlinkClick r:id="rId3"/>
              </a:rPr>
              <a:t>http://www.med.uvm.edu/mededucation/learningoverview</a:t>
            </a:r>
            <a:endParaRPr lang="en-US" dirty="0"/>
          </a:p>
          <a:p>
            <a:pPr lvl="1"/>
            <a:r>
              <a:rPr lang="en-US" dirty="0"/>
              <a:t>You can access this form directly by scanning the QR code found on your new “Health Care During Clinical Rotations” and “Our Culture of Respect” card, which was distributed with your new badge earlier this year. </a:t>
            </a:r>
          </a:p>
          <a:p>
            <a:pPr marL="201168" lvl="1" indent="0">
              <a:buNone/>
            </a:pPr>
            <a:endParaRPr lang="en-US" dirty="0"/>
          </a:p>
        </p:txBody>
      </p:sp>
      <p:pic>
        <p:nvPicPr>
          <p:cNvPr id="7" name="Picture 6" descr="C:\Users\crcase\Downloads\qr-code (1).png">
            <a:extLst>
              <a:ext uri="{FF2B5EF4-FFF2-40B4-BE49-F238E27FC236}">
                <a16:creationId xmlns:a16="http://schemas.microsoft.com/office/drawing/2014/main" id="{8CC7196B-85C3-4CD0-B630-E7FC3F9E164C}"/>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32834" y="5348178"/>
            <a:ext cx="962025" cy="962025"/>
          </a:xfrm>
          <a:prstGeom prst="rect">
            <a:avLst/>
          </a:prstGeom>
          <a:noFill/>
          <a:ln>
            <a:noFill/>
          </a:ln>
        </p:spPr>
      </p:pic>
      <p:sp>
        <p:nvSpPr>
          <p:cNvPr id="6" name="TextBox 5">
            <a:extLst>
              <a:ext uri="{FF2B5EF4-FFF2-40B4-BE49-F238E27FC236}">
                <a16:creationId xmlns:a16="http://schemas.microsoft.com/office/drawing/2014/main" id="{E43E68F2-3638-421E-83AC-4947B4851BDE}"/>
              </a:ext>
            </a:extLst>
          </p:cNvPr>
          <p:cNvSpPr txBox="1"/>
          <p:nvPr/>
        </p:nvSpPr>
        <p:spPr>
          <a:xfrm>
            <a:off x="413748" y="5644524"/>
            <a:ext cx="3219086" cy="369332"/>
          </a:xfrm>
          <a:prstGeom prst="rect">
            <a:avLst/>
          </a:prstGeom>
          <a:noFill/>
        </p:spPr>
        <p:txBody>
          <a:bodyPr wrap="none" rtlCol="0">
            <a:spAutoFit/>
          </a:bodyPr>
          <a:lstStyle/>
          <a:p>
            <a:r>
              <a:rPr lang="en-US" dirty="0"/>
              <a:t>Password located on your badge</a:t>
            </a:r>
          </a:p>
        </p:txBody>
      </p:sp>
    </p:spTree>
    <p:extLst>
      <p:ext uri="{BB962C8B-B14F-4D97-AF65-F5344CB8AC3E}">
        <p14:creationId xmlns:p14="http://schemas.microsoft.com/office/powerpoint/2010/main" val="3940054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Advising</a:t>
            </a:r>
          </a:p>
        </p:txBody>
      </p:sp>
    </p:spTree>
    <p:extLst>
      <p:ext uri="{BB962C8B-B14F-4D97-AF65-F5344CB8AC3E}">
        <p14:creationId xmlns:p14="http://schemas.microsoft.com/office/powerpoint/2010/main" val="3415623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0"/>
            <a:ext cx="9144000" cy="784225"/>
          </a:xfrm>
        </p:spPr>
        <p:txBody>
          <a:bodyPr/>
          <a:lstStyle/>
          <a:p>
            <a:pPr algn="ctr"/>
            <a:r>
              <a:rPr lang="en-US" dirty="0"/>
              <a:t>Specialty Advising Directors</a:t>
            </a:r>
          </a:p>
        </p:txBody>
      </p:sp>
      <p:sp>
        <p:nvSpPr>
          <p:cNvPr id="4" name="Rectangle 3"/>
          <p:cNvSpPr/>
          <p:nvPr/>
        </p:nvSpPr>
        <p:spPr>
          <a:xfrm>
            <a:off x="0" y="6462017"/>
            <a:ext cx="9143999" cy="276999"/>
          </a:xfrm>
          <a:prstGeom prst="rect">
            <a:avLst/>
          </a:prstGeom>
        </p:spPr>
        <p:txBody>
          <a:bodyPr wrap="square">
            <a:spAutoFit/>
          </a:bodyPr>
          <a:lstStyle/>
          <a:p>
            <a:pPr algn="ctr"/>
            <a:r>
              <a:rPr lang="en-US" sz="1200" dirty="0">
                <a:hlinkClick r:id="rId3"/>
              </a:rPr>
              <a:t>http://med.uvm.edu/docs/lcom_specialtyadvising/medical-education-documents/student-affairs/lcom_specialtyadvisors.pdf</a:t>
            </a:r>
            <a:r>
              <a:rPr lang="en-US" sz="1200" dirty="0"/>
              <a:t> </a:t>
            </a:r>
          </a:p>
        </p:txBody>
      </p:sp>
      <p:pic>
        <p:nvPicPr>
          <p:cNvPr id="5" name="Picture 4"/>
          <p:cNvPicPr>
            <a:picLocks noChangeAspect="1"/>
          </p:cNvPicPr>
          <p:nvPr/>
        </p:nvPicPr>
        <p:blipFill>
          <a:blip r:embed="rId4"/>
          <a:stretch>
            <a:fillRect/>
          </a:stretch>
        </p:blipFill>
        <p:spPr>
          <a:xfrm>
            <a:off x="1870354" y="784225"/>
            <a:ext cx="4952477" cy="5494389"/>
          </a:xfrm>
          <a:prstGeom prst="rect">
            <a:avLst/>
          </a:prstGeom>
        </p:spPr>
      </p:pic>
    </p:spTree>
    <p:extLst>
      <p:ext uri="{BB962C8B-B14F-4D97-AF65-F5344CB8AC3E}">
        <p14:creationId xmlns:p14="http://schemas.microsoft.com/office/powerpoint/2010/main" val="3902992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mod="1">
    <p:ext uri="{6950BFC3-D8DA-4A85-94F7-54DA5524770B}">
      <p188:commentRel xmlns:p188="http://schemas.microsoft.com/office/powerpoint/2018/8/main" xmlns="" r:id="rId5"/>
    </p:ext>
  </p:extLs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Identifying an Advisor in OASIS</a:t>
            </a:r>
          </a:p>
        </p:txBody>
      </p:sp>
      <p:sp>
        <p:nvSpPr>
          <p:cNvPr id="3" name="Content Placeholder 2"/>
          <p:cNvSpPr>
            <a:spLocks noGrp="1"/>
          </p:cNvSpPr>
          <p:nvPr>
            <p:ph idx="1"/>
          </p:nvPr>
        </p:nvSpPr>
        <p:spPr/>
        <p:txBody>
          <a:bodyPr>
            <a:normAutofit lnSpcReduction="10000"/>
          </a:bodyPr>
          <a:lstStyle/>
          <a:p>
            <a:pPr>
              <a:buFont typeface="Arial" panose="020B0604020202020204" pitchFamily="34" charset="0"/>
              <a:buChar char="•"/>
            </a:pPr>
            <a:r>
              <a:rPr lang="en-US" dirty="0"/>
              <a:t>All students are required to have an approved </a:t>
            </a:r>
            <a:r>
              <a:rPr lang="en-US" b="1" dirty="0"/>
              <a:t>subspecialty advisor </a:t>
            </a:r>
            <a:r>
              <a:rPr lang="en-US" dirty="0"/>
              <a:t>identified </a:t>
            </a:r>
            <a:r>
              <a:rPr lang="en-US" b="1" dirty="0">
                <a:solidFill>
                  <a:srgbClr val="7030A0"/>
                </a:solidFill>
              </a:rPr>
              <a:t>in the OASIS year labeled Advanced Integration Level </a:t>
            </a:r>
            <a:r>
              <a:rPr lang="en-US" dirty="0"/>
              <a:t>prior to the fourth-year lotteries. Students may ask their PCR Mentor to serve as their Subspecialty Advisor. Students may change advisors at any time; however, this type of advisor is required. </a:t>
            </a:r>
          </a:p>
          <a:p>
            <a:pPr>
              <a:buFont typeface="Arial" panose="020B0604020202020204" pitchFamily="34" charset="0"/>
              <a:buChar char="•"/>
            </a:pPr>
            <a:r>
              <a:rPr lang="en-US" dirty="0"/>
              <a:t>Choose ADVISING&gt;click on REQUEST ADVISOR next to “My Subspecialty Advisor” to initiate an email to your advisor of choice. [Detailed instructions are located in the Student User Guide.]</a:t>
            </a:r>
          </a:p>
          <a:p>
            <a:pPr>
              <a:buFont typeface="Arial" panose="020B0604020202020204" pitchFamily="34" charset="0"/>
              <a:buChar char="•"/>
            </a:pPr>
            <a:r>
              <a:rPr lang="en-US" dirty="0"/>
              <a:t>The deadline for identifying your subspecialty advisor is </a:t>
            </a:r>
            <a:r>
              <a:rPr lang="en-US" b="1" dirty="0" smtClean="0">
                <a:solidFill>
                  <a:srgbClr val="7030A0"/>
                </a:solidFill>
              </a:rPr>
              <a:t>12/2/22</a:t>
            </a:r>
            <a:r>
              <a:rPr lang="en-US" b="1" dirty="0" smtClean="0"/>
              <a:t>.</a:t>
            </a:r>
            <a:r>
              <a:rPr lang="en-US" dirty="0" smtClean="0"/>
              <a:t> </a:t>
            </a:r>
            <a:r>
              <a:rPr lang="en-US" dirty="0"/>
              <a:t>It is very important that you </a:t>
            </a:r>
            <a:r>
              <a:rPr lang="en-US" b="1" dirty="0"/>
              <a:t>enter OASIS via the </a:t>
            </a:r>
            <a:r>
              <a:rPr lang="en-US" b="1" dirty="0">
                <a:solidFill>
                  <a:srgbClr val="7030A0"/>
                </a:solidFill>
              </a:rPr>
              <a:t>2023-2024 Advanced Integration Level Year</a:t>
            </a:r>
            <a:r>
              <a:rPr lang="en-US" dirty="0">
                <a:solidFill>
                  <a:srgbClr val="7030A0"/>
                </a:solidFill>
              </a:rPr>
              <a:t> </a:t>
            </a:r>
            <a:r>
              <a:rPr lang="en-US" dirty="0"/>
              <a:t>when requesting an advisor; otherwise, your request will not appear in the correct year and will not satisfy the fourth-year requirement. </a:t>
            </a:r>
            <a:r>
              <a:rPr lang="en-US" dirty="0">
                <a:solidFill>
                  <a:srgbClr val="C00000"/>
                </a:solidFill>
              </a:rPr>
              <a:t>Do NOT enter via 2022-2023 Clerkship Level Year to select an advisor!</a:t>
            </a:r>
            <a:endParaRPr lang="en-US" dirty="0"/>
          </a:p>
          <a:p>
            <a:endParaRPr lang="en-US" dirty="0"/>
          </a:p>
          <a:p>
            <a:endParaRPr lang="en-US" dirty="0"/>
          </a:p>
        </p:txBody>
      </p:sp>
    </p:spTree>
    <p:extLst>
      <p:ext uri="{BB962C8B-B14F-4D97-AF65-F5344CB8AC3E}">
        <p14:creationId xmlns:p14="http://schemas.microsoft.com/office/powerpoint/2010/main" val="3307915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t>Content Objectives</a:t>
            </a:r>
          </a:p>
        </p:txBody>
      </p:sp>
      <p:sp>
        <p:nvSpPr>
          <p:cNvPr id="3" name="Content Placeholder 2"/>
          <p:cNvSpPr>
            <a:spLocks noGrp="1"/>
          </p:cNvSpPr>
          <p:nvPr>
            <p:ph idx="1"/>
          </p:nvPr>
        </p:nvSpPr>
        <p:spPr>
          <a:xfrm>
            <a:off x="3600450" y="386863"/>
            <a:ext cx="4869180" cy="6057900"/>
          </a:xfrm>
        </p:spPr>
        <p:txBody>
          <a:bodyPr numCol="1">
            <a:noAutofit/>
          </a:bodyPr>
          <a:lstStyle/>
          <a:p>
            <a:pPr>
              <a:buFont typeface="Wingdings" panose="05000000000000000000" pitchFamily="2" charset="2"/>
              <a:buChar char="§"/>
            </a:pPr>
            <a:r>
              <a:rPr lang="en-US" sz="2000" dirty="0"/>
              <a:t>Overview of the Vermont Integrated Curriculum Schedule</a:t>
            </a:r>
          </a:p>
          <a:p>
            <a:pPr>
              <a:buFont typeface="Wingdings" panose="05000000000000000000" pitchFamily="2" charset="2"/>
              <a:buChar char="§"/>
            </a:pPr>
            <a:r>
              <a:rPr lang="en-US" sz="2000" dirty="0"/>
              <a:t>Advanced Integration Level Requirements</a:t>
            </a:r>
          </a:p>
          <a:p>
            <a:pPr lvl="1">
              <a:buFont typeface="Wingdings" panose="05000000000000000000" pitchFamily="2" charset="2"/>
              <a:buChar char="§"/>
            </a:pPr>
            <a:r>
              <a:rPr lang="en-US" dirty="0"/>
              <a:t>Graduation Requirements</a:t>
            </a:r>
          </a:p>
          <a:p>
            <a:pPr lvl="1">
              <a:buFont typeface="Wingdings" panose="05000000000000000000" pitchFamily="2" charset="2"/>
              <a:buChar char="§"/>
            </a:pPr>
            <a:r>
              <a:rPr lang="en-US" dirty="0"/>
              <a:t>General vs. Surgery Major</a:t>
            </a:r>
          </a:p>
          <a:p>
            <a:pPr lvl="1">
              <a:buClr>
                <a:srgbClr val="1B5337"/>
              </a:buClr>
              <a:buFont typeface="Wingdings" panose="05000000000000000000" pitchFamily="2" charset="2"/>
              <a:buChar char="§"/>
            </a:pPr>
            <a:r>
              <a:rPr lang="en-US" dirty="0"/>
              <a:t>Teaching or Scholarly Project</a:t>
            </a:r>
          </a:p>
          <a:p>
            <a:pPr lvl="1">
              <a:buClr>
                <a:srgbClr val="1B5337"/>
              </a:buClr>
              <a:buFont typeface="Wingdings" panose="05000000000000000000" pitchFamily="2" charset="2"/>
              <a:buChar char="§"/>
            </a:pPr>
            <a:r>
              <a:rPr lang="en-US" dirty="0">
                <a:solidFill>
                  <a:prstClr val="black">
                    <a:lumMod val="75000"/>
                    <a:lumOff val="25000"/>
                  </a:prstClr>
                </a:solidFill>
              </a:rPr>
              <a:t>Electives (Clinical vs. Non-Clinical Electives)</a:t>
            </a:r>
          </a:p>
          <a:p>
            <a:pPr lvl="1">
              <a:buClr>
                <a:srgbClr val="1B5337"/>
              </a:buClr>
              <a:buFont typeface="Wingdings" panose="05000000000000000000" pitchFamily="2" charset="2"/>
              <a:buChar char="§"/>
            </a:pPr>
            <a:r>
              <a:rPr lang="en-US" dirty="0">
                <a:solidFill>
                  <a:prstClr val="black">
                    <a:lumMod val="75000"/>
                    <a:lumOff val="25000"/>
                  </a:prstClr>
                </a:solidFill>
              </a:rPr>
              <a:t>Away Rotations</a:t>
            </a:r>
          </a:p>
          <a:p>
            <a:pPr lvl="0">
              <a:buClr>
                <a:srgbClr val="1B5337"/>
              </a:buClr>
              <a:buFont typeface="Wingdings" panose="05000000000000000000" pitchFamily="2" charset="2"/>
              <a:buChar char="§"/>
            </a:pPr>
            <a:r>
              <a:rPr lang="en-US" dirty="0">
                <a:solidFill>
                  <a:prstClr val="black">
                    <a:lumMod val="75000"/>
                    <a:lumOff val="25000"/>
                  </a:prstClr>
                </a:solidFill>
              </a:rPr>
              <a:t>Advising</a:t>
            </a:r>
          </a:p>
          <a:p>
            <a:pPr lvl="0">
              <a:buClr>
                <a:srgbClr val="1B5337"/>
              </a:buClr>
              <a:buFont typeface="Wingdings" panose="05000000000000000000" pitchFamily="2" charset="2"/>
              <a:buChar char="§"/>
            </a:pPr>
            <a:r>
              <a:rPr lang="en-US" dirty="0">
                <a:solidFill>
                  <a:prstClr val="black">
                    <a:lumMod val="75000"/>
                    <a:lumOff val="25000"/>
                  </a:prstClr>
                </a:solidFill>
              </a:rPr>
              <a:t>Scheduling – OASIS</a:t>
            </a:r>
          </a:p>
          <a:p>
            <a:pPr marL="800100" lvl="1" indent="-342900">
              <a:buClr>
                <a:srgbClr val="1B5337"/>
              </a:buClr>
              <a:buFont typeface="Wingdings" panose="05000000000000000000" pitchFamily="2" charset="2"/>
              <a:buChar char="§"/>
            </a:pPr>
            <a:r>
              <a:rPr lang="en-US" sz="1900" dirty="0">
                <a:solidFill>
                  <a:prstClr val="black">
                    <a:lumMod val="75000"/>
                    <a:lumOff val="25000"/>
                  </a:prstClr>
                </a:solidFill>
              </a:rPr>
              <a:t>Lotteries</a:t>
            </a:r>
          </a:p>
          <a:p>
            <a:pPr marL="800100" lvl="1" indent="-342900">
              <a:buClr>
                <a:srgbClr val="1B5337"/>
              </a:buClr>
              <a:buFont typeface="Wingdings" panose="05000000000000000000" pitchFamily="2" charset="2"/>
              <a:buChar char="§"/>
            </a:pPr>
            <a:r>
              <a:rPr lang="en-US" sz="1900" dirty="0">
                <a:solidFill>
                  <a:prstClr val="black">
                    <a:lumMod val="75000"/>
                    <a:lumOff val="25000"/>
                  </a:prstClr>
                </a:solidFill>
              </a:rPr>
              <a:t>Add/Drop</a:t>
            </a:r>
          </a:p>
          <a:p>
            <a:pPr marL="800100" lvl="1" indent="-342900">
              <a:buClr>
                <a:srgbClr val="1B5337"/>
              </a:buClr>
              <a:buFont typeface="Wingdings" panose="05000000000000000000" pitchFamily="2" charset="2"/>
              <a:buChar char="§"/>
            </a:pPr>
            <a:r>
              <a:rPr lang="en-US" sz="1900" dirty="0">
                <a:solidFill>
                  <a:prstClr val="black">
                    <a:lumMod val="75000"/>
                    <a:lumOff val="25000"/>
                  </a:prstClr>
                </a:solidFill>
              </a:rPr>
              <a:t>Vacation</a:t>
            </a:r>
          </a:p>
          <a:p>
            <a:pPr lvl="0">
              <a:buClr>
                <a:srgbClr val="1B5337"/>
              </a:buClr>
              <a:buFont typeface="Wingdings" panose="05000000000000000000" pitchFamily="2" charset="2"/>
              <a:buChar char="§"/>
            </a:pPr>
            <a:r>
              <a:rPr lang="en-US" dirty="0">
                <a:solidFill>
                  <a:prstClr val="black">
                    <a:lumMod val="75000"/>
                    <a:lumOff val="25000"/>
                  </a:prstClr>
                </a:solidFill>
              </a:rPr>
              <a:t>General Residency Application Timeline</a:t>
            </a:r>
          </a:p>
          <a:p>
            <a:pPr lvl="0">
              <a:buClr>
                <a:srgbClr val="1B5337"/>
              </a:buClr>
              <a:buFont typeface="Wingdings" panose="05000000000000000000" pitchFamily="2" charset="2"/>
              <a:buChar char="§"/>
            </a:pPr>
            <a:r>
              <a:rPr lang="en-US" dirty="0">
                <a:solidFill>
                  <a:prstClr val="black">
                    <a:lumMod val="75000"/>
                    <a:lumOff val="25000"/>
                  </a:prstClr>
                </a:solidFill>
              </a:rPr>
              <a:t>Student Panel</a:t>
            </a:r>
          </a:p>
          <a:p>
            <a:pPr lvl="0">
              <a:buClr>
                <a:srgbClr val="1B5337"/>
              </a:buClr>
              <a:buFont typeface="Wingdings" panose="05000000000000000000" pitchFamily="2" charset="2"/>
              <a:buChar char="§"/>
            </a:pPr>
            <a:endParaRPr lang="en-US" dirty="0">
              <a:solidFill>
                <a:prstClr val="black">
                  <a:lumMod val="75000"/>
                  <a:lumOff val="25000"/>
                </a:prstClr>
              </a:solidFill>
            </a:endParaRPr>
          </a:p>
        </p:txBody>
      </p:sp>
    </p:spTree>
    <p:extLst>
      <p:ext uri="{BB962C8B-B14F-4D97-AF65-F5344CB8AC3E}">
        <p14:creationId xmlns:p14="http://schemas.microsoft.com/office/powerpoint/2010/main" val="1492146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Scheduling Rotations </a:t>
            </a:r>
            <a:br>
              <a:rPr lang="en-US" dirty="0"/>
            </a:br>
            <a:r>
              <a:rPr lang="en-US" dirty="0"/>
              <a:t>&amp; the Lotteries</a:t>
            </a:r>
          </a:p>
        </p:txBody>
      </p:sp>
    </p:spTree>
    <p:extLst>
      <p:ext uri="{BB962C8B-B14F-4D97-AF65-F5344CB8AC3E}">
        <p14:creationId xmlns:p14="http://schemas.microsoft.com/office/powerpoint/2010/main" val="768588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354" y="1640644"/>
            <a:ext cx="2400300" cy="891541"/>
          </a:xfrm>
        </p:spPr>
        <p:txBody>
          <a:bodyPr anchor="t"/>
          <a:lstStyle/>
          <a:p>
            <a:r>
              <a:rPr lang="en-US" dirty="0"/>
              <a:t>Scheduling</a:t>
            </a:r>
          </a:p>
        </p:txBody>
      </p:sp>
      <p:sp>
        <p:nvSpPr>
          <p:cNvPr id="5" name="Text Placeholder 4"/>
          <p:cNvSpPr>
            <a:spLocks noGrp="1"/>
          </p:cNvSpPr>
          <p:nvPr>
            <p:ph type="body" sz="half" idx="2"/>
          </p:nvPr>
        </p:nvSpPr>
        <p:spPr>
          <a:xfrm>
            <a:off x="123092" y="2261286"/>
            <a:ext cx="2839916" cy="4043918"/>
          </a:xfrm>
        </p:spPr>
        <p:txBody>
          <a:bodyPr>
            <a:normAutofit lnSpcReduction="10000"/>
          </a:bodyPr>
          <a:lstStyle/>
          <a:p>
            <a:pPr marL="486918" lvl="1" indent="-285750">
              <a:buClr>
                <a:srgbClr val="1B5337"/>
              </a:buClr>
              <a:buFont typeface="Wingdings" panose="05000000000000000000" pitchFamily="2" charset="2"/>
              <a:buChar char="§"/>
            </a:pPr>
            <a:r>
              <a:rPr lang="en-US" sz="1800" dirty="0">
                <a:solidFill>
                  <a:prstClr val="black">
                    <a:lumMod val="75000"/>
                    <a:lumOff val="25000"/>
                  </a:prstClr>
                </a:solidFill>
              </a:rPr>
              <a:t>Rotations must be either 2 or 4 weeks long. We cannot accommodate 1- or 3-week rotations.</a:t>
            </a:r>
          </a:p>
          <a:p>
            <a:pPr marL="486918" lvl="1" indent="-285750">
              <a:buClr>
                <a:srgbClr val="1B5337"/>
              </a:buClr>
              <a:buFont typeface="Wingdings" panose="05000000000000000000" pitchFamily="2" charset="2"/>
              <a:buChar char="§"/>
            </a:pPr>
            <a:r>
              <a:rPr lang="en-US" sz="1800" dirty="0">
                <a:solidFill>
                  <a:prstClr val="black">
                    <a:lumMod val="75000"/>
                    <a:lumOff val="25000"/>
                  </a:prstClr>
                </a:solidFill>
              </a:rPr>
              <a:t>The general rotation blocks will likely be scheduled as follows:</a:t>
            </a:r>
          </a:p>
          <a:p>
            <a:pPr marL="486918" lvl="1" indent="-285750">
              <a:buClr>
                <a:srgbClr val="1B5337"/>
              </a:buClr>
              <a:buFont typeface="Wingdings" panose="05000000000000000000" pitchFamily="2" charset="2"/>
              <a:buChar char="§"/>
            </a:pPr>
            <a:r>
              <a:rPr lang="en-US" sz="1400" dirty="0">
                <a:hlinkClick r:id="rId3"/>
              </a:rPr>
              <a:t>http://contentmanager.med.uvm.edu/docs/2024academiccalendar/medical-education-documents/2024academiccalendar.pdf</a:t>
            </a:r>
            <a:endParaRPr lang="en-US" sz="1400" dirty="0"/>
          </a:p>
          <a:p>
            <a:pPr marL="486918" lvl="1" indent="-285750">
              <a:buClr>
                <a:srgbClr val="1B5337"/>
              </a:buClr>
              <a:buFont typeface="Wingdings" panose="05000000000000000000" pitchFamily="2" charset="2"/>
              <a:buChar char="§"/>
            </a:pPr>
            <a:r>
              <a:rPr lang="en-US" sz="1800" dirty="0"/>
              <a:t>All enrollment blocks must be scheduled (not during lotteries)</a:t>
            </a:r>
          </a:p>
          <a:p>
            <a:pPr marL="486918" lvl="1" indent="-285750">
              <a:buClr>
                <a:srgbClr val="1B5337"/>
              </a:buClr>
              <a:buFont typeface="Wingdings" panose="05000000000000000000" pitchFamily="2" charset="2"/>
              <a:buChar char="§"/>
            </a:pPr>
            <a:endParaRPr lang="en-US" sz="1800" dirty="0"/>
          </a:p>
          <a:p>
            <a:pPr marL="201168" lvl="1">
              <a:buClr>
                <a:srgbClr val="1B5337"/>
              </a:buClr>
            </a:pPr>
            <a:endParaRPr lang="en-US" sz="1800" dirty="0"/>
          </a:p>
        </p:txBody>
      </p:sp>
      <p:sp>
        <p:nvSpPr>
          <p:cNvPr id="3" name="Rectangle 2"/>
          <p:cNvSpPr/>
          <p:nvPr/>
        </p:nvSpPr>
        <p:spPr>
          <a:xfrm>
            <a:off x="4480560" y="5695848"/>
            <a:ext cx="1952367" cy="338554"/>
          </a:xfrm>
          <a:prstGeom prst="rect">
            <a:avLst/>
          </a:prstGeom>
        </p:spPr>
        <p:txBody>
          <a:bodyPr wrap="square">
            <a:spAutoFit/>
          </a:bodyPr>
          <a:lstStyle/>
          <a:p>
            <a:r>
              <a:rPr lang="en-US" sz="1600" dirty="0"/>
              <a:t>*denotes gap weeks</a:t>
            </a:r>
          </a:p>
        </p:txBody>
      </p:sp>
      <p:graphicFrame>
        <p:nvGraphicFramePr>
          <p:cNvPr id="7" name="Table 6"/>
          <p:cNvGraphicFramePr>
            <a:graphicFrameLocks noGrp="1"/>
          </p:cNvGraphicFramePr>
          <p:nvPr>
            <p:extLst>
              <p:ext uri="{D42A27DB-BD31-4B8C-83A1-F6EECF244321}">
                <p14:modId xmlns:p14="http://schemas.microsoft.com/office/powerpoint/2010/main" val="577493630"/>
              </p:ext>
            </p:extLst>
          </p:nvPr>
        </p:nvGraphicFramePr>
        <p:xfrm>
          <a:off x="4065373" y="531348"/>
          <a:ext cx="4124543" cy="5046000"/>
        </p:xfrm>
        <a:graphic>
          <a:graphicData uri="http://schemas.openxmlformats.org/drawingml/2006/table">
            <a:tbl>
              <a:tblPr firstRow="1" bandRow="1">
                <a:tableStyleId>{5C22544A-7EE6-4342-B048-85BDC9FD1C3A}</a:tableStyleId>
              </a:tblPr>
              <a:tblGrid>
                <a:gridCol w="805628">
                  <a:extLst>
                    <a:ext uri="{9D8B030D-6E8A-4147-A177-3AD203B41FA5}">
                      <a16:colId xmlns:a16="http://schemas.microsoft.com/office/drawing/2014/main" val="20000"/>
                    </a:ext>
                  </a:extLst>
                </a:gridCol>
                <a:gridCol w="3318915">
                  <a:extLst>
                    <a:ext uri="{9D8B030D-6E8A-4147-A177-3AD203B41FA5}">
                      <a16:colId xmlns:a16="http://schemas.microsoft.com/office/drawing/2014/main" val="20001"/>
                    </a:ext>
                  </a:extLst>
                </a:gridCol>
              </a:tblGrid>
              <a:tr h="344300">
                <a:tc gridSpan="2">
                  <a:txBody>
                    <a:bodyPr/>
                    <a:lstStyle/>
                    <a:p>
                      <a:pPr algn="l"/>
                      <a:r>
                        <a:rPr lang="en-US" sz="1400" b="1" kern="1200" dirty="0">
                          <a:solidFill>
                            <a:schemeClr val="lt1"/>
                          </a:solidFill>
                          <a:latin typeface="+mn-lt"/>
                          <a:ea typeface="+mn-ea"/>
                          <a:cs typeface="+mn-cs"/>
                        </a:rPr>
                        <a:t>Elective time periods:</a:t>
                      </a:r>
                      <a:endParaRPr lang="en-US" sz="1400" dirty="0"/>
                    </a:p>
                  </a:txBody>
                  <a:tcPr/>
                </a:tc>
                <a:tc hMerge="1">
                  <a:txBody>
                    <a:bodyPr/>
                    <a:lstStyle/>
                    <a:p>
                      <a:endParaRPr lang="en-US" sz="1400" dirty="0"/>
                    </a:p>
                  </a:txBody>
                  <a:tcPr/>
                </a:tc>
                <a:extLst>
                  <a:ext uri="{0D108BD9-81ED-4DB2-BD59-A6C34878D82A}">
                    <a16:rowId xmlns:a16="http://schemas.microsoft.com/office/drawing/2014/main" val="10000"/>
                  </a:ext>
                </a:extLst>
              </a:tr>
              <a:tr h="344300">
                <a:tc>
                  <a:txBody>
                    <a:bodyPr/>
                    <a:lstStyle/>
                    <a:p>
                      <a:pPr algn="l"/>
                      <a:r>
                        <a:rPr lang="en-US" sz="1400" u="sng" kern="1200" dirty="0">
                          <a:solidFill>
                            <a:schemeClr val="dk1"/>
                          </a:solidFill>
                          <a:latin typeface="+mn-lt"/>
                          <a:ea typeface="+mn-ea"/>
                          <a:cs typeface="+mn-cs"/>
                        </a:rPr>
                        <a:t>2023</a:t>
                      </a:r>
                      <a:endParaRPr lang="en-US" sz="1400" dirty="0"/>
                    </a:p>
                  </a:txBody>
                  <a:tcPr/>
                </a:tc>
                <a:tc>
                  <a:txBody>
                    <a:bodyPr/>
                    <a:lstStyle/>
                    <a:p>
                      <a:pPr algn="l"/>
                      <a:r>
                        <a:rPr lang="en-US" sz="1400" kern="1200" dirty="0">
                          <a:solidFill>
                            <a:schemeClr val="dk1"/>
                          </a:solidFill>
                          <a:latin typeface="+mn-lt"/>
                          <a:ea typeface="+mn-ea"/>
                          <a:cs typeface="+mn-cs"/>
                        </a:rPr>
                        <a:t>March 20 - 31</a:t>
                      </a:r>
                      <a:endParaRPr lang="en-US" sz="1400" dirty="0"/>
                    </a:p>
                  </a:txBody>
                  <a:tcPr/>
                </a:tc>
                <a:extLst>
                  <a:ext uri="{0D108BD9-81ED-4DB2-BD59-A6C34878D82A}">
                    <a16:rowId xmlns:a16="http://schemas.microsoft.com/office/drawing/2014/main" val="10001"/>
                  </a:ext>
                </a:extLst>
              </a:tr>
              <a:tr h="291352">
                <a:tc>
                  <a:txBody>
                    <a:bodyPr/>
                    <a:lstStyle/>
                    <a:p>
                      <a:pPr algn="l"/>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April 3 - 28</a:t>
                      </a:r>
                      <a:endParaRPr lang="en-US" sz="1400" dirty="0"/>
                    </a:p>
                  </a:txBody>
                  <a:tcPr/>
                </a:tc>
                <a:extLst>
                  <a:ext uri="{0D108BD9-81ED-4DB2-BD59-A6C34878D82A}">
                    <a16:rowId xmlns:a16="http://schemas.microsoft.com/office/drawing/2014/main" val="2370068803"/>
                  </a:ext>
                </a:extLst>
              </a:tr>
              <a:tr h="291352">
                <a:tc>
                  <a:txBody>
                    <a:bodyPr/>
                    <a:lstStyle/>
                    <a:p>
                      <a:pPr algn="l"/>
                      <a:endParaRPr lang="en-US" sz="1400" dirty="0"/>
                    </a:p>
                  </a:txBody>
                  <a:tcPr/>
                </a:tc>
                <a:tc>
                  <a:txBody>
                    <a:bodyPr/>
                    <a:lstStyle/>
                    <a:p>
                      <a:pPr algn="l"/>
                      <a:r>
                        <a:rPr lang="en-US" sz="1400" kern="1200" dirty="0">
                          <a:solidFill>
                            <a:schemeClr val="dk1"/>
                          </a:solidFill>
                          <a:latin typeface="+mn-lt"/>
                          <a:ea typeface="+mn-ea"/>
                          <a:cs typeface="+mn-cs"/>
                        </a:rPr>
                        <a:t>May 1 – 26*</a:t>
                      </a:r>
                      <a:endParaRPr lang="en-US" sz="1400" dirty="0"/>
                    </a:p>
                  </a:txBody>
                  <a:tcPr/>
                </a:tc>
                <a:extLst>
                  <a:ext uri="{0D108BD9-81ED-4DB2-BD59-A6C34878D82A}">
                    <a16:rowId xmlns:a16="http://schemas.microsoft.com/office/drawing/2014/main" val="10002"/>
                  </a:ext>
                </a:extLst>
              </a:tr>
              <a:tr h="304052">
                <a:tc>
                  <a:txBody>
                    <a:bodyPr/>
                    <a:lstStyle/>
                    <a:p>
                      <a:pPr algn="l"/>
                      <a:endParaRPr lang="en-US" sz="1400" dirty="0"/>
                    </a:p>
                  </a:txBody>
                  <a:tcPr/>
                </a:tc>
                <a:tc>
                  <a:txBody>
                    <a:bodyPr/>
                    <a:lstStyle/>
                    <a:p>
                      <a:pPr algn="l"/>
                      <a:r>
                        <a:rPr lang="en-US" sz="1400" kern="1200" dirty="0">
                          <a:solidFill>
                            <a:schemeClr val="dk1"/>
                          </a:solidFill>
                          <a:latin typeface="+mn-lt"/>
                          <a:ea typeface="+mn-ea"/>
                          <a:cs typeface="+mn-cs"/>
                        </a:rPr>
                        <a:t>June 5 - 30</a:t>
                      </a:r>
                      <a:endParaRPr lang="en-US" sz="1400" dirty="0"/>
                    </a:p>
                  </a:txBody>
                  <a:tcPr/>
                </a:tc>
                <a:extLst>
                  <a:ext uri="{0D108BD9-81ED-4DB2-BD59-A6C34878D82A}">
                    <a16:rowId xmlns:a16="http://schemas.microsoft.com/office/drawing/2014/main" val="10003"/>
                  </a:ext>
                </a:extLst>
              </a:tr>
              <a:tr h="344300">
                <a:tc>
                  <a:txBody>
                    <a:bodyPr/>
                    <a:lstStyle/>
                    <a:p>
                      <a:pPr algn="l"/>
                      <a:endParaRPr lang="en-US" sz="1400" dirty="0"/>
                    </a:p>
                  </a:txBody>
                  <a:tcPr/>
                </a:tc>
                <a:tc>
                  <a:txBody>
                    <a:bodyPr/>
                    <a:lstStyle/>
                    <a:p>
                      <a:pPr algn="l"/>
                      <a:r>
                        <a:rPr lang="en-US" sz="1400" kern="1200" dirty="0">
                          <a:solidFill>
                            <a:schemeClr val="dk1"/>
                          </a:solidFill>
                          <a:latin typeface="+mn-lt"/>
                          <a:ea typeface="+mn-ea"/>
                          <a:cs typeface="+mn-cs"/>
                        </a:rPr>
                        <a:t>July 3 - 28</a:t>
                      </a:r>
                      <a:endParaRPr lang="en-US" sz="1400" dirty="0"/>
                    </a:p>
                  </a:txBody>
                  <a:tcPr/>
                </a:tc>
                <a:extLst>
                  <a:ext uri="{0D108BD9-81ED-4DB2-BD59-A6C34878D82A}">
                    <a16:rowId xmlns:a16="http://schemas.microsoft.com/office/drawing/2014/main" val="10004"/>
                  </a:ext>
                </a:extLst>
              </a:tr>
              <a:tr h="344300">
                <a:tc>
                  <a:txBody>
                    <a:bodyPr/>
                    <a:lstStyle/>
                    <a:p>
                      <a:pPr algn="l"/>
                      <a:endParaRPr lang="en-US" sz="1400" dirty="0"/>
                    </a:p>
                  </a:txBody>
                  <a:tcPr/>
                </a:tc>
                <a:tc>
                  <a:txBody>
                    <a:bodyPr/>
                    <a:lstStyle/>
                    <a:p>
                      <a:pPr algn="l"/>
                      <a:r>
                        <a:rPr lang="en-US" sz="1400" kern="1200" dirty="0">
                          <a:solidFill>
                            <a:schemeClr val="dk1"/>
                          </a:solidFill>
                          <a:latin typeface="+mn-lt"/>
                          <a:ea typeface="+mn-ea"/>
                          <a:cs typeface="+mn-cs"/>
                        </a:rPr>
                        <a:t>July 31 -25*</a:t>
                      </a:r>
                      <a:endParaRPr lang="en-US" sz="1400" dirty="0"/>
                    </a:p>
                  </a:txBody>
                  <a:tcPr/>
                </a:tc>
                <a:extLst>
                  <a:ext uri="{0D108BD9-81ED-4DB2-BD59-A6C34878D82A}">
                    <a16:rowId xmlns:a16="http://schemas.microsoft.com/office/drawing/2014/main" val="10005"/>
                  </a:ext>
                </a:extLst>
              </a:tr>
              <a:tr h="344300">
                <a:tc>
                  <a:txBody>
                    <a:bodyPr/>
                    <a:lstStyle/>
                    <a:p>
                      <a:pPr algn="l"/>
                      <a:endParaRPr lang="en-US" sz="1400" dirty="0"/>
                    </a:p>
                  </a:txBody>
                  <a:tcPr/>
                </a:tc>
                <a:tc>
                  <a:txBody>
                    <a:bodyPr/>
                    <a:lstStyle/>
                    <a:p>
                      <a:pPr algn="l"/>
                      <a:r>
                        <a:rPr lang="en-US" sz="1400" kern="1200" dirty="0">
                          <a:solidFill>
                            <a:schemeClr val="dk1"/>
                          </a:solidFill>
                          <a:latin typeface="+mn-lt"/>
                          <a:ea typeface="+mn-ea"/>
                          <a:cs typeface="+mn-cs"/>
                        </a:rPr>
                        <a:t>September 4 - 29</a:t>
                      </a:r>
                      <a:endParaRPr lang="en-US" sz="1400" dirty="0"/>
                    </a:p>
                  </a:txBody>
                  <a:tcPr/>
                </a:tc>
                <a:extLst>
                  <a:ext uri="{0D108BD9-81ED-4DB2-BD59-A6C34878D82A}">
                    <a16:rowId xmlns:a16="http://schemas.microsoft.com/office/drawing/2014/main" val="10006"/>
                  </a:ext>
                </a:extLst>
              </a:tr>
              <a:tr h="344300">
                <a:tc>
                  <a:txBody>
                    <a:bodyPr/>
                    <a:lstStyle/>
                    <a:p>
                      <a:pPr algn="l"/>
                      <a:endParaRPr lang="en-US" sz="1400" dirty="0"/>
                    </a:p>
                  </a:txBody>
                  <a:tcPr/>
                </a:tc>
                <a:tc>
                  <a:txBody>
                    <a:bodyPr/>
                    <a:lstStyle/>
                    <a:p>
                      <a:pPr algn="l"/>
                      <a:r>
                        <a:rPr lang="en-US" sz="1400" kern="1200" dirty="0">
                          <a:solidFill>
                            <a:schemeClr val="dk1"/>
                          </a:solidFill>
                          <a:latin typeface="+mn-lt"/>
                          <a:ea typeface="+mn-ea"/>
                          <a:cs typeface="+mn-cs"/>
                        </a:rPr>
                        <a:t>October 2 - 27</a:t>
                      </a:r>
                      <a:endParaRPr lang="en-US" sz="1400" dirty="0"/>
                    </a:p>
                  </a:txBody>
                  <a:tcPr/>
                </a:tc>
                <a:extLst>
                  <a:ext uri="{0D108BD9-81ED-4DB2-BD59-A6C34878D82A}">
                    <a16:rowId xmlns:a16="http://schemas.microsoft.com/office/drawing/2014/main" val="10007"/>
                  </a:ext>
                </a:extLst>
              </a:tr>
              <a:tr h="344300">
                <a:tc>
                  <a:txBody>
                    <a:bodyPr/>
                    <a:lstStyle/>
                    <a:p>
                      <a:pPr algn="l"/>
                      <a:endParaRPr lang="en-US" sz="1400" dirty="0"/>
                    </a:p>
                  </a:txBody>
                  <a:tcPr/>
                </a:tc>
                <a:tc>
                  <a:txBody>
                    <a:bodyPr/>
                    <a:lstStyle/>
                    <a:p>
                      <a:pPr algn="l"/>
                      <a:r>
                        <a:rPr lang="en-US" sz="1400" kern="1200" dirty="0">
                          <a:solidFill>
                            <a:schemeClr val="dk1"/>
                          </a:solidFill>
                          <a:latin typeface="+mn-lt"/>
                          <a:ea typeface="+mn-ea"/>
                          <a:cs typeface="+mn-cs"/>
                        </a:rPr>
                        <a:t>October 30 - November 24</a:t>
                      </a:r>
                      <a:endParaRPr lang="en-US" sz="1400" dirty="0"/>
                    </a:p>
                  </a:txBody>
                  <a:tcPr/>
                </a:tc>
                <a:extLst>
                  <a:ext uri="{0D108BD9-81ED-4DB2-BD59-A6C34878D82A}">
                    <a16:rowId xmlns:a16="http://schemas.microsoft.com/office/drawing/2014/main" val="10008"/>
                  </a:ext>
                </a:extLst>
              </a:tr>
              <a:tr h="344300">
                <a:tc>
                  <a:txBody>
                    <a:bodyPr/>
                    <a:lstStyle/>
                    <a:p>
                      <a:pPr algn="l"/>
                      <a:endParaRPr lang="en-US" sz="1400" dirty="0"/>
                    </a:p>
                  </a:txBody>
                  <a:tcPr/>
                </a:tc>
                <a:tc>
                  <a:txBody>
                    <a:bodyPr/>
                    <a:lstStyle/>
                    <a:p>
                      <a:pPr algn="l"/>
                      <a:r>
                        <a:rPr lang="en-US" sz="1400" kern="1200" dirty="0">
                          <a:solidFill>
                            <a:schemeClr val="dk1"/>
                          </a:solidFill>
                          <a:latin typeface="+mn-lt"/>
                          <a:ea typeface="+mn-ea"/>
                          <a:cs typeface="+mn-cs"/>
                        </a:rPr>
                        <a:t>November 27– December 22*</a:t>
                      </a:r>
                      <a:endParaRPr lang="en-US" sz="1400" dirty="0"/>
                    </a:p>
                  </a:txBody>
                  <a:tcPr/>
                </a:tc>
                <a:extLst>
                  <a:ext uri="{0D108BD9-81ED-4DB2-BD59-A6C34878D82A}">
                    <a16:rowId xmlns:a16="http://schemas.microsoft.com/office/drawing/2014/main" val="10009"/>
                  </a:ext>
                </a:extLst>
              </a:tr>
              <a:tr h="344300">
                <a:tc>
                  <a:txBody>
                    <a:bodyPr/>
                    <a:lstStyle/>
                    <a:p>
                      <a:pPr algn="l"/>
                      <a:r>
                        <a:rPr lang="en-US" sz="1400" u="sng" kern="1200" dirty="0" smtClean="0">
                          <a:solidFill>
                            <a:schemeClr val="dk1"/>
                          </a:solidFill>
                          <a:latin typeface="+mn-lt"/>
                          <a:ea typeface="+mn-ea"/>
                          <a:cs typeface="+mn-cs"/>
                        </a:rPr>
                        <a:t>2024</a:t>
                      </a:r>
                      <a:endParaRPr lang="en-US" sz="1400" dirty="0"/>
                    </a:p>
                  </a:txBody>
                  <a:tcPr/>
                </a:tc>
                <a:tc>
                  <a:txBody>
                    <a:bodyPr/>
                    <a:lstStyle/>
                    <a:p>
                      <a:pPr algn="l"/>
                      <a:r>
                        <a:rPr lang="en-US" sz="1400" kern="1200" dirty="0">
                          <a:solidFill>
                            <a:schemeClr val="dk1"/>
                          </a:solidFill>
                          <a:latin typeface="+mn-lt"/>
                          <a:ea typeface="+mn-ea"/>
                          <a:cs typeface="+mn-cs"/>
                        </a:rPr>
                        <a:t>January 1 -26</a:t>
                      </a:r>
                      <a:endParaRPr lang="en-US" sz="1400" dirty="0"/>
                    </a:p>
                  </a:txBody>
                  <a:tcPr/>
                </a:tc>
                <a:extLst>
                  <a:ext uri="{0D108BD9-81ED-4DB2-BD59-A6C34878D82A}">
                    <a16:rowId xmlns:a16="http://schemas.microsoft.com/office/drawing/2014/main" val="10011"/>
                  </a:ext>
                </a:extLst>
              </a:tr>
              <a:tr h="344300">
                <a:tc>
                  <a:txBody>
                    <a:bodyPr/>
                    <a:lstStyle/>
                    <a:p>
                      <a:pPr algn="l"/>
                      <a:endParaRPr lang="en-US" sz="1400" dirty="0"/>
                    </a:p>
                  </a:txBody>
                  <a:tcPr/>
                </a:tc>
                <a:tc>
                  <a:txBody>
                    <a:bodyPr/>
                    <a:lstStyle/>
                    <a:p>
                      <a:pPr algn="l"/>
                      <a:r>
                        <a:rPr lang="en-US" sz="1400" kern="1200" dirty="0">
                          <a:solidFill>
                            <a:schemeClr val="dk1"/>
                          </a:solidFill>
                          <a:latin typeface="+mn-lt"/>
                          <a:ea typeface="+mn-ea"/>
                          <a:cs typeface="+mn-cs"/>
                        </a:rPr>
                        <a:t>January 29 – February 23</a:t>
                      </a:r>
                      <a:endParaRPr lang="en-US" sz="1400" dirty="0"/>
                    </a:p>
                  </a:txBody>
                  <a:tcPr/>
                </a:tc>
                <a:extLst>
                  <a:ext uri="{0D108BD9-81ED-4DB2-BD59-A6C34878D82A}">
                    <a16:rowId xmlns:a16="http://schemas.microsoft.com/office/drawing/2014/main" val="10012"/>
                  </a:ext>
                </a:extLst>
              </a:tr>
              <a:tr h="344300">
                <a:tc>
                  <a:txBody>
                    <a:bodyPr/>
                    <a:lstStyle/>
                    <a:p>
                      <a:pPr algn="l"/>
                      <a:endParaRPr lang="en-US" sz="1400" dirty="0"/>
                    </a:p>
                  </a:txBody>
                  <a:tcPr/>
                </a:tc>
                <a:tc>
                  <a:txBody>
                    <a:bodyPr/>
                    <a:lstStyle/>
                    <a:p>
                      <a:pPr algn="l"/>
                      <a:r>
                        <a:rPr lang="en-US" sz="1400" kern="1200" dirty="0">
                          <a:solidFill>
                            <a:schemeClr val="dk1"/>
                          </a:solidFill>
                          <a:latin typeface="+mn-lt"/>
                          <a:ea typeface="+mn-ea"/>
                          <a:cs typeface="+mn-cs"/>
                        </a:rPr>
                        <a:t>February 26 – March 22*</a:t>
                      </a:r>
                      <a:endParaRPr lang="en-US" sz="1400" dirty="0"/>
                    </a:p>
                  </a:txBody>
                  <a:tcPr/>
                </a:tc>
                <a:extLst>
                  <a:ext uri="{0D108BD9-81ED-4DB2-BD59-A6C34878D82A}">
                    <a16:rowId xmlns:a16="http://schemas.microsoft.com/office/drawing/2014/main" val="10013"/>
                  </a:ext>
                </a:extLst>
              </a:tr>
              <a:tr h="344300">
                <a:tc>
                  <a:txBody>
                    <a:bodyPr/>
                    <a:lstStyle/>
                    <a:p>
                      <a:pPr algn="l"/>
                      <a:endParaRPr lang="en-US" sz="1400" dirty="0"/>
                    </a:p>
                  </a:txBody>
                  <a:tcPr/>
                </a:tc>
                <a:tc>
                  <a:txBody>
                    <a:bodyPr/>
                    <a:lstStyle/>
                    <a:p>
                      <a:pPr algn="l"/>
                      <a:r>
                        <a:rPr lang="en-US" sz="1400" kern="1200" dirty="0">
                          <a:solidFill>
                            <a:schemeClr val="dk1"/>
                          </a:solidFill>
                          <a:latin typeface="+mn-lt"/>
                          <a:ea typeface="+mn-ea"/>
                          <a:cs typeface="+mn-cs"/>
                        </a:rPr>
                        <a:t>April 1-26</a:t>
                      </a:r>
                      <a:endParaRPr lang="en-US" sz="1400" dirty="0"/>
                    </a:p>
                  </a:txBody>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277987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01658"/>
            <a:ext cx="2400300" cy="1306083"/>
          </a:xfrm>
        </p:spPr>
        <p:txBody>
          <a:bodyPr/>
          <a:lstStyle/>
          <a:p>
            <a:r>
              <a:rPr lang="en-US" dirty="0"/>
              <a:t>Lottery Schedule</a:t>
            </a:r>
          </a:p>
        </p:txBody>
      </p:sp>
      <p:sp>
        <p:nvSpPr>
          <p:cNvPr id="4" name="Text Placeholder 3"/>
          <p:cNvSpPr>
            <a:spLocks noGrp="1"/>
          </p:cNvSpPr>
          <p:nvPr>
            <p:ph type="body" sz="half" idx="2"/>
          </p:nvPr>
        </p:nvSpPr>
        <p:spPr>
          <a:xfrm>
            <a:off x="197963" y="1781666"/>
            <a:ext cx="2733773" cy="4523538"/>
          </a:xfrm>
        </p:spPr>
        <p:txBody>
          <a:bodyPr>
            <a:normAutofit/>
          </a:bodyPr>
          <a:lstStyle/>
          <a:p>
            <a:pPr marL="285750" indent="-285750">
              <a:buFont typeface="Wingdings" panose="05000000000000000000" pitchFamily="2" charset="2"/>
              <a:buChar char="§"/>
            </a:pPr>
            <a:r>
              <a:rPr lang="en-US" sz="1600" dirty="0">
                <a:solidFill>
                  <a:schemeClr val="tx1"/>
                </a:solidFill>
              </a:rPr>
              <a:t>Two “top choice” lottery stages: max 1 placement per round (2 total possible)</a:t>
            </a:r>
          </a:p>
          <a:p>
            <a:pPr marL="285750" indent="-285750">
              <a:buFont typeface="Wingdings" panose="05000000000000000000" pitchFamily="2" charset="2"/>
              <a:buChar char="§"/>
            </a:pPr>
            <a:r>
              <a:rPr lang="en-US" sz="1600" dirty="0">
                <a:solidFill>
                  <a:schemeClr val="tx1"/>
                </a:solidFill>
              </a:rPr>
              <a:t>Campus-specific IM/EM stages: max 2 placements, all will have both IM and EM placements following this round, limited to 1 of each max</a:t>
            </a:r>
          </a:p>
          <a:p>
            <a:pPr marL="285750" indent="-285750">
              <a:buFont typeface="Wingdings" panose="05000000000000000000" pitchFamily="2" charset="2"/>
              <a:buChar char="§"/>
            </a:pPr>
            <a:r>
              <a:rPr lang="en-US" sz="1600" dirty="0">
                <a:solidFill>
                  <a:schemeClr val="tx1"/>
                </a:solidFill>
              </a:rPr>
              <a:t>An Electives lottery: many placements possible, participation is optional</a:t>
            </a:r>
          </a:p>
          <a:p>
            <a:pPr marL="285750" indent="-285750">
              <a:buFont typeface="Wingdings" panose="05000000000000000000" pitchFamily="2" charset="2"/>
              <a:buChar char="§"/>
            </a:pPr>
            <a:r>
              <a:rPr lang="en-US" sz="1600" dirty="0">
                <a:solidFill>
                  <a:schemeClr val="tx1"/>
                </a:solidFill>
              </a:rPr>
              <a:t>And Add/Drop</a:t>
            </a:r>
          </a:p>
        </p:txBody>
      </p:sp>
      <p:sp>
        <p:nvSpPr>
          <p:cNvPr id="5" name="Content Placeholder 4"/>
          <p:cNvSpPr>
            <a:spLocks noGrp="1"/>
          </p:cNvSpPr>
          <p:nvPr>
            <p:ph idx="1"/>
          </p:nvPr>
        </p:nvSpPr>
        <p:spPr>
          <a:xfrm>
            <a:off x="3412503" y="301658"/>
            <a:ext cx="5533534" cy="6240544"/>
          </a:xfrm>
        </p:spPr>
        <p:txBody>
          <a:bodyPr>
            <a:normAutofit fontScale="77500" lnSpcReduction="20000"/>
          </a:bodyPr>
          <a:lstStyle/>
          <a:p>
            <a:pPr marL="0" marR="0" indent="0">
              <a:lnSpc>
                <a:spcPct val="120000"/>
              </a:lnSpc>
            </a:pPr>
            <a:r>
              <a:rPr lang="en-US" sz="1800" b="1" dirty="0">
                <a:effectLst/>
                <a:latin typeface="Times New Roman" panose="02020603050405020304" pitchFamily="18" charset="0"/>
                <a:ea typeface="Times New Roman" panose="02020603050405020304" pitchFamily="18" charset="0"/>
              </a:rPr>
              <a:t>Lottery I: Top Choice</a:t>
            </a:r>
          </a:p>
          <a:p>
            <a:pPr marL="0" marR="0" indent="0">
              <a:lnSpc>
                <a:spcPct val="12000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Selection Period Opens: Monday, 1/9, noon</a:t>
            </a:r>
          </a:p>
          <a:p>
            <a:pPr marL="0" marR="0" indent="0">
              <a:lnSpc>
                <a:spcPct val="12000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Selection Period Closes: Tuesday, 1/10, noon</a:t>
            </a:r>
          </a:p>
          <a:p>
            <a:pPr marL="0" marR="0" indent="0">
              <a:lnSpc>
                <a:spcPct val="120000"/>
              </a:lnSpc>
              <a:spcBef>
                <a:spcPts val="0"/>
              </a:spcBef>
              <a:spcAft>
                <a:spcPts val="0"/>
              </a:spcAft>
            </a:pPr>
            <a:r>
              <a:rPr lang="en-US" sz="1800" dirty="0">
                <a:effectLst/>
                <a:latin typeface="Times New Roman" panose="02020603050405020304" pitchFamily="18" charset="0"/>
                <a:ea typeface="Times New Roman" panose="02020603050405020304" pitchFamily="18" charset="0"/>
              </a:rPr>
              <a:t>Results Posted: Wednesday, 1/11</a:t>
            </a:r>
          </a:p>
          <a:p>
            <a:pPr marL="0" marR="0" indent="0">
              <a:lnSpc>
                <a:spcPct val="120000"/>
              </a:lnSpc>
            </a:pPr>
            <a:r>
              <a:rPr lang="en-US" sz="1800" b="1" dirty="0">
                <a:effectLst/>
                <a:latin typeface="Times New Roman" panose="02020603050405020304" pitchFamily="18" charset="0"/>
                <a:ea typeface="Times New Roman" panose="02020603050405020304" pitchFamily="18" charset="0"/>
              </a:rPr>
              <a:t>Lottery II: Second Choice</a:t>
            </a:r>
            <a:endParaRPr lang="en-US" sz="1800" dirty="0">
              <a:effectLst/>
              <a:latin typeface="Times New Roman" panose="02020603050405020304" pitchFamily="18" charset="0"/>
              <a:ea typeface="Times New Roman" panose="02020603050405020304" pitchFamily="18" charset="0"/>
            </a:endParaRPr>
          </a:p>
          <a:p>
            <a:pPr marL="0" indent="0">
              <a:lnSpc>
                <a:spcPct val="120000"/>
              </a:lnSpc>
              <a:spcBef>
                <a:spcPts val="0"/>
              </a:spcBef>
              <a:spcAft>
                <a:spcPts val="0"/>
              </a:spcAft>
            </a:pPr>
            <a:r>
              <a:rPr lang="en-US" sz="1800" dirty="0">
                <a:latin typeface="Times New Roman" panose="02020603050405020304" pitchFamily="18" charset="0"/>
              </a:rPr>
              <a:t>Selection Period Opens: Thursday, 1/12, noon</a:t>
            </a:r>
          </a:p>
          <a:p>
            <a:pPr marL="0" indent="0">
              <a:lnSpc>
                <a:spcPct val="120000"/>
              </a:lnSpc>
              <a:spcBef>
                <a:spcPts val="0"/>
              </a:spcBef>
              <a:spcAft>
                <a:spcPts val="0"/>
              </a:spcAft>
            </a:pPr>
            <a:r>
              <a:rPr lang="en-US" sz="1800" dirty="0">
                <a:latin typeface="Times New Roman" panose="02020603050405020304" pitchFamily="18" charset="0"/>
              </a:rPr>
              <a:t>Selection Period Closes: Friday, 1/13, noon</a:t>
            </a:r>
          </a:p>
          <a:p>
            <a:pPr marL="0" indent="0">
              <a:lnSpc>
                <a:spcPct val="120000"/>
              </a:lnSpc>
              <a:spcBef>
                <a:spcPts val="0"/>
              </a:spcBef>
              <a:spcAft>
                <a:spcPts val="0"/>
              </a:spcAft>
            </a:pPr>
            <a:r>
              <a:rPr lang="en-US" sz="1800" dirty="0">
                <a:latin typeface="Times New Roman" panose="02020603050405020304" pitchFamily="18" charset="0"/>
              </a:rPr>
              <a:t>Results Posted: Tuesday, 1/17</a:t>
            </a:r>
          </a:p>
          <a:p>
            <a:pPr marL="0" marR="0" indent="0">
              <a:lnSpc>
                <a:spcPct val="120000"/>
              </a:lnSpc>
            </a:pPr>
            <a:r>
              <a:rPr lang="en-US" sz="1800" b="1" dirty="0">
                <a:effectLst/>
                <a:latin typeface="Times New Roman" panose="02020603050405020304" pitchFamily="18" charset="0"/>
                <a:ea typeface="Times New Roman" panose="02020603050405020304" pitchFamily="18" charset="0"/>
              </a:rPr>
              <a:t>Lottery III: CT Campus IM Acting Internship/Emergency Medicine</a:t>
            </a:r>
            <a:endParaRPr lang="en-US" sz="1800" dirty="0">
              <a:effectLst/>
              <a:latin typeface="Times New Roman" panose="02020603050405020304" pitchFamily="18" charset="0"/>
              <a:ea typeface="Times New Roman" panose="02020603050405020304" pitchFamily="18" charset="0"/>
            </a:endParaRPr>
          </a:p>
          <a:p>
            <a:pPr marL="0" marR="0" indent="0">
              <a:lnSpc>
                <a:spcPct val="120000"/>
              </a:lnSpc>
              <a:spcBef>
                <a:spcPts val="0"/>
              </a:spcBef>
              <a:spcAft>
                <a:spcPts val="0"/>
              </a:spcAft>
            </a:pPr>
            <a:r>
              <a:rPr lang="en-US" sz="1900" dirty="0">
                <a:latin typeface="Times New Roman" panose="02020603050405020304" pitchFamily="18" charset="0"/>
              </a:rPr>
              <a:t>Selection Period Opens: Wednesday, 1/18, noon</a:t>
            </a:r>
          </a:p>
          <a:p>
            <a:pPr marL="0" marR="0" indent="0">
              <a:lnSpc>
                <a:spcPct val="120000"/>
              </a:lnSpc>
              <a:spcBef>
                <a:spcPts val="0"/>
              </a:spcBef>
              <a:spcAft>
                <a:spcPts val="0"/>
              </a:spcAft>
            </a:pPr>
            <a:r>
              <a:rPr lang="en-US" sz="1900" dirty="0">
                <a:latin typeface="Times New Roman" panose="02020603050405020304" pitchFamily="18" charset="0"/>
              </a:rPr>
              <a:t>Selection Period Closes: Thursday, 1/19, noon</a:t>
            </a:r>
          </a:p>
          <a:p>
            <a:pPr marL="0" marR="0" indent="0">
              <a:lnSpc>
                <a:spcPct val="120000"/>
              </a:lnSpc>
              <a:spcBef>
                <a:spcPts val="0"/>
              </a:spcBef>
              <a:spcAft>
                <a:spcPts val="0"/>
              </a:spcAft>
            </a:pPr>
            <a:r>
              <a:rPr lang="en-US" sz="1900" dirty="0">
                <a:latin typeface="Times New Roman" panose="02020603050405020304" pitchFamily="18" charset="0"/>
              </a:rPr>
              <a:t>Results Posted: Wednesday, 1/25 (with VT Campus results)</a:t>
            </a:r>
          </a:p>
          <a:p>
            <a:pPr marL="0" marR="0" indent="0">
              <a:lnSpc>
                <a:spcPct val="120000"/>
              </a:lnSpc>
            </a:pPr>
            <a:r>
              <a:rPr lang="en-US" sz="1800" b="1" dirty="0">
                <a:effectLst/>
                <a:latin typeface="Times New Roman" panose="02020603050405020304" pitchFamily="18" charset="0"/>
                <a:ea typeface="Times New Roman" panose="02020603050405020304" pitchFamily="18" charset="0"/>
              </a:rPr>
              <a:t>Lottery IV: VT Campus IM Acting Internship/Emergency Medicine</a:t>
            </a:r>
            <a:endParaRPr lang="en-US" sz="1800" dirty="0">
              <a:effectLst/>
              <a:latin typeface="Times New Roman" panose="02020603050405020304" pitchFamily="18" charset="0"/>
              <a:ea typeface="Times New Roman" panose="02020603050405020304" pitchFamily="18" charset="0"/>
            </a:endParaRPr>
          </a:p>
          <a:p>
            <a:pPr marL="0" indent="0">
              <a:lnSpc>
                <a:spcPct val="120000"/>
              </a:lnSpc>
              <a:spcBef>
                <a:spcPts val="0"/>
              </a:spcBef>
              <a:spcAft>
                <a:spcPts val="0"/>
              </a:spcAft>
            </a:pPr>
            <a:r>
              <a:rPr lang="en-US" sz="1900" dirty="0">
                <a:latin typeface="Times New Roman" panose="02020603050405020304" pitchFamily="18" charset="0"/>
              </a:rPr>
              <a:t>Selection Period Opens: Monday, 1/23, noon</a:t>
            </a:r>
          </a:p>
          <a:p>
            <a:pPr marL="0" indent="0">
              <a:lnSpc>
                <a:spcPct val="120000"/>
              </a:lnSpc>
              <a:spcBef>
                <a:spcPts val="0"/>
              </a:spcBef>
              <a:spcAft>
                <a:spcPts val="0"/>
              </a:spcAft>
            </a:pPr>
            <a:r>
              <a:rPr lang="en-US" sz="1900" dirty="0">
                <a:latin typeface="Times New Roman" panose="02020603050405020304" pitchFamily="18" charset="0"/>
              </a:rPr>
              <a:t>Selection Period Closes: Tuesday, 1/24, noon</a:t>
            </a:r>
          </a:p>
          <a:p>
            <a:pPr marL="0" indent="0">
              <a:lnSpc>
                <a:spcPct val="120000"/>
              </a:lnSpc>
              <a:spcBef>
                <a:spcPts val="0"/>
              </a:spcBef>
              <a:spcAft>
                <a:spcPts val="0"/>
              </a:spcAft>
            </a:pPr>
            <a:r>
              <a:rPr lang="en-US" sz="1900" dirty="0">
                <a:latin typeface="Times New Roman" panose="02020603050405020304" pitchFamily="18" charset="0"/>
              </a:rPr>
              <a:t>Results Posted: Wednesday, 1/25</a:t>
            </a:r>
          </a:p>
          <a:p>
            <a:pPr marL="0" marR="0" indent="0">
              <a:lnSpc>
                <a:spcPct val="120000"/>
              </a:lnSpc>
            </a:pPr>
            <a:r>
              <a:rPr lang="en-US" sz="1800" b="1" dirty="0">
                <a:effectLst/>
                <a:latin typeface="Times New Roman" panose="02020603050405020304" pitchFamily="18" charset="0"/>
                <a:ea typeface="Times New Roman" panose="02020603050405020304" pitchFamily="18" charset="0"/>
              </a:rPr>
              <a:t>Lottery IV: Electives</a:t>
            </a:r>
            <a:endParaRPr lang="en-US" sz="1800" dirty="0">
              <a:effectLst/>
              <a:latin typeface="Times New Roman" panose="02020603050405020304" pitchFamily="18" charset="0"/>
              <a:ea typeface="Times New Roman" panose="02020603050405020304" pitchFamily="18" charset="0"/>
            </a:endParaRPr>
          </a:p>
          <a:p>
            <a:pPr marL="0" marR="0" indent="0">
              <a:lnSpc>
                <a:spcPct val="120000"/>
              </a:lnSpc>
              <a:spcBef>
                <a:spcPts val="0"/>
              </a:spcBef>
              <a:spcAft>
                <a:spcPts val="0"/>
              </a:spcAft>
            </a:pPr>
            <a:r>
              <a:rPr lang="en-US" sz="1900" dirty="0">
                <a:latin typeface="Times New Roman" panose="02020603050405020304" pitchFamily="18" charset="0"/>
              </a:rPr>
              <a:t>Selection Period Opens: Thursday, 1/26, noon </a:t>
            </a:r>
          </a:p>
          <a:p>
            <a:pPr marL="0" marR="0" indent="0">
              <a:lnSpc>
                <a:spcPct val="120000"/>
              </a:lnSpc>
              <a:spcBef>
                <a:spcPts val="0"/>
              </a:spcBef>
              <a:spcAft>
                <a:spcPts val="0"/>
              </a:spcAft>
            </a:pPr>
            <a:r>
              <a:rPr lang="en-US" sz="1900" dirty="0">
                <a:latin typeface="Times New Roman" panose="02020603050405020304" pitchFamily="18" charset="0"/>
              </a:rPr>
              <a:t>Selection Period Closes: Monday, 1/30, noon</a:t>
            </a:r>
          </a:p>
          <a:p>
            <a:pPr marL="0" marR="0" indent="0">
              <a:lnSpc>
                <a:spcPct val="120000"/>
              </a:lnSpc>
              <a:spcBef>
                <a:spcPts val="0"/>
              </a:spcBef>
              <a:spcAft>
                <a:spcPts val="0"/>
              </a:spcAft>
            </a:pPr>
            <a:r>
              <a:rPr lang="en-US" sz="1900" dirty="0">
                <a:latin typeface="Times New Roman" panose="02020603050405020304" pitchFamily="18" charset="0"/>
              </a:rPr>
              <a:t>Results Posted: Tuesday, 1/31</a:t>
            </a:r>
          </a:p>
          <a:p>
            <a:pPr marL="0" marR="0" indent="0">
              <a:lnSpc>
                <a:spcPct val="120000"/>
              </a:lnSpc>
            </a:pPr>
            <a:r>
              <a:rPr lang="en-US" sz="1800" b="1" dirty="0">
                <a:effectLst/>
                <a:latin typeface="Times New Roman" panose="02020603050405020304" pitchFamily="18" charset="0"/>
                <a:ea typeface="Times New Roman" panose="02020603050405020304" pitchFamily="18" charset="0"/>
              </a:rPr>
              <a:t>Add/Drop</a:t>
            </a:r>
            <a:endParaRPr lang="en-US" sz="1800" dirty="0">
              <a:effectLst/>
              <a:latin typeface="Times New Roman" panose="02020603050405020304" pitchFamily="18" charset="0"/>
              <a:ea typeface="Times New Roman" panose="02020603050405020304" pitchFamily="18" charset="0"/>
            </a:endParaRPr>
          </a:p>
          <a:p>
            <a:pPr marL="0" indent="0">
              <a:lnSpc>
                <a:spcPct val="120000"/>
              </a:lnSpc>
              <a:spcBef>
                <a:spcPts val="0"/>
              </a:spcBef>
              <a:spcAft>
                <a:spcPts val="0"/>
              </a:spcAft>
            </a:pPr>
            <a:r>
              <a:rPr lang="en-US" sz="1900" dirty="0">
                <a:latin typeface="Times New Roman" panose="02020603050405020304" pitchFamily="18" charset="0"/>
              </a:rPr>
              <a:t>Opens: Tuesday, 1/31, 4:00 p.m.</a:t>
            </a:r>
          </a:p>
        </p:txBody>
      </p:sp>
    </p:spTree>
    <p:extLst>
      <p:ext uri="{BB962C8B-B14F-4D97-AF65-F5344CB8AC3E}">
        <p14:creationId xmlns:p14="http://schemas.microsoft.com/office/powerpoint/2010/main" val="1701741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b="1" u="sng" dirty="0"/>
              <a:t>October - December</a:t>
            </a:r>
          </a:p>
          <a:p>
            <a:pPr>
              <a:buFont typeface="Wingdings" panose="05000000000000000000" pitchFamily="2" charset="2"/>
              <a:buChar char="ü"/>
            </a:pPr>
            <a:r>
              <a:rPr lang="en-US" dirty="0"/>
              <a:t>Test your log-in to </a:t>
            </a:r>
            <a:r>
              <a:rPr lang="en-US" dirty="0">
                <a:hlinkClick r:id="rId3"/>
              </a:rPr>
              <a:t>OASIS</a:t>
            </a:r>
            <a:r>
              <a:rPr lang="en-US" dirty="0"/>
              <a:t>. </a:t>
            </a:r>
          </a:p>
          <a:p>
            <a:pPr>
              <a:buFont typeface="Wingdings" panose="05000000000000000000" pitchFamily="2" charset="2"/>
              <a:buChar char="ü"/>
            </a:pPr>
            <a:r>
              <a:rPr lang="en-US" dirty="0"/>
              <a:t>Browse 2023-2024 Advanced Integration Level offerings.</a:t>
            </a:r>
          </a:p>
          <a:p>
            <a:pPr>
              <a:buFont typeface="Wingdings" panose="05000000000000000000" pitchFamily="2" charset="2"/>
              <a:buChar char="ü"/>
            </a:pPr>
            <a:r>
              <a:rPr lang="en-US" dirty="0"/>
              <a:t>Identify a Subspecialty Advisor relationship in OASIS. </a:t>
            </a:r>
          </a:p>
          <a:p>
            <a:pPr lvl="1">
              <a:buClr>
                <a:srgbClr val="1B5337"/>
              </a:buClr>
              <a:buFont typeface="Wingdings" panose="05000000000000000000" pitchFamily="2" charset="2"/>
              <a:buChar char="ü"/>
            </a:pPr>
            <a:r>
              <a:rPr lang="en-US" sz="1600" dirty="0">
                <a:solidFill>
                  <a:prstClr val="black">
                    <a:lumMod val="75000"/>
                    <a:lumOff val="25000"/>
                  </a:prstClr>
                </a:solidFill>
              </a:rPr>
              <a:t>This is due by </a:t>
            </a:r>
            <a:r>
              <a:rPr lang="en-US" sz="1600" dirty="0">
                <a:solidFill>
                  <a:srgbClr val="C00000"/>
                </a:solidFill>
                <a:highlight>
                  <a:srgbClr val="FFFF00"/>
                </a:highlight>
              </a:rPr>
              <a:t>December 2, 2022</a:t>
            </a:r>
          </a:p>
          <a:p>
            <a:pPr lvl="1">
              <a:buClr>
                <a:srgbClr val="1B5337"/>
              </a:buClr>
              <a:buFont typeface="Wingdings" panose="05000000000000000000" pitchFamily="2" charset="2"/>
              <a:buChar char="ü"/>
            </a:pPr>
            <a:r>
              <a:rPr lang="en-US" sz="1600" dirty="0">
                <a:solidFill>
                  <a:prstClr val="black">
                    <a:lumMod val="75000"/>
                    <a:lumOff val="25000"/>
                  </a:prstClr>
                </a:solidFill>
              </a:rPr>
              <a:t>Please communicate with your selected advisor before contacting them in OASIS</a:t>
            </a:r>
          </a:p>
          <a:p>
            <a:pPr>
              <a:buFont typeface="Wingdings" panose="05000000000000000000" pitchFamily="2" charset="2"/>
              <a:buChar char="ü"/>
            </a:pPr>
            <a:r>
              <a:rPr lang="en-US" dirty="0"/>
              <a:t>You may find the worksheet included in the </a:t>
            </a:r>
            <a:r>
              <a:rPr lang="en-US" dirty="0">
                <a:hlinkClick r:id="rId4"/>
              </a:rPr>
              <a:t>User Guide </a:t>
            </a:r>
            <a:r>
              <a:rPr lang="en-US" dirty="0"/>
              <a:t>helpful for planning your lottery selections. (This is not required, only a resource.)</a:t>
            </a:r>
          </a:p>
        </p:txBody>
      </p:sp>
      <p:sp>
        <p:nvSpPr>
          <p:cNvPr id="2" name="Title 1"/>
          <p:cNvSpPr>
            <a:spLocks noGrp="1"/>
          </p:cNvSpPr>
          <p:nvPr>
            <p:ph type="title"/>
          </p:nvPr>
        </p:nvSpPr>
        <p:spPr/>
        <p:txBody>
          <a:bodyPr/>
          <a:lstStyle/>
          <a:p>
            <a:r>
              <a:rPr lang="en-US" dirty="0"/>
              <a:t>Before the Lotteries</a:t>
            </a:r>
          </a:p>
        </p:txBody>
      </p:sp>
    </p:spTree>
    <p:extLst>
      <p:ext uri="{BB962C8B-B14F-4D97-AF65-F5344CB8AC3E}">
        <p14:creationId xmlns:p14="http://schemas.microsoft.com/office/powerpoint/2010/main" val="3528416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anose="05000000000000000000" pitchFamily="2" charset="2"/>
              <a:buChar char="ü"/>
            </a:pPr>
            <a:r>
              <a:rPr lang="en-US" dirty="0"/>
              <a:t>Choose “Add Course” to make your selections.</a:t>
            </a:r>
          </a:p>
          <a:p>
            <a:pPr>
              <a:buFont typeface="Wingdings" panose="05000000000000000000" pitchFamily="2" charset="2"/>
              <a:buChar char="ü"/>
            </a:pPr>
            <a:r>
              <a:rPr lang="en-US" dirty="0"/>
              <a:t>Choose “Lottery Selections” tab to review and re-order your selections</a:t>
            </a:r>
          </a:p>
          <a:p>
            <a:pPr>
              <a:buFont typeface="Wingdings" panose="05000000000000000000" pitchFamily="2" charset="2"/>
              <a:buChar char="ü"/>
            </a:pPr>
            <a:r>
              <a:rPr lang="en-US" dirty="0"/>
              <a:t>Once your selections appear in the Lottery Selections tab, you may log-out any time </a:t>
            </a:r>
          </a:p>
          <a:p>
            <a:pPr marL="0" indent="0">
              <a:buNone/>
            </a:pPr>
            <a:endParaRPr lang="en-US" dirty="0"/>
          </a:p>
          <a:p>
            <a:pPr marL="0" indent="0">
              <a:buNone/>
            </a:pPr>
            <a:endParaRPr lang="en-US" dirty="0"/>
          </a:p>
        </p:txBody>
      </p:sp>
      <p:sp>
        <p:nvSpPr>
          <p:cNvPr id="2" name="Title 1"/>
          <p:cNvSpPr>
            <a:spLocks noGrp="1"/>
          </p:cNvSpPr>
          <p:nvPr>
            <p:ph type="title"/>
          </p:nvPr>
        </p:nvSpPr>
        <p:spPr/>
        <p:txBody>
          <a:bodyPr/>
          <a:lstStyle/>
          <a:p>
            <a:r>
              <a:rPr lang="en-US" dirty="0"/>
              <a:t>During the Lotteries</a:t>
            </a:r>
          </a:p>
        </p:txBody>
      </p:sp>
      <p:pic>
        <p:nvPicPr>
          <p:cNvPr id="8" name="Picture 7"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2959" y="3482997"/>
            <a:ext cx="5844898" cy="2233033"/>
          </a:xfrm>
          <a:prstGeom prst="rect">
            <a:avLst/>
          </a:prstGeom>
        </p:spPr>
      </p:pic>
      <p:sp>
        <p:nvSpPr>
          <p:cNvPr id="4" name="Left Arrow 3"/>
          <p:cNvSpPr/>
          <p:nvPr/>
        </p:nvSpPr>
        <p:spPr>
          <a:xfrm>
            <a:off x="3288323" y="5099538"/>
            <a:ext cx="931985" cy="14947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Up Arrow 8"/>
          <p:cNvSpPr/>
          <p:nvPr/>
        </p:nvSpPr>
        <p:spPr>
          <a:xfrm>
            <a:off x="2998177" y="3657600"/>
            <a:ext cx="290146" cy="5627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8A1F19E2-3BD4-4C08-8EFB-332D7FC0763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20308" y="5290168"/>
            <a:ext cx="931985" cy="177521"/>
          </a:xfrm>
          <a:prstGeom prst="rect">
            <a:avLst/>
          </a:prstGeom>
        </p:spPr>
      </p:pic>
    </p:spTree>
    <p:extLst>
      <p:ext uri="{BB962C8B-B14F-4D97-AF65-F5344CB8AC3E}">
        <p14:creationId xmlns:p14="http://schemas.microsoft.com/office/powerpoint/2010/main" val="832234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1846385"/>
            <a:ext cx="8229600" cy="3939809"/>
          </a:xfrm>
        </p:spPr>
        <p:txBody>
          <a:bodyPr>
            <a:normAutofit/>
          </a:bodyPr>
          <a:lstStyle/>
          <a:p>
            <a:pPr>
              <a:buFont typeface="Wingdings" panose="05000000000000000000" pitchFamily="2" charset="2"/>
              <a:buChar char="ü"/>
            </a:pPr>
            <a:r>
              <a:rPr lang="en-US" dirty="0"/>
              <a:t>Choose “Schedule” to view your placements</a:t>
            </a:r>
          </a:p>
          <a:p>
            <a:pPr>
              <a:buFont typeface="Wingdings" panose="05000000000000000000" pitchFamily="2" charset="2"/>
              <a:buChar char="ü"/>
            </a:pPr>
            <a:r>
              <a:rPr lang="en-US" dirty="0"/>
              <a:t>Make any necessary changes to your schedule by:</a:t>
            </a:r>
          </a:p>
          <a:p>
            <a:pPr marL="0" indent="0">
              <a:buNone/>
            </a:pPr>
            <a:r>
              <a:rPr lang="en-US" dirty="0"/>
              <a:t>	A) Choosing “Add Course” to add, or</a:t>
            </a:r>
          </a:p>
          <a:p>
            <a:pPr marL="0" indent="0">
              <a:buNone/>
            </a:pPr>
            <a:r>
              <a:rPr lang="en-US" dirty="0"/>
              <a:t>	B) Choosing “Schedule” to drop a course</a:t>
            </a:r>
          </a:p>
          <a:p>
            <a:pPr marL="0" indent="0" algn="ctr">
              <a:spcBef>
                <a:spcPct val="0"/>
              </a:spcBef>
              <a:buNone/>
            </a:pPr>
            <a:endParaRPr lang="en-US" sz="4400" dirty="0">
              <a:latin typeface="+mj-lt"/>
              <a:ea typeface="+mj-ea"/>
              <a:cs typeface="+mj-cs"/>
            </a:endParaRPr>
          </a:p>
        </p:txBody>
      </p:sp>
      <p:sp>
        <p:nvSpPr>
          <p:cNvPr id="2" name="Title 1"/>
          <p:cNvSpPr>
            <a:spLocks noGrp="1"/>
          </p:cNvSpPr>
          <p:nvPr>
            <p:ph type="title"/>
          </p:nvPr>
        </p:nvSpPr>
        <p:spPr/>
        <p:txBody>
          <a:bodyPr>
            <a:normAutofit/>
          </a:bodyPr>
          <a:lstStyle/>
          <a:p>
            <a:pPr lvl="0">
              <a:lnSpc>
                <a:spcPct val="90000"/>
              </a:lnSpc>
              <a:spcAft>
                <a:spcPts val="200"/>
              </a:spcAft>
              <a:buClr>
                <a:srgbClr val="1B5337"/>
              </a:buClr>
              <a:buSzPct val="100000"/>
            </a:pPr>
            <a:r>
              <a:rPr lang="en-US" dirty="0"/>
              <a:t>After the Lotteries:</a:t>
            </a:r>
            <a:br>
              <a:rPr lang="en-US" dirty="0"/>
            </a:br>
            <a:r>
              <a:rPr lang="en-US" sz="4400" spc="0" dirty="0">
                <a:solidFill>
                  <a:schemeClr val="tx1"/>
                </a:solidFill>
                <a:ea typeface="+mn-ea"/>
                <a:cs typeface="+mn-cs"/>
              </a:rPr>
              <a:t>Add/Drop Period</a:t>
            </a:r>
            <a:endParaRPr lang="en-US" sz="4400" dirty="0">
              <a:solidFill>
                <a:schemeClr val="tx1"/>
              </a:solidFill>
            </a:endParaRPr>
          </a:p>
        </p:txBody>
      </p:sp>
    </p:spTree>
    <p:extLst>
      <p:ext uri="{BB962C8B-B14F-4D97-AF65-F5344CB8AC3E}">
        <p14:creationId xmlns:p14="http://schemas.microsoft.com/office/powerpoint/2010/main" val="992667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1861484"/>
            <a:ext cx="7745505" cy="4372261"/>
          </a:xfrm>
        </p:spPr>
        <p:txBody>
          <a:bodyPr>
            <a:noAutofit/>
          </a:bodyPr>
          <a:lstStyle/>
          <a:p>
            <a:r>
              <a:rPr lang="en-US" sz="1600" b="1" dirty="0"/>
              <a:t>Limiting your number of lottery selections will NOT improve your chances of being placed!</a:t>
            </a:r>
            <a:r>
              <a:rPr lang="en-US" sz="1600" dirty="0"/>
              <a:t> </a:t>
            </a:r>
          </a:p>
          <a:p>
            <a:pPr marL="0" indent="0">
              <a:buNone/>
            </a:pPr>
            <a:r>
              <a:rPr lang="en-US" sz="1600" dirty="0"/>
              <a:t>There is no limit to how many selections you can make. It is a good idea to make more selections for the best chances of being placed in one of your preferences. Said differently, d</a:t>
            </a:r>
            <a:r>
              <a:rPr lang="en-US" sz="1600" b="1" dirty="0"/>
              <a:t>o not overly limit your selections in the first lottery. </a:t>
            </a:r>
            <a:r>
              <a:rPr lang="en-US" sz="1600" dirty="0"/>
              <a:t>If not placed in your top choice, your back-up choices may not be available in the next lottery if other students included them in their selections. </a:t>
            </a:r>
          </a:p>
          <a:p>
            <a:r>
              <a:rPr lang="en-US" sz="1600" b="1" dirty="0"/>
              <a:t>There is NO advantage to logging in to a lottery first.</a:t>
            </a:r>
          </a:p>
          <a:p>
            <a:pPr marL="0" indent="0">
              <a:buNone/>
            </a:pPr>
            <a:r>
              <a:rPr lang="en-US" sz="1600" dirty="0"/>
              <a:t>Lottery participants are chosen at random by the software and then placed according to ranked preferences, not log-in time. In fact, server speed will be slow during the first hours of a lottery because so many users try to access the software simultaneously.</a:t>
            </a:r>
          </a:p>
          <a:p>
            <a:pPr marL="0" indent="0">
              <a:buNone/>
            </a:pPr>
            <a:r>
              <a:rPr lang="en-US" sz="1600" dirty="0"/>
              <a:t>Change your </a:t>
            </a:r>
            <a:r>
              <a:rPr lang="en-US" sz="1600" b="1" dirty="0"/>
              <a:t>COMIS password </a:t>
            </a:r>
            <a:r>
              <a:rPr lang="en-US" sz="1600" dirty="0"/>
              <a:t>before the lotteries open if it is due to expire soon. If your log-in does expire, there is a link to reset the password on the VIC Portal log-in page.</a:t>
            </a:r>
          </a:p>
          <a:p>
            <a:pPr marL="0" indent="0">
              <a:buNone/>
            </a:pPr>
            <a:endParaRPr lang="en-US" sz="1400" dirty="0"/>
          </a:p>
        </p:txBody>
      </p:sp>
      <p:sp>
        <p:nvSpPr>
          <p:cNvPr id="2" name="Title 1"/>
          <p:cNvSpPr>
            <a:spLocks noGrp="1"/>
          </p:cNvSpPr>
          <p:nvPr>
            <p:ph type="title"/>
          </p:nvPr>
        </p:nvSpPr>
        <p:spPr/>
        <p:txBody>
          <a:bodyPr/>
          <a:lstStyle/>
          <a:p>
            <a:r>
              <a:rPr lang="en-US" dirty="0"/>
              <a:t>Helpful Lottery Tips</a:t>
            </a:r>
          </a:p>
        </p:txBody>
      </p:sp>
    </p:spTree>
    <p:extLst>
      <p:ext uri="{BB962C8B-B14F-4D97-AF65-F5344CB8AC3E}">
        <p14:creationId xmlns:p14="http://schemas.microsoft.com/office/powerpoint/2010/main" val="3713829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1800" dirty="0"/>
              <a:t>Selections in subsequent lotteries may </a:t>
            </a:r>
            <a:r>
              <a:rPr lang="en-US" sz="1800" b="1" dirty="0"/>
              <a:t>not have a time conflict </a:t>
            </a:r>
            <a:r>
              <a:rPr lang="en-US" sz="1800" dirty="0"/>
              <a:t>with offerings confirmed to your schedule through a previous lottery. </a:t>
            </a:r>
          </a:p>
          <a:p>
            <a:pPr marL="0" indent="0">
              <a:buNone/>
            </a:pPr>
            <a:endParaRPr lang="en-US" sz="1800" dirty="0"/>
          </a:p>
          <a:p>
            <a:pPr lvl="1"/>
            <a:r>
              <a:rPr lang="en-US" dirty="0"/>
              <a:t>You may </a:t>
            </a:r>
            <a:r>
              <a:rPr lang="en-US" b="1" dirty="0"/>
              <a:t>NOT </a:t>
            </a:r>
            <a:r>
              <a:rPr lang="en-US" dirty="0"/>
              <a:t>drop administratively assigned clerkships.</a:t>
            </a:r>
          </a:p>
          <a:p>
            <a:pPr marL="411480" lvl="1" indent="0">
              <a:buNone/>
            </a:pPr>
            <a:endParaRPr lang="en-US" dirty="0"/>
          </a:p>
          <a:p>
            <a:pPr lvl="1"/>
            <a:r>
              <a:rPr lang="en-US" dirty="0"/>
              <a:t>You </a:t>
            </a:r>
            <a:r>
              <a:rPr lang="en-US" b="1" dirty="0"/>
              <a:t>may</a:t>
            </a:r>
            <a:r>
              <a:rPr lang="en-US" dirty="0"/>
              <a:t> drop placements from previous lotteries to make new selections. </a:t>
            </a:r>
            <a:r>
              <a:rPr lang="en-US" u="sng" dirty="0"/>
              <a:t>However once dropped, the spot is immediately available to others to add to their selections. </a:t>
            </a:r>
            <a:r>
              <a:rPr lang="en-US" dirty="0"/>
              <a:t>You may re-add it to your selections, but there is no guarantee that the current lottery will place you in the spot again.</a:t>
            </a:r>
          </a:p>
          <a:p>
            <a:pPr marL="411480" lvl="1" indent="0">
              <a:buNone/>
            </a:pPr>
            <a:endParaRPr lang="en-US" dirty="0"/>
          </a:p>
          <a:p>
            <a:pPr lvl="1"/>
            <a:r>
              <a:rPr lang="en-US" i="1" dirty="0"/>
              <a:t>Regarding the ability to drop: </a:t>
            </a:r>
            <a:r>
              <a:rPr lang="en-US" dirty="0"/>
              <a:t>The lotteries override many add/drop course restrictions. Once the lotteries close and the add/drop period opens, you will not be able to drop restricted courses without contacting the course coordinator for departmental approval.</a:t>
            </a:r>
          </a:p>
          <a:p>
            <a:pPr marL="411480" lvl="1" indent="0">
              <a:buNone/>
            </a:pPr>
            <a:endParaRPr lang="en-US" sz="900" dirty="0"/>
          </a:p>
          <a:p>
            <a:pPr marL="0" indent="0">
              <a:buNone/>
            </a:pPr>
            <a:endParaRPr lang="en-US" dirty="0"/>
          </a:p>
        </p:txBody>
      </p:sp>
      <p:sp>
        <p:nvSpPr>
          <p:cNvPr id="4" name="Title 1"/>
          <p:cNvSpPr>
            <a:spLocks noGrp="1"/>
          </p:cNvSpPr>
          <p:nvPr>
            <p:ph type="title"/>
          </p:nvPr>
        </p:nvSpPr>
        <p:spPr/>
        <p:txBody>
          <a:bodyPr/>
          <a:lstStyle/>
          <a:p>
            <a:r>
              <a:rPr lang="en-US" sz="4400" dirty="0"/>
              <a:t>Helpful Lottery Tips (continued)</a:t>
            </a:r>
          </a:p>
        </p:txBody>
      </p:sp>
    </p:spTree>
    <p:extLst>
      <p:ext uri="{BB962C8B-B14F-4D97-AF65-F5344CB8AC3E}">
        <p14:creationId xmlns:p14="http://schemas.microsoft.com/office/powerpoint/2010/main" val="3758555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You may not schedule any departmental offering until after the </a:t>
            </a:r>
            <a:r>
              <a:rPr lang="en-US" b="1" dirty="0"/>
              <a:t>prerequisite clerkship has been completed</a:t>
            </a:r>
            <a:r>
              <a:rPr lang="en-US" dirty="0"/>
              <a:t>. SURG-615 is a prerequisite for Emergency Medicine, Anesthesiology and Orthopedics offerings. Both Medicine clerkships, MED-618 and MED-619, are prerequisites for Medicine, Pathology, Radiology and Anesthesiology.</a:t>
            </a:r>
          </a:p>
          <a:p>
            <a:pPr marL="0" indent="0">
              <a:buNone/>
            </a:pPr>
            <a:endParaRPr lang="en-US" dirty="0"/>
          </a:p>
          <a:p>
            <a:r>
              <a:rPr lang="en-US" dirty="0"/>
              <a:t>Requests for </a:t>
            </a:r>
            <a:r>
              <a:rPr lang="en-US" b="1" dirty="0"/>
              <a:t>extra days off may not be accommodated during acting internship months</a:t>
            </a:r>
            <a:r>
              <a:rPr lang="en-US" dirty="0"/>
              <a:t>. Please plan residency interview schedule accordingly in November, December, and January. An ample number of acting internship slots are available with the addition of new locations. </a:t>
            </a:r>
          </a:p>
          <a:p>
            <a:endParaRPr lang="en-US" sz="1800" dirty="0"/>
          </a:p>
          <a:p>
            <a:endParaRPr lang="en-US" sz="800" dirty="0"/>
          </a:p>
        </p:txBody>
      </p:sp>
      <p:sp>
        <p:nvSpPr>
          <p:cNvPr id="3" name="Title 2"/>
          <p:cNvSpPr>
            <a:spLocks noGrp="1"/>
          </p:cNvSpPr>
          <p:nvPr>
            <p:ph type="title"/>
          </p:nvPr>
        </p:nvSpPr>
        <p:spPr/>
        <p:txBody>
          <a:bodyPr/>
          <a:lstStyle/>
          <a:p>
            <a:r>
              <a:rPr lang="en-US" sz="4400" dirty="0"/>
              <a:t>Helpful Lottery Tips (continued)</a:t>
            </a:r>
          </a:p>
        </p:txBody>
      </p:sp>
    </p:spTree>
    <p:extLst>
      <p:ext uri="{BB962C8B-B14F-4D97-AF65-F5344CB8AC3E}">
        <p14:creationId xmlns:p14="http://schemas.microsoft.com/office/powerpoint/2010/main" val="1543806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31884" y="1323703"/>
            <a:ext cx="8897815" cy="4822120"/>
          </a:xfrm>
        </p:spPr>
        <p:txBody>
          <a:bodyPr>
            <a:noAutofit/>
          </a:bodyPr>
          <a:lstStyle/>
          <a:p>
            <a:pPr marL="0" indent="0">
              <a:lnSpc>
                <a:spcPct val="100000"/>
              </a:lnSpc>
              <a:spcBef>
                <a:spcPts val="0"/>
              </a:spcBef>
              <a:spcAft>
                <a:spcPts val="0"/>
              </a:spcAft>
              <a:buFont typeface="Wingdings" panose="05000000000000000000" pitchFamily="2" charset="2"/>
              <a:buChar char="ü"/>
            </a:pPr>
            <a:r>
              <a:rPr lang="en-US" sz="1400" dirty="0"/>
              <a:t>The initial lottery stages will include all Medicine Acting Internships, all Specialty Acting Internships, and the required Emergency Medicine course. Students may decide in which of these stages to select their requirements. </a:t>
            </a:r>
            <a:r>
              <a:rPr lang="en-US" sz="1400" b="1" dirty="0"/>
              <a:t>However, any student who emerges from the lottery without a Medicine AI and/or Emergency Medicine course will be randomly assigned these rotations by the software prior to opening of the final Electives lottery</a:t>
            </a:r>
            <a:r>
              <a:rPr lang="en-US" sz="1400" dirty="0"/>
              <a:t>.</a:t>
            </a:r>
          </a:p>
          <a:p>
            <a:pPr marL="0" indent="0">
              <a:lnSpc>
                <a:spcPct val="100000"/>
              </a:lnSpc>
              <a:spcBef>
                <a:spcPts val="0"/>
              </a:spcBef>
              <a:spcAft>
                <a:spcPts val="0"/>
              </a:spcAft>
              <a:buNone/>
            </a:pPr>
            <a:endParaRPr lang="en-US" sz="1400" dirty="0">
              <a:effectLst/>
              <a:ea typeface="Calibri" panose="020F0502020204030204" pitchFamily="34" charset="0"/>
              <a:cs typeface="Times New Roman" panose="02020603050405020304" pitchFamily="18" charset="0"/>
            </a:endParaRPr>
          </a:p>
          <a:p>
            <a:pPr marL="0" indent="0">
              <a:lnSpc>
                <a:spcPct val="100000"/>
              </a:lnSpc>
              <a:spcBef>
                <a:spcPts val="0"/>
              </a:spcBef>
              <a:spcAft>
                <a:spcPts val="0"/>
              </a:spcAft>
              <a:buFont typeface="Wingdings" panose="05000000000000000000" pitchFamily="2" charset="2"/>
              <a:buChar char="ü"/>
            </a:pPr>
            <a:r>
              <a:rPr lang="en-US" sz="1400" b="1" dirty="0">
                <a:effectLst/>
                <a:ea typeface="Calibri" panose="020F0502020204030204" pitchFamily="34" charset="0"/>
                <a:cs typeface="Times New Roman" panose="02020603050405020304" pitchFamily="18" charset="0"/>
              </a:rPr>
              <a:t>Students must enroll in the required IM AI and EM course at their assigned </a:t>
            </a:r>
            <a:r>
              <a:rPr lang="en-US" sz="1400" b="1" dirty="0">
                <a:cs typeface="Times New Roman" panose="02020603050405020304" pitchFamily="18" charset="0"/>
              </a:rPr>
              <a:t>campus. </a:t>
            </a:r>
            <a:r>
              <a:rPr lang="en-US" sz="1400" dirty="0">
                <a:cs typeface="Times New Roman" panose="02020603050405020304" pitchFamily="18" charset="0"/>
              </a:rPr>
              <a:t>Connecticut Campus students who wish to enroll in an internal medicine acting internship and/or a required emergency medicine course at the Vermont Campus, or vice-versa, must request this exemption via OASIS </a:t>
            </a:r>
            <a:r>
              <a:rPr lang="en-US" sz="1400" b="1" dirty="0">
                <a:cs typeface="Times New Roman" panose="02020603050405020304" pitchFamily="18" charset="0"/>
              </a:rPr>
              <a:t>no later than December </a:t>
            </a:r>
            <a:r>
              <a:rPr lang="en-US" sz="1400" b="1" dirty="0" smtClean="0">
                <a:cs typeface="Times New Roman" panose="02020603050405020304" pitchFamily="18" charset="0"/>
              </a:rPr>
              <a:t>2 </a:t>
            </a:r>
            <a:r>
              <a:rPr lang="en-US" sz="1400" dirty="0">
                <a:cs typeface="Times New Roman" panose="02020603050405020304" pitchFamily="18" charset="0"/>
              </a:rPr>
              <a:t>for Associate/Assistant Dean for Students consideration. </a:t>
            </a:r>
          </a:p>
          <a:p>
            <a:pPr marL="0" indent="0">
              <a:lnSpc>
                <a:spcPct val="100000"/>
              </a:lnSpc>
              <a:spcBef>
                <a:spcPts val="0"/>
              </a:spcBef>
              <a:spcAft>
                <a:spcPts val="0"/>
              </a:spcAft>
              <a:buNone/>
            </a:pPr>
            <a:endParaRPr lang="en-US" sz="1400" dirty="0"/>
          </a:p>
          <a:p>
            <a:pPr marL="0" indent="0">
              <a:lnSpc>
                <a:spcPct val="100000"/>
              </a:lnSpc>
              <a:spcBef>
                <a:spcPts val="0"/>
              </a:spcBef>
              <a:spcAft>
                <a:spcPts val="0"/>
              </a:spcAft>
              <a:buFont typeface="Wingdings" panose="05000000000000000000" pitchFamily="2" charset="2"/>
              <a:buChar char="ü"/>
            </a:pPr>
            <a:r>
              <a:rPr lang="en-US" sz="1400" dirty="0"/>
              <a:t>Students who do not participate in lotteries will not be assigned a second AI prior to the Electives lottery.</a:t>
            </a:r>
          </a:p>
          <a:p>
            <a:pPr marL="0" indent="0">
              <a:lnSpc>
                <a:spcPct val="100000"/>
              </a:lnSpc>
              <a:spcBef>
                <a:spcPts val="0"/>
              </a:spcBef>
              <a:spcAft>
                <a:spcPts val="0"/>
              </a:spcAft>
              <a:buNone/>
            </a:pPr>
            <a:endParaRPr lang="en-US" sz="1400" dirty="0"/>
          </a:p>
          <a:p>
            <a:pPr marL="0" indent="0">
              <a:lnSpc>
                <a:spcPct val="100000"/>
              </a:lnSpc>
              <a:spcBef>
                <a:spcPts val="0"/>
              </a:spcBef>
              <a:spcAft>
                <a:spcPts val="0"/>
              </a:spcAft>
              <a:buFont typeface="Wingdings" panose="05000000000000000000" pitchFamily="2" charset="2"/>
              <a:buChar char="ü"/>
            </a:pPr>
            <a:r>
              <a:rPr lang="en-US" sz="1400" dirty="0"/>
              <a:t>The electives lottery stage will include most subspecialty AI rotations with open spots. Extra spots in Pediatrics acting internships will be available in the Electives lottery; however, students may not schedule more than one Pediatrics acting internship through the lotteries. If space remains when the lotteries close, students should contact the departmental coordinator to add a second AI.</a:t>
            </a:r>
          </a:p>
          <a:p>
            <a:pPr marL="0" indent="0">
              <a:lnSpc>
                <a:spcPct val="100000"/>
              </a:lnSpc>
              <a:spcBef>
                <a:spcPts val="0"/>
              </a:spcBef>
              <a:spcAft>
                <a:spcPts val="0"/>
              </a:spcAft>
              <a:buNone/>
            </a:pPr>
            <a:endParaRPr lang="en-US" sz="1400" dirty="0"/>
          </a:p>
          <a:p>
            <a:pPr marL="0" indent="0">
              <a:lnSpc>
                <a:spcPct val="100000"/>
              </a:lnSpc>
              <a:spcBef>
                <a:spcPts val="0"/>
              </a:spcBef>
              <a:spcAft>
                <a:spcPts val="0"/>
              </a:spcAft>
              <a:buFont typeface="Wingdings" panose="05000000000000000000" pitchFamily="2" charset="2"/>
              <a:buChar char="ü"/>
            </a:pPr>
            <a:r>
              <a:rPr lang="en-US" sz="1400" dirty="0"/>
              <a:t>At the discretion of the department, some courses are view-only during the lottery stages. Students must wait to add these courses to their schedule during Add/Drop. Examples include away rotations, teaching requirements, vacations and other courses that require the student to enter individualized information for their enrollment to be approved by the department (i.e., reading and research months, as well as 2-week surgery subspecialty rotations).</a:t>
            </a:r>
          </a:p>
        </p:txBody>
      </p:sp>
      <p:sp>
        <p:nvSpPr>
          <p:cNvPr id="2" name="Title 1"/>
          <p:cNvSpPr>
            <a:spLocks noGrp="1"/>
          </p:cNvSpPr>
          <p:nvPr>
            <p:ph type="title" idx="4294967295"/>
          </p:nvPr>
        </p:nvSpPr>
        <p:spPr>
          <a:xfrm>
            <a:off x="0" y="0"/>
            <a:ext cx="9144000" cy="1449387"/>
          </a:xfrm>
        </p:spPr>
        <p:txBody>
          <a:bodyPr/>
          <a:lstStyle/>
          <a:p>
            <a:r>
              <a:rPr lang="en-US" dirty="0"/>
              <a:t>Additional Info</a:t>
            </a:r>
          </a:p>
        </p:txBody>
      </p:sp>
    </p:spTree>
    <p:extLst>
      <p:ext uri="{BB962C8B-B14F-4D97-AF65-F5344CB8AC3E}">
        <p14:creationId xmlns:p14="http://schemas.microsoft.com/office/powerpoint/2010/main" val="1369756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638" y="286605"/>
            <a:ext cx="8801100" cy="803642"/>
          </a:xfrm>
        </p:spPr>
        <p:txBody>
          <a:bodyPr>
            <a:normAutofit/>
          </a:bodyPr>
          <a:lstStyle/>
          <a:p>
            <a:r>
              <a:rPr lang="en-US" sz="4000" dirty="0"/>
              <a:t>Vermont Integrated Curriculum Schedule</a:t>
            </a:r>
          </a:p>
        </p:txBody>
      </p:sp>
      <p:sp>
        <p:nvSpPr>
          <p:cNvPr id="9" name="Rectangle 8"/>
          <p:cNvSpPr/>
          <p:nvPr/>
        </p:nvSpPr>
        <p:spPr>
          <a:xfrm>
            <a:off x="0" y="6497379"/>
            <a:ext cx="9130812" cy="276999"/>
          </a:xfrm>
          <a:prstGeom prst="rect">
            <a:avLst/>
          </a:prstGeom>
        </p:spPr>
        <p:txBody>
          <a:bodyPr wrap="square">
            <a:spAutoFit/>
          </a:bodyPr>
          <a:lstStyle/>
          <a:p>
            <a:pPr algn="ctr"/>
            <a:r>
              <a:rPr lang="en-US" sz="1200" dirty="0">
                <a:hlinkClick r:id="rId3"/>
              </a:rPr>
              <a:t>http://med.uvm.edu/docs/vic/medical-education-documents/vic.pdf</a:t>
            </a:r>
            <a:r>
              <a:rPr lang="en-US" sz="1200" dirty="0"/>
              <a:t> </a:t>
            </a:r>
          </a:p>
        </p:txBody>
      </p:sp>
      <p:pic>
        <p:nvPicPr>
          <p:cNvPr id="8" name="Picture 7"/>
          <p:cNvPicPr>
            <a:picLocks noChangeAspect="1"/>
          </p:cNvPicPr>
          <p:nvPr/>
        </p:nvPicPr>
        <p:blipFill>
          <a:blip r:embed="rId4"/>
          <a:stretch>
            <a:fillRect/>
          </a:stretch>
        </p:blipFill>
        <p:spPr>
          <a:xfrm>
            <a:off x="506977" y="1837316"/>
            <a:ext cx="8478761" cy="4130893"/>
          </a:xfrm>
          <a:prstGeom prst="rect">
            <a:avLst/>
          </a:prstGeom>
        </p:spPr>
      </p:pic>
      <p:sp>
        <p:nvSpPr>
          <p:cNvPr id="10" name="L-Shape 9"/>
          <p:cNvSpPr/>
          <p:nvPr/>
        </p:nvSpPr>
        <p:spPr>
          <a:xfrm flipH="1">
            <a:off x="506976" y="2381459"/>
            <a:ext cx="8478761" cy="3586750"/>
          </a:xfrm>
          <a:prstGeom prst="corner">
            <a:avLst>
              <a:gd name="adj1" fmla="val 39326"/>
              <a:gd name="adj2" fmla="val 68212"/>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03356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buFont typeface="Wingdings" panose="05000000000000000000" pitchFamily="2" charset="2"/>
              <a:buChar char="ü"/>
            </a:pPr>
            <a:r>
              <a:rPr lang="en-US" dirty="0"/>
              <a:t>It is your responsibility to maintain an up-to-date schedule in OASIS. All enrollment blocks must be scheduled by graduation; use vacation for weeks when you are not enrolled in courses. No enrollment is required for gap weeks (per the class academic calendar). </a:t>
            </a:r>
          </a:p>
          <a:p>
            <a:pPr marL="0" indent="0">
              <a:buNone/>
            </a:pPr>
            <a:endParaRPr lang="en-US" dirty="0"/>
          </a:p>
          <a:p>
            <a:pPr>
              <a:buFont typeface="Wingdings" panose="05000000000000000000" pitchFamily="2" charset="2"/>
              <a:buChar char="ü"/>
            </a:pPr>
            <a:r>
              <a:rPr lang="en-US" dirty="0"/>
              <a:t>Until you are approved by the course coordinator from a waitlist, you are not officially enrolled in a course.</a:t>
            </a:r>
          </a:p>
          <a:p>
            <a:pPr marL="0" indent="0">
              <a:buNone/>
            </a:pPr>
            <a:endParaRPr lang="en-US" dirty="0"/>
          </a:p>
          <a:p>
            <a:pPr>
              <a:buFont typeface="Wingdings" panose="05000000000000000000" pitchFamily="2" charset="2"/>
              <a:buChar char="ü"/>
            </a:pPr>
            <a:r>
              <a:rPr lang="en-US" dirty="0"/>
              <a:t>You may not add a course, or be added to a course from a waitlist, until you drop any conflicting courses on your schedule.</a:t>
            </a:r>
          </a:p>
          <a:p>
            <a:pPr marL="0" indent="0">
              <a:buNone/>
            </a:pPr>
            <a:endParaRPr lang="en-US" dirty="0"/>
          </a:p>
          <a:p>
            <a:pPr>
              <a:buFont typeface="Wingdings" panose="05000000000000000000" pitchFamily="2" charset="2"/>
              <a:buChar char="ü"/>
            </a:pPr>
            <a:r>
              <a:rPr lang="en-US" dirty="0"/>
              <a:t>When in doubt about your enrollment status in a course or you are unable to add/drop a course from your schedule, contact the course coordinator.</a:t>
            </a:r>
          </a:p>
          <a:p>
            <a:pPr marL="0" indent="0">
              <a:buNone/>
            </a:pPr>
            <a:endParaRPr lang="en-US" dirty="0"/>
          </a:p>
        </p:txBody>
      </p:sp>
      <p:sp>
        <p:nvSpPr>
          <p:cNvPr id="3" name="Title 2"/>
          <p:cNvSpPr>
            <a:spLocks noGrp="1"/>
          </p:cNvSpPr>
          <p:nvPr>
            <p:ph type="title"/>
          </p:nvPr>
        </p:nvSpPr>
        <p:spPr/>
        <p:txBody>
          <a:bodyPr/>
          <a:lstStyle/>
          <a:p>
            <a:r>
              <a:rPr lang="en-US" dirty="0"/>
              <a:t>Additional Info (continued)</a:t>
            </a:r>
          </a:p>
        </p:txBody>
      </p:sp>
    </p:spTree>
    <p:extLst>
      <p:ext uri="{BB962C8B-B14F-4D97-AF65-F5344CB8AC3E}">
        <p14:creationId xmlns:p14="http://schemas.microsoft.com/office/powerpoint/2010/main" val="3603058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28DDC-FBA3-4FBF-9DD9-CC84380C9966}"/>
              </a:ext>
            </a:extLst>
          </p:cNvPr>
          <p:cNvSpPr>
            <a:spLocks noGrp="1"/>
          </p:cNvSpPr>
          <p:nvPr>
            <p:ph type="title"/>
          </p:nvPr>
        </p:nvSpPr>
        <p:spPr/>
        <p:txBody>
          <a:bodyPr/>
          <a:lstStyle/>
          <a:p>
            <a:r>
              <a:rPr lang="en-US" dirty="0"/>
              <a:t>Additional Info (continued)</a:t>
            </a:r>
          </a:p>
        </p:txBody>
      </p:sp>
      <p:sp>
        <p:nvSpPr>
          <p:cNvPr id="3" name="Content Placeholder 2">
            <a:extLst>
              <a:ext uri="{FF2B5EF4-FFF2-40B4-BE49-F238E27FC236}">
                <a16:creationId xmlns:a16="http://schemas.microsoft.com/office/drawing/2014/main" id="{7BC67310-2886-4B1A-984E-E60AC2FF7C9E}"/>
              </a:ext>
            </a:extLst>
          </p:cNvPr>
          <p:cNvSpPr>
            <a:spLocks noGrp="1"/>
          </p:cNvSpPr>
          <p:nvPr>
            <p:ph idx="1"/>
          </p:nvPr>
        </p:nvSpPr>
        <p:spPr/>
        <p:txBody>
          <a:bodyPr>
            <a:normAutofit fontScale="85000" lnSpcReduction="20000"/>
          </a:bodyPr>
          <a:lstStyle/>
          <a:p>
            <a:pPr marL="0" marR="0" indent="0">
              <a:lnSpc>
                <a:spcPct val="115000"/>
              </a:lnSpc>
              <a:spcBef>
                <a:spcPts val="0"/>
              </a:spcBef>
              <a:spcAft>
                <a:spcPts val="0"/>
              </a:spcAft>
              <a:buNone/>
            </a:pPr>
            <a:r>
              <a:rPr lang="en-US" sz="1800" b="1" dirty="0">
                <a:solidFill>
                  <a:srgbClr val="4F6228"/>
                </a:solidFill>
                <a:effectLst/>
                <a:latin typeface="Calibri" panose="020F0502020204030204" pitchFamily="34" charset="0"/>
                <a:ea typeface="Calibri" panose="020F0502020204030204" pitchFamily="34" charset="0"/>
                <a:cs typeface="Calibri" panose="020F0502020204030204" pitchFamily="34" charset="0"/>
              </a:rPr>
              <a:t>Delayed USMLE Step 1 Exam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r>
              <a:rPr lang="en-US" sz="1800" dirty="0">
                <a:effectLst/>
                <a:latin typeface="Calibri" panose="020F0502020204030204" pitchFamily="34" charset="0"/>
                <a:ea typeface="Calibri" panose="020F0502020204030204" pitchFamily="34" charset="0"/>
                <a:cs typeface="Calibri" panose="020F0502020204030204" pitchFamily="34" charset="0"/>
              </a:rPr>
              <a:t>The USMLE Step 1 Exam is a prerequisite for all Advanced Integration Level clinical rotations. If the student has not taken the exam prior to the lotteries, they are </a:t>
            </a:r>
            <a:r>
              <a:rPr lang="en-US" sz="1800" b="1" dirty="0">
                <a:effectLst/>
                <a:latin typeface="Calibri" panose="020F0502020204030204" pitchFamily="34" charset="0"/>
                <a:ea typeface="Calibri" panose="020F0502020204030204" pitchFamily="34" charset="0"/>
                <a:cs typeface="Calibri" panose="020F0502020204030204" pitchFamily="34" charset="0"/>
              </a:rPr>
              <a:t>required to secure an exam date through the NBME prior to the lotteries</a:t>
            </a:r>
            <a:r>
              <a:rPr lang="en-US" sz="1800" dirty="0">
                <a:effectLst/>
                <a:latin typeface="Calibri" panose="020F0502020204030204" pitchFamily="34" charset="0"/>
                <a:ea typeface="Calibri" panose="020F0502020204030204" pitchFamily="34" charset="0"/>
                <a:cs typeface="Calibri" panose="020F0502020204030204" pitchFamily="34" charset="0"/>
              </a:rPr>
              <a:t>. This exam date will be reflected on their fourth-year schedule as a locked enrollment. The student will be permitted to participate in the lotteries so long as they have an exam date; however, their ability to schedule clinical rotations will be limited to dates after their Step Exam date. </a:t>
            </a:r>
          </a:p>
          <a:p>
            <a:pPr marL="0" marR="0" indent="0">
              <a:lnSpc>
                <a:spcPct val="115000"/>
              </a:lnSpc>
              <a:spcBef>
                <a:spcPts val="0"/>
              </a:spcBef>
              <a:spcAft>
                <a:spcPts val="0"/>
              </a:spcAft>
              <a:buNone/>
            </a:pPr>
            <a:endParaRPr lang="en-US" sz="1800" dirty="0">
              <a:latin typeface="Calibri" panose="020F0502020204030204" pitchFamily="34" charset="0"/>
              <a:ea typeface="Calibri" panose="020F0502020204030204" pitchFamily="34" charset="0"/>
              <a:cs typeface="Calibri" panose="020F0502020204030204" pitchFamily="34" charset="0"/>
            </a:endParaRPr>
          </a:p>
          <a:p>
            <a:pPr marL="0" marR="0" indent="0">
              <a:lnSpc>
                <a:spcPct val="115000"/>
              </a:lnSpc>
              <a:spcBef>
                <a:spcPts val="0"/>
              </a:spcBef>
              <a:spcAft>
                <a:spcPts val="0"/>
              </a:spcAft>
              <a:buNone/>
            </a:pPr>
            <a:r>
              <a:rPr lang="en-US" sz="1800" dirty="0">
                <a:effectLst/>
                <a:latin typeface="Calibri" panose="020F0502020204030204" pitchFamily="34" charset="0"/>
                <a:ea typeface="Calibri" panose="020F0502020204030204" pitchFamily="34" charset="0"/>
                <a:cs typeface="Calibri" panose="020F0502020204030204" pitchFamily="34" charset="0"/>
              </a:rPr>
              <a:t>If at any time the student later changes their exam date, they are required to inform the Director of Academic Achievement and LCOM Registrar so that the exam date in OASIS can be adjusted, and to drop all clinical rotations scheduled to begin before the exam is taken. In many instances the student will need to work with the course coordinator to drop the course(s).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r>
              <a:rPr lang="en-US" sz="1800" dirty="0">
                <a:effectLst/>
                <a:latin typeface="Calibri" panose="020F0502020204030204" pitchFamily="34" charset="0"/>
                <a:ea typeface="Calibri" panose="020F0502020204030204" pitchFamily="34" charset="0"/>
                <a:cs typeface="Calibri" panose="020F0502020204030204" pitchFamily="34" charset="0"/>
              </a:rPr>
              <a:t>If a USMLE Exam date is not secured prior to the lotteries, the student will not be permitted to participate in the lottery process. They will need to work with the internal medicine acting internship and required emergency medicine course coordinators to schedule these required courses after the lottery process once they have scheduled their exam.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304221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Applying for Residency</a:t>
            </a:r>
          </a:p>
        </p:txBody>
      </p:sp>
    </p:spTree>
    <p:extLst>
      <p:ext uri="{BB962C8B-B14F-4D97-AF65-F5344CB8AC3E}">
        <p14:creationId xmlns:p14="http://schemas.microsoft.com/office/powerpoint/2010/main" val="3336504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Residency Application Timeline</a:t>
            </a:r>
          </a:p>
        </p:txBody>
      </p:sp>
      <p:sp>
        <p:nvSpPr>
          <p:cNvPr id="3" name="Content Placeholder 2"/>
          <p:cNvSpPr>
            <a:spLocks noGrp="1"/>
          </p:cNvSpPr>
          <p:nvPr>
            <p:ph idx="1"/>
          </p:nvPr>
        </p:nvSpPr>
        <p:spPr>
          <a:xfrm>
            <a:off x="3327887" y="0"/>
            <a:ext cx="5719397" cy="6858000"/>
          </a:xfrm>
        </p:spPr>
        <p:txBody>
          <a:bodyPr>
            <a:noAutofit/>
          </a:bodyPr>
          <a:lstStyle/>
          <a:p>
            <a:pPr>
              <a:lnSpc>
                <a:spcPct val="160000"/>
              </a:lnSpc>
              <a:spcBef>
                <a:spcPts val="0"/>
              </a:spcBef>
            </a:pPr>
            <a:r>
              <a:rPr lang="en-US" sz="1200" b="1" dirty="0"/>
              <a:t>January – March:  </a:t>
            </a:r>
            <a:r>
              <a:rPr lang="en-US" sz="1200" dirty="0"/>
              <a:t>Finalize senior schedule in consultation with your faculty advisor and Dean for Students</a:t>
            </a:r>
          </a:p>
          <a:p>
            <a:pPr>
              <a:lnSpc>
                <a:spcPct val="160000"/>
              </a:lnSpc>
              <a:spcBef>
                <a:spcPts val="0"/>
              </a:spcBef>
            </a:pPr>
            <a:r>
              <a:rPr lang="en-US" sz="1200" b="1" dirty="0"/>
              <a:t>March:  </a:t>
            </a:r>
            <a:r>
              <a:rPr lang="en-US" sz="1200" dirty="0"/>
              <a:t>MSPE information is distributed to the class </a:t>
            </a:r>
          </a:p>
          <a:p>
            <a:pPr>
              <a:lnSpc>
                <a:spcPct val="160000"/>
              </a:lnSpc>
              <a:spcBef>
                <a:spcPts val="0"/>
              </a:spcBef>
            </a:pPr>
            <a:r>
              <a:rPr lang="en-US" sz="1200" b="1" dirty="0"/>
              <a:t>Mid – late spring:  </a:t>
            </a:r>
            <a:r>
              <a:rPr lang="en-US" sz="1200" dirty="0"/>
              <a:t>ERAS opens for students to begin their applications</a:t>
            </a:r>
          </a:p>
          <a:p>
            <a:pPr>
              <a:lnSpc>
                <a:spcPct val="160000"/>
              </a:lnSpc>
              <a:spcBef>
                <a:spcPts val="0"/>
              </a:spcBef>
            </a:pPr>
            <a:r>
              <a:rPr lang="en-US" sz="1200" b="1" dirty="0"/>
              <a:t>April – September:</a:t>
            </a:r>
            <a:r>
              <a:rPr lang="en-US" sz="1200" dirty="0"/>
              <a:t>  MSPE meetings scheduled with the Dean for Students.  MSPE information due 1 week prior to your meeting.  Take USMLE Step 2 CK.  Review information about residency programs via their Internet web site.  Meet with your advisor to discuss preliminary list of programs.  Prepare Curriculum Vitae (CV) and Personal Statement.  Enter information into the ERAS system.</a:t>
            </a:r>
          </a:p>
          <a:p>
            <a:pPr lvl="0">
              <a:lnSpc>
                <a:spcPct val="160000"/>
              </a:lnSpc>
              <a:spcBef>
                <a:spcPts val="0"/>
              </a:spcBef>
              <a:buClr>
                <a:srgbClr val="1B5337"/>
              </a:buClr>
            </a:pPr>
            <a:r>
              <a:rPr lang="en-US" sz="1200" b="1" dirty="0"/>
              <a:t>Late September: </a:t>
            </a:r>
            <a:r>
              <a:rPr lang="en-US" sz="1200" dirty="0"/>
              <a:t>NRMP Registration opens. </a:t>
            </a:r>
            <a:r>
              <a:rPr lang="en-US" sz="1200" dirty="0">
                <a:solidFill>
                  <a:prstClr val="black">
                    <a:lumMod val="75000"/>
                    <a:lumOff val="25000"/>
                  </a:prstClr>
                </a:solidFill>
              </a:rPr>
              <a:t>Recommended deadline for receiving Letters of Recommendation. </a:t>
            </a:r>
            <a:r>
              <a:rPr lang="en-US" sz="1200" dirty="0"/>
              <a:t>ERAS applications can be transmitted to programs.  Students review MSPE for factual accuracy. </a:t>
            </a:r>
          </a:p>
          <a:p>
            <a:pPr>
              <a:lnSpc>
                <a:spcPct val="160000"/>
              </a:lnSpc>
              <a:spcBef>
                <a:spcPts val="0"/>
              </a:spcBef>
            </a:pPr>
            <a:r>
              <a:rPr lang="en-US" sz="1200" b="1" dirty="0"/>
              <a:t>Late September</a:t>
            </a:r>
            <a:r>
              <a:rPr lang="en-US" sz="1200" dirty="0"/>
              <a:t>:  MSPEs are released.</a:t>
            </a:r>
          </a:p>
          <a:p>
            <a:pPr>
              <a:lnSpc>
                <a:spcPct val="160000"/>
              </a:lnSpc>
              <a:spcBef>
                <a:spcPts val="0"/>
              </a:spcBef>
            </a:pPr>
            <a:r>
              <a:rPr lang="en-US" sz="1200" b="1" dirty="0"/>
              <a:t>October – January:  </a:t>
            </a:r>
            <a:r>
              <a:rPr lang="en-US" sz="1200" dirty="0"/>
              <a:t>Interviews with residency programs.</a:t>
            </a:r>
            <a:endParaRPr lang="en-US" sz="1200" b="1" dirty="0"/>
          </a:p>
          <a:p>
            <a:pPr>
              <a:lnSpc>
                <a:spcPct val="160000"/>
              </a:lnSpc>
              <a:spcBef>
                <a:spcPts val="0"/>
              </a:spcBef>
            </a:pPr>
            <a:r>
              <a:rPr lang="en-US" sz="1200" b="1" dirty="0"/>
              <a:t>November 30:  </a:t>
            </a:r>
            <a:r>
              <a:rPr lang="en-US" sz="1200" dirty="0"/>
              <a:t>NRMP early registration deadline: 11:59pm EST.</a:t>
            </a:r>
          </a:p>
          <a:p>
            <a:pPr>
              <a:lnSpc>
                <a:spcPct val="160000"/>
              </a:lnSpc>
              <a:spcBef>
                <a:spcPts val="0"/>
              </a:spcBef>
            </a:pPr>
            <a:r>
              <a:rPr lang="en-US" sz="1200" b="1" dirty="0"/>
              <a:t>Mid-January</a:t>
            </a:r>
            <a:r>
              <a:rPr lang="en-US" sz="1200" dirty="0"/>
              <a:t>:  Rank Order List entry begins: noon EST</a:t>
            </a:r>
          </a:p>
          <a:p>
            <a:pPr>
              <a:lnSpc>
                <a:spcPct val="160000"/>
              </a:lnSpc>
              <a:spcBef>
                <a:spcPts val="0"/>
              </a:spcBef>
            </a:pPr>
            <a:r>
              <a:rPr lang="en-US" sz="1200" b="1" dirty="0"/>
              <a:t>Mid-February</a:t>
            </a:r>
            <a:r>
              <a:rPr lang="en-US" sz="1200" dirty="0"/>
              <a:t>:  Finalize rank list in consultation with your faculty advisor.  ROL certification deadline: 9pm EST.  Late NRMP registration deadline</a:t>
            </a:r>
          </a:p>
          <a:p>
            <a:pPr>
              <a:lnSpc>
                <a:spcPct val="160000"/>
              </a:lnSpc>
              <a:spcBef>
                <a:spcPts val="0"/>
              </a:spcBef>
            </a:pPr>
            <a:r>
              <a:rPr lang="en-US" sz="1200" b="1" dirty="0"/>
              <a:t>Mid-March</a:t>
            </a:r>
            <a:r>
              <a:rPr lang="en-US" sz="1200" dirty="0"/>
              <a:t>:  Match Week.  Match Day is March </a:t>
            </a:r>
            <a:r>
              <a:rPr lang="en-US" sz="1200" dirty="0" smtClean="0"/>
              <a:t>15, 2024!</a:t>
            </a:r>
            <a:endParaRPr lang="en-US" sz="1200" dirty="0"/>
          </a:p>
        </p:txBody>
      </p:sp>
    </p:spTree>
    <p:extLst>
      <p:ext uri="{BB962C8B-B14F-4D97-AF65-F5344CB8AC3E}">
        <p14:creationId xmlns:p14="http://schemas.microsoft.com/office/powerpoint/2010/main" val="2563382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594359"/>
            <a:ext cx="2659792" cy="2286000"/>
          </a:xfrm>
        </p:spPr>
        <p:txBody>
          <a:bodyPr/>
          <a:lstStyle/>
          <a:p>
            <a:r>
              <a:rPr lang="en-US" dirty="0"/>
              <a:t>The Medical Student Performance Evaluation </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Formerly known as the Dean’s Letter</a:t>
            </a:r>
          </a:p>
          <a:p>
            <a:pPr>
              <a:buFont typeface="Wingdings" panose="05000000000000000000" pitchFamily="2" charset="2"/>
              <a:buChar char="§"/>
            </a:pPr>
            <a:r>
              <a:rPr lang="en-US" dirty="0"/>
              <a:t>An MSPE will be written for each student. </a:t>
            </a:r>
          </a:p>
          <a:p>
            <a:pPr lvl="1">
              <a:buFont typeface="Wingdings" panose="05000000000000000000" pitchFamily="2" charset="2"/>
              <a:buChar char="§"/>
            </a:pPr>
            <a:r>
              <a:rPr lang="en-US" dirty="0"/>
              <a:t>You will provide information for your MSPE </a:t>
            </a:r>
          </a:p>
          <a:p>
            <a:pPr lvl="2">
              <a:buFont typeface="Wingdings" panose="05000000000000000000" pitchFamily="2" charset="2"/>
              <a:buChar char="§"/>
            </a:pPr>
            <a:r>
              <a:rPr lang="en-US" dirty="0"/>
              <a:t>Identifying Information</a:t>
            </a:r>
          </a:p>
          <a:p>
            <a:pPr lvl="2">
              <a:buFont typeface="Wingdings" panose="05000000000000000000" pitchFamily="2" charset="2"/>
              <a:buChar char="§"/>
            </a:pPr>
            <a:r>
              <a:rPr lang="en-US" dirty="0"/>
              <a:t>Noteworthy Characteristics</a:t>
            </a:r>
          </a:p>
          <a:p>
            <a:pPr>
              <a:buFont typeface="Wingdings" panose="05000000000000000000" pitchFamily="2" charset="2"/>
              <a:buChar char="§"/>
            </a:pPr>
            <a:r>
              <a:rPr lang="en-US" dirty="0"/>
              <a:t>MSPEs DO NOT count as Letters of Recommendation</a:t>
            </a:r>
          </a:p>
          <a:p>
            <a:pPr>
              <a:buFont typeface="Wingdings" panose="05000000000000000000" pitchFamily="2" charset="2"/>
              <a:buChar char="§"/>
            </a:pPr>
            <a:r>
              <a:rPr lang="en-US" dirty="0"/>
              <a:t>All MSPEs will be released together in late September, </a:t>
            </a:r>
            <a:r>
              <a:rPr lang="en-US" dirty="0" smtClean="0"/>
              <a:t>2023.</a:t>
            </a:r>
            <a:endParaRPr lang="en-US" dirty="0"/>
          </a:p>
          <a:p>
            <a:pPr>
              <a:buFont typeface="Wingdings" panose="05000000000000000000" pitchFamily="2" charset="2"/>
              <a:buChar char="§"/>
            </a:pPr>
            <a:r>
              <a:rPr lang="en-US" dirty="0"/>
              <a:t>You can and are expected to review this letter.  Make sure you do this as soon as your letter is ready for review!</a:t>
            </a:r>
          </a:p>
          <a:p>
            <a:pPr>
              <a:buFont typeface="Wingdings" panose="05000000000000000000" pitchFamily="2" charset="2"/>
              <a:buChar char="§"/>
            </a:pPr>
            <a:r>
              <a:rPr lang="en-US" dirty="0"/>
              <a:t>A Residency Advising Meeting is required before end of August to discuss your residency application and draft your MSPE</a:t>
            </a:r>
          </a:p>
          <a:p>
            <a:endParaRPr lang="en-US" dirty="0"/>
          </a:p>
        </p:txBody>
      </p:sp>
      <p:sp>
        <p:nvSpPr>
          <p:cNvPr id="4" name="Text Placeholder 3"/>
          <p:cNvSpPr>
            <a:spLocks noGrp="1"/>
          </p:cNvSpPr>
          <p:nvPr>
            <p:ph type="body" sz="half" idx="2"/>
          </p:nvPr>
        </p:nvSpPr>
        <p:spPr/>
        <p:txBody>
          <a:bodyPr/>
          <a:lstStyle/>
          <a:p>
            <a:r>
              <a:rPr lang="en-US" dirty="0"/>
              <a:t>The MSPE is a summary letter of evaluation, not a letter of recommendation.</a:t>
            </a:r>
          </a:p>
          <a:p>
            <a:endParaRPr lang="en-US" dirty="0"/>
          </a:p>
          <a:p>
            <a:r>
              <a:rPr lang="en-US" dirty="0"/>
              <a:t>View an example online at:</a:t>
            </a:r>
          </a:p>
          <a:p>
            <a:pPr>
              <a:buFont typeface="Wingdings" panose="05000000000000000000" pitchFamily="2" charset="2"/>
              <a:buChar char="§"/>
            </a:pPr>
            <a:r>
              <a:rPr lang="en-US" dirty="0">
                <a:hlinkClick r:id="rId3"/>
              </a:rPr>
              <a:t>https://www.aamc.org/download/463314/data/mockmspesummary-april2016.pdf</a:t>
            </a:r>
            <a:endParaRPr lang="en-US" dirty="0"/>
          </a:p>
          <a:p>
            <a:endParaRPr lang="en-US" dirty="0"/>
          </a:p>
        </p:txBody>
      </p:sp>
    </p:spTree>
    <p:extLst>
      <p:ext uri="{BB962C8B-B14F-4D97-AF65-F5344CB8AC3E}">
        <p14:creationId xmlns:p14="http://schemas.microsoft.com/office/powerpoint/2010/main" val="15149930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Grade Appeal Process</a:t>
            </a:r>
          </a:p>
        </p:txBody>
      </p:sp>
      <p:sp>
        <p:nvSpPr>
          <p:cNvPr id="3" name="Content Placeholder 2"/>
          <p:cNvSpPr>
            <a:spLocks noGrp="1"/>
          </p:cNvSpPr>
          <p:nvPr>
            <p:ph idx="1"/>
          </p:nvPr>
        </p:nvSpPr>
        <p:spPr/>
        <p:txBody>
          <a:bodyPr>
            <a:normAutofit/>
          </a:bodyPr>
          <a:lstStyle/>
          <a:p>
            <a:pPr lvl="1"/>
            <a:r>
              <a:rPr lang="en-US" sz="2400" dirty="0"/>
              <a:t>A student who disagrees with a final grade may appeal it via discussion of the matter with the course or rotation director.</a:t>
            </a:r>
          </a:p>
          <a:p>
            <a:pPr lvl="1"/>
            <a:r>
              <a:rPr lang="en-US" sz="2400" dirty="0"/>
              <a:t>The initial appeal must be initiated </a:t>
            </a:r>
            <a:r>
              <a:rPr lang="en-US" sz="2400" b="1" dirty="0"/>
              <a:t>within fourteen calendar days of the receipt of the grade or evaluation</a:t>
            </a:r>
          </a:p>
          <a:p>
            <a:pPr lvl="1"/>
            <a:r>
              <a:rPr lang="en-US" sz="2400" dirty="0"/>
              <a:t>If you consider appealing a grade, please review the </a:t>
            </a:r>
            <a:r>
              <a:rPr lang="en-US" sz="2400" dirty="0">
                <a:hlinkClick r:id="rId3"/>
              </a:rPr>
              <a:t>Medical Student Handbook Policy 540.60 – Grade and Narrative Assessment Appeals </a:t>
            </a:r>
            <a:r>
              <a:rPr lang="en-US" sz="2400" dirty="0"/>
              <a:t>carefully prior to moving forward to ensure you are aligning to our institutional policies and procedures</a:t>
            </a:r>
          </a:p>
        </p:txBody>
      </p:sp>
    </p:spTree>
    <p:extLst>
      <p:ext uri="{BB962C8B-B14F-4D97-AF65-F5344CB8AC3E}">
        <p14:creationId xmlns:p14="http://schemas.microsoft.com/office/powerpoint/2010/main" val="765249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Student Financial Services: Away Electives and Residency Interviews</a:t>
            </a:r>
          </a:p>
        </p:txBody>
      </p:sp>
      <p:sp>
        <p:nvSpPr>
          <p:cNvPr id="3" name="Content Placeholder 2"/>
          <p:cNvSpPr>
            <a:spLocks noGrp="1"/>
          </p:cNvSpPr>
          <p:nvPr>
            <p:ph idx="1"/>
          </p:nvPr>
        </p:nvSpPr>
        <p:spPr/>
        <p:txBody>
          <a:bodyPr/>
          <a:lstStyle/>
          <a:p>
            <a:r>
              <a:rPr lang="en-US" dirty="0">
                <a:solidFill>
                  <a:srgbClr val="404040"/>
                </a:solidFill>
                <a:latin typeface="Calibri"/>
              </a:rPr>
              <a:t>Use caution with private "Residency Relocation Loans" and contact SFS before using</a:t>
            </a:r>
          </a:p>
          <a:p>
            <a:r>
              <a:rPr lang="en-US" dirty="0">
                <a:solidFill>
                  <a:srgbClr val="404040"/>
                </a:solidFill>
                <a:latin typeface="Calibri"/>
              </a:rPr>
              <a:t>Away rotation costs can sometimes be covered by extra loans, only if UVMMC and surrounding areas do not offer the equivalent here (requires appeal - contact SFS)</a:t>
            </a:r>
          </a:p>
          <a:p>
            <a:r>
              <a:rPr lang="en-US" dirty="0">
                <a:solidFill>
                  <a:srgbClr val="404040"/>
                </a:solidFill>
                <a:latin typeface="Calibri"/>
              </a:rPr>
              <a:t>You may complete appeal form for extra federal loan funds (above and beyond regular financial aid budget) to cover ERAS, interview travel, etc- administratively easier to wait until interviews are over and do one reimbursement. Document expenses!!</a:t>
            </a:r>
          </a:p>
          <a:p>
            <a:r>
              <a:rPr lang="en-US" dirty="0">
                <a:solidFill>
                  <a:srgbClr val="404040"/>
                </a:solidFill>
                <a:latin typeface="Calibri"/>
              </a:rPr>
              <a:t>Always contact SFS for forms, instructions, etc. (</a:t>
            </a:r>
            <a:r>
              <a:rPr lang="en-US" u="sng" dirty="0">
                <a:solidFill>
                  <a:srgbClr val="0070C0"/>
                </a:solidFill>
                <a:latin typeface="Calibri"/>
              </a:rPr>
              <a:t>MedSFS@uvm.edu</a:t>
            </a:r>
            <a:r>
              <a:rPr lang="en-US" dirty="0">
                <a:solidFill>
                  <a:srgbClr val="404040"/>
                </a:solidFill>
                <a:latin typeface="Calibri"/>
              </a:rPr>
              <a:t>) </a:t>
            </a:r>
          </a:p>
          <a:p>
            <a:pPr marL="0" indent="0">
              <a:buNone/>
            </a:pPr>
            <a:endParaRPr lang="en-US" dirty="0">
              <a:solidFill>
                <a:srgbClr val="404040"/>
              </a:solidFill>
              <a:latin typeface="Calibri"/>
            </a:endParaRPr>
          </a:p>
        </p:txBody>
      </p:sp>
    </p:spTree>
    <p:extLst>
      <p:ext uri="{BB962C8B-B14F-4D97-AF65-F5344CB8AC3E}">
        <p14:creationId xmlns:p14="http://schemas.microsoft.com/office/powerpoint/2010/main" val="1831387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Connecticut Campus</a:t>
            </a:r>
          </a:p>
        </p:txBody>
      </p:sp>
      <p:sp>
        <p:nvSpPr>
          <p:cNvPr id="3" name="Content Placeholder 2"/>
          <p:cNvSpPr>
            <a:spLocks noGrp="1"/>
          </p:cNvSpPr>
          <p:nvPr>
            <p:ph idx="1"/>
          </p:nvPr>
        </p:nvSpPr>
        <p:spPr>
          <a:xfrm>
            <a:off x="4003589" y="1845734"/>
            <a:ext cx="4363171" cy="4023360"/>
          </a:xfrm>
        </p:spPr>
        <p:txBody>
          <a:bodyPr/>
          <a:lstStyle/>
          <a:p>
            <a:pPr marL="201168" lvl="1" indent="0" algn="ctr">
              <a:lnSpc>
                <a:spcPct val="150000"/>
              </a:lnSpc>
              <a:buNone/>
            </a:pPr>
            <a:r>
              <a:rPr lang="en-US" dirty="0"/>
              <a:t>Students rotating in Connecticut during their Advanced Integration Year</a:t>
            </a:r>
          </a:p>
          <a:p>
            <a:pPr marL="201168" lvl="1" indent="0">
              <a:lnSpc>
                <a:spcPct val="150000"/>
              </a:lnSpc>
              <a:buNone/>
            </a:pPr>
            <a:endParaRPr lang="en-US" dirty="0"/>
          </a:p>
          <a:p>
            <a:pPr marL="201168" lvl="1" indent="0">
              <a:lnSpc>
                <a:spcPct val="150000"/>
              </a:lnSpc>
              <a:buNone/>
            </a:pPr>
            <a:r>
              <a:rPr lang="en-US" b="1" dirty="0"/>
              <a:t>CONTACT:</a:t>
            </a:r>
          </a:p>
          <a:p>
            <a:pPr marL="201168" lvl="1" indent="0">
              <a:lnSpc>
                <a:spcPct val="150000"/>
              </a:lnSpc>
              <a:buNone/>
            </a:pPr>
            <a:r>
              <a:rPr lang="en-US" dirty="0"/>
              <a:t>Dr. Ellen Kulaga, Assistant Dean for Students, Connecticut Campus</a:t>
            </a:r>
          </a:p>
          <a:p>
            <a:pPr marL="201168" lvl="1" indent="0">
              <a:lnSpc>
                <a:spcPct val="150000"/>
              </a:lnSpc>
              <a:buNone/>
            </a:pPr>
            <a:r>
              <a:rPr lang="en-US" dirty="0">
                <a:hlinkClick r:id="rId3"/>
              </a:rPr>
              <a:t>ellen.kulaga@med.uvm.edu</a:t>
            </a:r>
            <a:endParaRPr lang="en-US"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5955" y="2122611"/>
            <a:ext cx="2593571" cy="2439785"/>
          </a:xfrm>
          <a:prstGeom prst="rect">
            <a:avLst/>
          </a:prstGeom>
        </p:spPr>
      </p:pic>
    </p:spTree>
    <p:extLst>
      <p:ext uri="{BB962C8B-B14F-4D97-AF65-F5344CB8AC3E}">
        <p14:creationId xmlns:p14="http://schemas.microsoft.com/office/powerpoint/2010/main" val="619919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Any Additional Questions?</a:t>
            </a:r>
          </a:p>
        </p:txBody>
      </p:sp>
      <p:sp>
        <p:nvSpPr>
          <p:cNvPr id="3" name="TextBox 2"/>
          <p:cNvSpPr txBox="1"/>
          <p:nvPr/>
        </p:nvSpPr>
        <p:spPr>
          <a:xfrm>
            <a:off x="822960" y="1885642"/>
            <a:ext cx="7543800" cy="3831818"/>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dirty="0">
                <a:hlinkClick r:id="rId3"/>
              </a:rPr>
              <a:t>Frequently Asked Questions page</a:t>
            </a:r>
            <a:endParaRPr lang="en-US" dirty="0"/>
          </a:p>
          <a:p>
            <a:pPr marL="285750" indent="-285750">
              <a:lnSpc>
                <a:spcPct val="150000"/>
              </a:lnSpc>
              <a:buFont typeface="Arial" panose="020B0604020202020204" pitchFamily="34" charset="0"/>
              <a:buChar char="•"/>
            </a:pPr>
            <a:r>
              <a:rPr lang="en-US" dirty="0">
                <a:hlinkClick r:id="rId4"/>
              </a:rPr>
              <a:t>The memo from the Deans, providing overview information</a:t>
            </a:r>
            <a:r>
              <a:rPr lang="en-US" dirty="0"/>
              <a:t> </a:t>
            </a:r>
          </a:p>
          <a:p>
            <a:pPr marL="285750" indent="-285750">
              <a:lnSpc>
                <a:spcPct val="150000"/>
              </a:lnSpc>
              <a:buFont typeface="Arial" panose="020B0604020202020204" pitchFamily="34" charset="0"/>
              <a:buChar char="•"/>
            </a:pPr>
            <a:r>
              <a:rPr lang="en-US" dirty="0">
                <a:hlinkClick r:id="rId5"/>
              </a:rPr>
              <a:t>OASIS User Guide</a:t>
            </a:r>
            <a:endParaRPr lang="en-US" dirty="0"/>
          </a:p>
          <a:p>
            <a:pPr marL="285750" indent="-285750">
              <a:lnSpc>
                <a:spcPct val="150000"/>
              </a:lnSpc>
              <a:buFont typeface="Arial" panose="020B0604020202020204" pitchFamily="34" charset="0"/>
              <a:buChar char="•"/>
            </a:pPr>
            <a:r>
              <a:rPr lang="en-US" dirty="0">
                <a:hlinkClick r:id="rId6"/>
              </a:rPr>
              <a:t>The Advanced Integration Coordinator</a:t>
            </a:r>
            <a:endParaRPr lang="en-US" dirty="0"/>
          </a:p>
          <a:p>
            <a:pPr marL="285750" indent="-285750">
              <a:lnSpc>
                <a:spcPct val="150000"/>
              </a:lnSpc>
              <a:buFont typeface="Arial" panose="020B0604020202020204" pitchFamily="34" charset="0"/>
              <a:buChar char="•"/>
            </a:pPr>
            <a:r>
              <a:rPr lang="en-US" dirty="0"/>
              <a:t>Drop-in Meeting Sign-Ups:</a:t>
            </a:r>
          </a:p>
          <a:p>
            <a:pPr marL="742950" lvl="1" indent="-285750">
              <a:lnSpc>
                <a:spcPct val="150000"/>
              </a:lnSpc>
              <a:buFont typeface="Arial" panose="020B0604020202020204" pitchFamily="34" charset="0"/>
              <a:buChar char="•"/>
            </a:pPr>
            <a:r>
              <a:rPr lang="en-US" dirty="0"/>
              <a:t>With </a:t>
            </a:r>
            <a:r>
              <a:rPr lang="en-US" dirty="0">
                <a:hlinkClick r:id="rId7"/>
              </a:rPr>
              <a:t>Dr. Rosen</a:t>
            </a:r>
            <a:r>
              <a:rPr lang="en-US" dirty="0" smtClean="0">
                <a:hlinkClick r:id="rId7"/>
              </a:rPr>
              <a:t>, </a:t>
            </a:r>
            <a:r>
              <a:rPr lang="en-US" dirty="0">
                <a:hlinkClick r:id="rId7"/>
              </a:rPr>
              <a:t>Director of Student Wellbeing</a:t>
            </a:r>
            <a:endParaRPr lang="en-US" dirty="0"/>
          </a:p>
          <a:p>
            <a:pPr marL="742950" lvl="1" indent="-285750">
              <a:lnSpc>
                <a:spcPct val="150000"/>
              </a:lnSpc>
              <a:buFont typeface="Arial" panose="020B0604020202020204" pitchFamily="34" charset="0"/>
              <a:buChar char="•"/>
            </a:pPr>
            <a:r>
              <a:rPr lang="en-US" dirty="0"/>
              <a:t>With </a:t>
            </a:r>
            <a:r>
              <a:rPr lang="en-US" dirty="0" smtClean="0">
                <a:hlinkClick r:id="rId8"/>
              </a:rPr>
              <a:t>Dr. Karen George, Associate Dean for Students, or Dr</a:t>
            </a:r>
            <a:r>
              <a:rPr lang="en-US" dirty="0">
                <a:hlinkClick r:id="rId8"/>
              </a:rPr>
              <a:t>. </a:t>
            </a:r>
            <a:r>
              <a:rPr lang="en-US" dirty="0" smtClean="0">
                <a:hlinkClick r:id="rId8"/>
              </a:rPr>
              <a:t>DeAngelis, Dr</a:t>
            </a:r>
            <a:r>
              <a:rPr lang="en-US" dirty="0">
                <a:hlinkClick r:id="rId8"/>
              </a:rPr>
              <a:t>. McNamara, </a:t>
            </a:r>
            <a:r>
              <a:rPr lang="en-US" dirty="0" smtClean="0">
                <a:hlinkClick r:id="rId8"/>
              </a:rPr>
              <a:t>Dr. Kulaga, Assistant </a:t>
            </a:r>
            <a:r>
              <a:rPr lang="en-US" dirty="0">
                <a:hlinkClick r:id="rId8"/>
              </a:rPr>
              <a:t>Deans for </a:t>
            </a:r>
            <a:r>
              <a:rPr lang="en-US" dirty="0" smtClean="0">
                <a:hlinkClick r:id="rId8"/>
              </a:rPr>
              <a:t>Students</a:t>
            </a:r>
            <a:r>
              <a:rPr lang="en-US" dirty="0" smtClean="0"/>
              <a:t> </a:t>
            </a:r>
            <a:endParaRPr lang="en-US" dirty="0"/>
          </a:p>
          <a:p>
            <a:pPr marL="742950" lvl="1" indent="-285750">
              <a:lnSpc>
                <a:spcPct val="150000"/>
              </a:lnSpc>
              <a:spcAft>
                <a:spcPts val="600"/>
              </a:spcAft>
              <a:buFont typeface="Arial" panose="020B0604020202020204" pitchFamily="34" charset="0"/>
              <a:buChar char="•"/>
            </a:pPr>
            <a:r>
              <a:rPr lang="en-US" dirty="0">
                <a:hlinkClick r:id="rId9"/>
              </a:rPr>
              <a:t>With Dr. Nathalie Feldman, Director of the Learning Environment</a:t>
            </a:r>
            <a:endParaRPr lang="en-US" dirty="0"/>
          </a:p>
        </p:txBody>
      </p:sp>
    </p:spTree>
    <p:extLst>
      <p:ext uri="{BB962C8B-B14F-4D97-AF65-F5344CB8AC3E}">
        <p14:creationId xmlns:p14="http://schemas.microsoft.com/office/powerpoint/2010/main" val="971476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Advanced Integration Level</a:t>
            </a:r>
            <a:br>
              <a:rPr lang="en-US" dirty="0"/>
            </a:br>
            <a:r>
              <a:rPr lang="en-US" dirty="0"/>
              <a:t>Requirements</a:t>
            </a:r>
          </a:p>
        </p:txBody>
      </p:sp>
    </p:spTree>
    <p:extLst>
      <p:ext uri="{BB962C8B-B14F-4D97-AF65-F5344CB8AC3E}">
        <p14:creationId xmlns:p14="http://schemas.microsoft.com/office/powerpoint/2010/main" val="2295598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Advanced Integration Level Graduation Requirements</a:t>
            </a:r>
          </a:p>
        </p:txBody>
      </p:sp>
      <p:sp>
        <p:nvSpPr>
          <p:cNvPr id="3" name="Text Placeholder 2"/>
          <p:cNvSpPr>
            <a:spLocks noGrp="1"/>
          </p:cNvSpPr>
          <p:nvPr>
            <p:ph type="body" sz="half" idx="2"/>
          </p:nvPr>
        </p:nvSpPr>
        <p:spPr>
          <a:xfrm>
            <a:off x="342900" y="2926079"/>
            <a:ext cx="2400300" cy="3782451"/>
          </a:xfrm>
        </p:spPr>
        <p:txBody>
          <a:bodyPr>
            <a:normAutofit/>
          </a:bodyPr>
          <a:lstStyle/>
          <a:p>
            <a:pPr lvl="0" defTabSz="457200">
              <a:lnSpc>
                <a:spcPct val="100000"/>
              </a:lnSpc>
              <a:spcBef>
                <a:spcPts val="0"/>
              </a:spcBef>
              <a:spcAft>
                <a:spcPts val="0"/>
              </a:spcAft>
              <a:buClrTx/>
              <a:buSzTx/>
            </a:pPr>
            <a:endParaRPr lang="en-US" sz="1700" dirty="0">
              <a:solidFill>
                <a:prstClr val="black"/>
              </a:solidFill>
            </a:endParaRPr>
          </a:p>
          <a:p>
            <a:pPr lvl="0" defTabSz="457200">
              <a:lnSpc>
                <a:spcPct val="100000"/>
              </a:lnSpc>
              <a:spcBef>
                <a:spcPts val="0"/>
              </a:spcBef>
              <a:spcAft>
                <a:spcPts val="0"/>
              </a:spcAft>
              <a:buClrTx/>
              <a:buSzTx/>
            </a:pPr>
            <a:r>
              <a:rPr lang="en-US" sz="1600" dirty="0">
                <a:solidFill>
                  <a:prstClr val="black"/>
                </a:solidFill>
              </a:rPr>
              <a:t>http://contentmanager.med.uvm.edu/docs/graduationrequirements/medical-education-documents/graduationrequirements.pdf?sfvrsn=73c8b53_18</a:t>
            </a:r>
          </a:p>
          <a:p>
            <a:pPr lvl="0" defTabSz="457200">
              <a:lnSpc>
                <a:spcPct val="100000"/>
              </a:lnSpc>
              <a:spcBef>
                <a:spcPts val="0"/>
              </a:spcBef>
              <a:spcAft>
                <a:spcPts val="0"/>
              </a:spcAft>
              <a:buClrTx/>
              <a:buSzTx/>
            </a:pPr>
            <a:endParaRPr lang="en-US" sz="1600" dirty="0">
              <a:solidFill>
                <a:prstClr val="black"/>
              </a:solidFill>
            </a:endParaRPr>
          </a:p>
          <a:p>
            <a:endParaRPr lang="en-US" dirty="0"/>
          </a:p>
        </p:txBody>
      </p:sp>
      <p:sp>
        <p:nvSpPr>
          <p:cNvPr id="26" name="TextBox 25"/>
          <p:cNvSpPr txBox="1"/>
          <p:nvPr/>
        </p:nvSpPr>
        <p:spPr>
          <a:xfrm>
            <a:off x="3673206" y="6000644"/>
            <a:ext cx="4706960" cy="461665"/>
          </a:xfrm>
          <a:prstGeom prst="rect">
            <a:avLst/>
          </a:prstGeom>
          <a:noFill/>
        </p:spPr>
        <p:txBody>
          <a:bodyPr wrap="square" rtlCol="0">
            <a:spAutoFit/>
          </a:bodyPr>
          <a:lstStyle/>
          <a:p>
            <a:r>
              <a:rPr lang="en-US" sz="800" dirty="0"/>
              <a:t>The Anatomy requirement for Surgery Majors may be satisfied by ANAT 1005 Clinical Anatomy, RAD 7501 Diagnostic Radiology, RAD 7509 General Radiology, PATH 1052 </a:t>
            </a:r>
            <a:r>
              <a:rPr lang="en-US" sz="800" dirty="0" smtClean="0"/>
              <a:t>Autopsy/Neuropathology, </a:t>
            </a:r>
            <a:r>
              <a:rPr lang="en-US" sz="800" dirty="0"/>
              <a:t>PATH 1054 Pathology for the Clinical Physician</a:t>
            </a:r>
            <a:r>
              <a:rPr lang="en-US" sz="800" dirty="0" smtClean="0"/>
              <a:t>.</a:t>
            </a:r>
            <a:endParaRPr lang="en-US" sz="800" dirty="0"/>
          </a:p>
        </p:txBody>
      </p:sp>
      <p:sp>
        <p:nvSpPr>
          <p:cNvPr id="8" name="Rectangle 1"/>
          <p:cNvSpPr>
            <a:spLocks noChangeArrowheads="1"/>
          </p:cNvSpPr>
          <p:nvPr/>
        </p:nvSpPr>
        <p:spPr bwMode="auto">
          <a:xfrm>
            <a:off x="3703638" y="544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TextBox 3">
            <a:extLst>
              <a:ext uri="{FF2B5EF4-FFF2-40B4-BE49-F238E27FC236}">
                <a16:creationId xmlns:a16="http://schemas.microsoft.com/office/drawing/2014/main" id="{4DD45F09-B063-44CC-BCB5-D0C1CB10655C}"/>
              </a:ext>
            </a:extLst>
          </p:cNvPr>
          <p:cNvSpPr txBox="1"/>
          <p:nvPr/>
        </p:nvSpPr>
        <p:spPr>
          <a:xfrm>
            <a:off x="5137608" y="1093509"/>
            <a:ext cx="2696066" cy="200055"/>
          </a:xfrm>
          <a:prstGeom prst="rect">
            <a:avLst/>
          </a:prstGeom>
          <a:noFill/>
        </p:spPr>
        <p:txBody>
          <a:bodyPr wrap="square" rtlCol="0">
            <a:spAutoFit/>
          </a:bodyPr>
          <a:lstStyle/>
          <a:p>
            <a:r>
              <a:rPr lang="en-US" sz="700" i="1" dirty="0"/>
              <a:t>MICU Service (MED 2517) does not satisfy this requirement</a:t>
            </a:r>
          </a:p>
        </p:txBody>
      </p:sp>
      <p:pic>
        <p:nvPicPr>
          <p:cNvPr id="6" name="Content Placeholder 5"/>
          <p:cNvPicPr>
            <a:picLocks noGrp="1" noChangeAspect="1"/>
          </p:cNvPicPr>
          <p:nvPr>
            <p:ph idx="1"/>
          </p:nvPr>
        </p:nvPicPr>
        <p:blipFill>
          <a:blip r:embed="rId3"/>
          <a:stretch>
            <a:fillRect/>
          </a:stretch>
        </p:blipFill>
        <p:spPr>
          <a:xfrm>
            <a:off x="3726348" y="134393"/>
            <a:ext cx="4850938" cy="5866251"/>
          </a:xfrm>
          <a:prstGeom prst="rect">
            <a:avLst/>
          </a:prstGeom>
        </p:spPr>
      </p:pic>
    </p:spTree>
    <p:extLst>
      <p:ext uri="{BB962C8B-B14F-4D97-AF65-F5344CB8AC3E}">
        <p14:creationId xmlns:p14="http://schemas.microsoft.com/office/powerpoint/2010/main" val="3621012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mod="1">
    <p:ext uri="{6950BFC3-D8DA-4A85-94F7-54DA5524770B}">
      <p188:commentRel xmlns:p188="http://schemas.microsoft.com/office/powerpoint/2018/8/main" xmlns="" r:id="rId5"/>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2555" y="349135"/>
            <a:ext cx="7543800" cy="698270"/>
          </a:xfrm>
        </p:spPr>
        <p:txBody>
          <a:bodyPr>
            <a:normAutofit fontScale="90000"/>
          </a:bodyPr>
          <a:lstStyle/>
          <a:p>
            <a:r>
              <a:rPr lang="en-US" dirty="0"/>
              <a:t>General vs. Surgery Major</a:t>
            </a:r>
          </a:p>
        </p:txBody>
      </p:sp>
      <p:graphicFrame>
        <p:nvGraphicFramePr>
          <p:cNvPr id="5" name="Table 4"/>
          <p:cNvGraphicFramePr>
            <a:graphicFrameLocks noGrp="1"/>
          </p:cNvGraphicFramePr>
          <p:nvPr>
            <p:extLst>
              <p:ext uri="{D42A27DB-BD31-4B8C-83A1-F6EECF244321}">
                <p14:modId xmlns:p14="http://schemas.microsoft.com/office/powerpoint/2010/main" val="3651059171"/>
              </p:ext>
            </p:extLst>
          </p:nvPr>
        </p:nvGraphicFramePr>
        <p:xfrm>
          <a:off x="761239" y="1115118"/>
          <a:ext cx="7543800" cy="4493650"/>
        </p:xfrm>
        <a:graphic>
          <a:graphicData uri="http://schemas.openxmlformats.org/drawingml/2006/table">
            <a:tbl>
              <a:tblPr/>
              <a:tblGrid>
                <a:gridCol w="3638578">
                  <a:extLst>
                    <a:ext uri="{9D8B030D-6E8A-4147-A177-3AD203B41FA5}">
                      <a16:colId xmlns:a16="http://schemas.microsoft.com/office/drawing/2014/main" val="20000"/>
                    </a:ext>
                  </a:extLst>
                </a:gridCol>
                <a:gridCol w="3905222">
                  <a:extLst>
                    <a:ext uri="{9D8B030D-6E8A-4147-A177-3AD203B41FA5}">
                      <a16:colId xmlns:a16="http://schemas.microsoft.com/office/drawing/2014/main" val="20001"/>
                    </a:ext>
                  </a:extLst>
                </a:gridCol>
              </a:tblGrid>
              <a:tr h="218205">
                <a:tc>
                  <a:txBody>
                    <a:bodyPr/>
                    <a:lstStyle/>
                    <a:p>
                      <a:pPr algn="ctr" fontAlgn="b"/>
                      <a:r>
                        <a:rPr lang="en-US" sz="1400" b="1" i="0" u="none" strike="noStrike" dirty="0">
                          <a:solidFill>
                            <a:srgbClr val="000000"/>
                          </a:solidFill>
                          <a:effectLst/>
                          <a:latin typeface="Calibri" panose="020F0502020204030204" pitchFamily="34" charset="0"/>
                        </a:rPr>
                        <a:t>General Major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b"/>
                      <a:r>
                        <a:rPr lang="en-US" sz="1400" b="1" i="0" u="none" strike="noStrike" dirty="0">
                          <a:solidFill>
                            <a:srgbClr val="000000"/>
                          </a:solidFill>
                          <a:effectLst/>
                          <a:latin typeface="Calibri" panose="020F0502020204030204" pitchFamily="34" charset="0"/>
                        </a:rPr>
                        <a:t>Surgery Major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extLst>
                  <a:ext uri="{0D108BD9-81ED-4DB2-BD59-A6C34878D82A}">
                    <a16:rowId xmlns:a16="http://schemas.microsoft.com/office/drawing/2014/main" val="10000"/>
                  </a:ext>
                </a:extLst>
              </a:tr>
              <a:tr h="1158791">
                <a:tc>
                  <a:txBody>
                    <a:bodyPr/>
                    <a:lstStyle/>
                    <a:p>
                      <a:pPr algn="l" fontAlgn="t"/>
                      <a:r>
                        <a:rPr lang="en-US" sz="1100" b="1" i="0" u="none" strike="noStrike" dirty="0">
                          <a:solidFill>
                            <a:srgbClr val="000000"/>
                          </a:solidFill>
                          <a:effectLst/>
                          <a:latin typeface="Calibri" panose="020F0502020204030204" pitchFamily="34" charset="0"/>
                        </a:rPr>
                        <a:t>Surgical Subspecialties</a:t>
                      </a:r>
                    </a:p>
                    <a:p>
                      <a:pPr algn="l" fontAlgn="t"/>
                      <a:r>
                        <a:rPr lang="en-US" sz="1100" b="1" i="0" u="none" strike="noStrike" dirty="0">
                          <a:solidFill>
                            <a:srgbClr val="000000"/>
                          </a:solidFill>
                          <a:effectLst/>
                          <a:latin typeface="Calibri" panose="020F0502020204030204" pitchFamily="34" charset="0"/>
                        </a:rPr>
                        <a:t>SURG 9550 </a:t>
                      </a:r>
                      <a:r>
                        <a:rPr lang="en-US" sz="1100" b="0" i="0" u="none" strike="noStrike" dirty="0">
                          <a:solidFill>
                            <a:srgbClr val="000000"/>
                          </a:solidFill>
                          <a:effectLst/>
                          <a:latin typeface="Calibri" panose="020F0502020204030204" pitchFamily="34" charset="0"/>
                        </a:rPr>
                        <a:t>(x2, or 4 weeks of a </a:t>
                      </a:r>
                      <a:r>
                        <a:rPr lang="en-US" sz="1100" b="0" i="0" u="none" strike="noStrike">
                          <a:solidFill>
                            <a:srgbClr val="000000"/>
                          </a:solidFill>
                          <a:effectLst/>
                          <a:latin typeface="Calibri" panose="020F0502020204030204" pitchFamily="34" charset="0"/>
                        </a:rPr>
                        <a:t>single </a:t>
                      </a:r>
                      <a:r>
                        <a:rPr lang="en-US" sz="1100" b="0" i="0" u="none" strike="noStrike" smtClean="0">
                          <a:solidFill>
                            <a:srgbClr val="000000"/>
                          </a:solidFill>
                          <a:effectLst/>
                          <a:latin typeface="Calibri" panose="020F0502020204030204" pitchFamily="34" charset="0"/>
                        </a:rPr>
                        <a:t>subspecialty).  </a:t>
                      </a:r>
                      <a:r>
                        <a:rPr lang="en-US" sz="1100" b="0" i="0" u="none" strike="noStrike" dirty="0">
                          <a:solidFill>
                            <a:srgbClr val="000000"/>
                          </a:solidFill>
                          <a:effectLst/>
                          <a:latin typeface="Calibri" panose="020F0502020204030204" pitchFamily="34" charset="0"/>
                        </a:rPr>
                        <a:t>A Surgery Acting Internship (AI) may be used to satisfy this requirement. Anesthesia may only be used toward 2 weeks of this requirement. </a:t>
                      </a:r>
                    </a:p>
                    <a:p>
                      <a:pPr algn="ctr" fontAlgn="t"/>
                      <a:r>
                        <a:rPr lang="en-US" sz="1100" b="0" i="1" u="none" strike="noStrike" dirty="0">
                          <a:solidFill>
                            <a:srgbClr val="000000"/>
                          </a:solidFill>
                          <a:effectLst/>
                          <a:latin typeface="Calibri" panose="020F0502020204030204" pitchFamily="34" charset="0"/>
                        </a:rPr>
                        <a:t>Must be done within the UVMHN or at CT Campus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t"/>
                      <a:r>
                        <a:rPr lang="en-US" sz="1100" b="0" i="0" u="none" strike="noStrike" dirty="0">
                          <a:solidFill>
                            <a:srgbClr val="000000"/>
                          </a:solidFill>
                          <a:effectLst/>
                          <a:latin typeface="Calibri" panose="020F0502020204030204" pitchFamily="34" charset="0"/>
                        </a:rPr>
                        <a:t>Additional </a:t>
                      </a:r>
                      <a:r>
                        <a:rPr lang="en-US" sz="1100" b="1" i="0" u="none" strike="noStrike" dirty="0">
                          <a:solidFill>
                            <a:srgbClr val="000000"/>
                          </a:solidFill>
                          <a:effectLst/>
                          <a:latin typeface="Calibri" panose="020F0502020204030204" pitchFamily="34" charset="0"/>
                        </a:rPr>
                        <a:t>4 weeks of Surgery</a:t>
                      </a:r>
                      <a:r>
                        <a:rPr lang="en-US" sz="1100" b="0" i="0" u="none" strike="noStrike" dirty="0">
                          <a:solidFill>
                            <a:srgbClr val="000000"/>
                          </a:solidFill>
                          <a:effectLst/>
                          <a:latin typeface="Calibri" panose="020F0502020204030204" pitchFamily="34" charset="0"/>
                        </a:rPr>
                        <a:t> (may be a second Surgery AI</a:t>
                      </a:r>
                      <a:r>
                        <a:rPr lang="en-US" sz="1100" b="0" i="0" u="none" strike="noStrike" dirty="0" smtClean="0">
                          <a:solidFill>
                            <a:srgbClr val="000000"/>
                          </a:solidFill>
                          <a:effectLst/>
                          <a:latin typeface="Calibri" panose="020F0502020204030204" pitchFamily="34" charset="0"/>
                        </a:rPr>
                        <a:t>)</a:t>
                      </a:r>
                      <a:endParaRPr lang="en-US" sz="1100" b="0" i="0" u="none" strike="noStrike" dirty="0">
                        <a:solidFill>
                          <a:srgbClr val="000000"/>
                        </a:solidFill>
                        <a:effectLst/>
                        <a:latin typeface="Calibri" panose="020F050202020403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extLst>
                  <a:ext uri="{0D108BD9-81ED-4DB2-BD59-A6C34878D82A}">
                    <a16:rowId xmlns:a16="http://schemas.microsoft.com/office/drawing/2014/main" val="10001"/>
                  </a:ext>
                </a:extLst>
              </a:tr>
              <a:tr h="173445">
                <a:tc>
                  <a:txBody>
                    <a:bodyPr/>
                    <a:lstStyle/>
                    <a:p>
                      <a:pPr algn="r" fontAlgn="b"/>
                      <a:r>
                        <a:rPr lang="en-US" sz="1100" b="0" i="1" u="none" strike="noStrike" dirty="0">
                          <a:solidFill>
                            <a:srgbClr val="000000"/>
                          </a:solidFill>
                          <a:effectLst/>
                          <a:latin typeface="Calibri" panose="020F0502020204030204" pitchFamily="34" charset="0"/>
                        </a:rPr>
                        <a:t>4 weeks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1" u="none" strike="noStrike" dirty="0">
                          <a:solidFill>
                            <a:srgbClr val="000000"/>
                          </a:solidFill>
                          <a:effectLst/>
                          <a:latin typeface="Calibri" panose="020F0502020204030204" pitchFamily="34" charset="0"/>
                        </a:rPr>
                        <a:t>4 weeks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73445">
                <a:tc>
                  <a:txBody>
                    <a:bodyPr/>
                    <a:lstStyle/>
                    <a:p>
                      <a:pPr algn="l" fontAlgn="b"/>
                      <a:r>
                        <a:rPr lang="en-US" sz="1100" b="1" i="0" u="none" strike="noStrike" dirty="0">
                          <a:solidFill>
                            <a:srgbClr val="000000"/>
                          </a:solidFill>
                          <a:effectLst/>
                          <a:latin typeface="Calibri" panose="020F0502020204030204" pitchFamily="34" charset="0"/>
                        </a:rPr>
                        <a:t>Teaching Practicum or Scholarly Project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b"/>
                      <a:r>
                        <a:rPr lang="en-US" sz="1100" b="1" i="0" u="none" strike="noStrike" dirty="0">
                          <a:solidFill>
                            <a:srgbClr val="000000"/>
                          </a:solidFill>
                          <a:effectLst/>
                          <a:latin typeface="Calibri" panose="020F0502020204030204" pitchFamily="34" charset="0"/>
                        </a:rPr>
                        <a:t>Scholarly Project</a:t>
                      </a:r>
                      <a:r>
                        <a:rPr lang="en-US" sz="1100" b="0" i="0" u="none" strike="noStrike" dirty="0">
                          <a:solidFill>
                            <a:srgbClr val="000000"/>
                          </a:solidFill>
                          <a:effectLst/>
                          <a:latin typeface="Calibri" panose="020F0502020204030204" pitchFamily="34" charset="0"/>
                        </a:rPr>
                        <a:t> in Surgery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extLst>
                  <a:ext uri="{0D108BD9-81ED-4DB2-BD59-A6C34878D82A}">
                    <a16:rowId xmlns:a16="http://schemas.microsoft.com/office/drawing/2014/main" val="10003"/>
                  </a:ext>
                </a:extLst>
              </a:tr>
              <a:tr h="337565">
                <a:tc>
                  <a:txBody>
                    <a:bodyPr/>
                    <a:lstStyle/>
                    <a:p>
                      <a:pPr algn="ctr" fontAlgn="b"/>
                      <a:r>
                        <a:rPr lang="en-US" sz="1100" b="0" i="1" u="none" strike="noStrike" dirty="0">
                          <a:solidFill>
                            <a:srgbClr val="000000"/>
                          </a:solidFill>
                          <a:effectLst/>
                          <a:latin typeface="Calibri" panose="020F0502020204030204" pitchFamily="34" charset="0"/>
                        </a:rPr>
                        <a:t>TA - 4 weeks; </a:t>
                      </a:r>
                      <a:r>
                        <a:rPr lang="en-US" sz="1100" b="0" i="1" u="none" strike="noStrike" dirty="0" smtClean="0">
                          <a:solidFill>
                            <a:srgbClr val="000000"/>
                          </a:solidFill>
                          <a:effectLst/>
                          <a:latin typeface="Calibri" panose="020F0502020204030204" pitchFamily="34" charset="0"/>
                        </a:rPr>
                        <a:t>A 4-week </a:t>
                      </a:r>
                      <a:r>
                        <a:rPr lang="en-US" sz="1100" b="0" i="1" u="none" strike="noStrike" dirty="0">
                          <a:solidFill>
                            <a:srgbClr val="000000"/>
                          </a:solidFill>
                          <a:effectLst/>
                          <a:latin typeface="Calibri" panose="020F0502020204030204" pitchFamily="34" charset="0"/>
                        </a:rPr>
                        <a:t>rotation </a:t>
                      </a:r>
                      <a:r>
                        <a:rPr lang="en-US" sz="1100" b="0" i="1" u="none" strike="noStrike" dirty="0" smtClean="0">
                          <a:solidFill>
                            <a:srgbClr val="000000"/>
                          </a:solidFill>
                          <a:effectLst/>
                          <a:latin typeface="Calibri" panose="020F0502020204030204" pitchFamily="34" charset="0"/>
                        </a:rPr>
                        <a:t>block </a:t>
                      </a:r>
                      <a:r>
                        <a:rPr lang="en-US" sz="1100" b="0" i="1" u="none" strike="noStrike" dirty="0">
                          <a:solidFill>
                            <a:srgbClr val="000000"/>
                          </a:solidFill>
                          <a:effectLst/>
                          <a:latin typeface="Calibri" panose="020F0502020204030204" pitchFamily="34" charset="0"/>
                        </a:rPr>
                        <a:t>may be dedicated to Scholarly Project work</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1" u="none" strike="noStrike" dirty="0" smtClean="0">
                          <a:solidFill>
                            <a:srgbClr val="000000"/>
                          </a:solidFill>
                          <a:effectLst/>
                          <a:latin typeface="Calibri" panose="020F0502020204030204" pitchFamily="34" charset="0"/>
                        </a:rPr>
                        <a:t>A 4-week </a:t>
                      </a:r>
                      <a:r>
                        <a:rPr lang="en-US" sz="1100" b="0" i="1" u="none" strike="noStrike" dirty="0">
                          <a:solidFill>
                            <a:srgbClr val="000000"/>
                          </a:solidFill>
                          <a:effectLst/>
                          <a:latin typeface="Calibri" panose="020F0502020204030204" pitchFamily="34" charset="0"/>
                        </a:rPr>
                        <a:t>rotation </a:t>
                      </a:r>
                      <a:r>
                        <a:rPr lang="en-US" sz="1100" b="0" i="1" u="none" strike="noStrike" dirty="0" smtClean="0">
                          <a:solidFill>
                            <a:srgbClr val="000000"/>
                          </a:solidFill>
                          <a:effectLst/>
                          <a:latin typeface="Calibri" panose="020F0502020204030204" pitchFamily="34" charset="0"/>
                        </a:rPr>
                        <a:t>block </a:t>
                      </a:r>
                      <a:r>
                        <a:rPr lang="en-US" sz="1100" b="0" i="1" u="none" strike="noStrike" dirty="0">
                          <a:solidFill>
                            <a:srgbClr val="000000"/>
                          </a:solidFill>
                          <a:effectLst/>
                          <a:latin typeface="Calibri" panose="020F0502020204030204" pitchFamily="34" charset="0"/>
                        </a:rPr>
                        <a:t>may be dedicated to Scholarly Project work</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90788">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1100" b="1" i="0" u="none" strike="noStrike" dirty="0">
                          <a:solidFill>
                            <a:srgbClr val="000000"/>
                          </a:solidFill>
                          <a:effectLst/>
                          <a:latin typeface="Calibri" panose="020F0502020204030204" pitchFamily="34" charset="0"/>
                        </a:rPr>
                        <a:t>Surgery Resident Readiness</a:t>
                      </a:r>
                      <a:r>
                        <a:rPr lang="en-US" sz="1100" b="0" i="0" u="none" strike="noStrike" dirty="0">
                          <a:solidFill>
                            <a:srgbClr val="000000"/>
                          </a:solidFill>
                          <a:effectLst/>
                          <a:latin typeface="Calibri" panose="020F0502020204030204" pitchFamily="34" charset="0"/>
                        </a:rPr>
                        <a:t> course SURG 9511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extLst>
                  <a:ext uri="{0D108BD9-81ED-4DB2-BD59-A6C34878D82A}">
                    <a16:rowId xmlns:a16="http://schemas.microsoft.com/office/drawing/2014/main" val="10005"/>
                  </a:ext>
                </a:extLst>
              </a:tr>
              <a:tr h="173445">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1" u="none" strike="noStrike" dirty="0">
                          <a:solidFill>
                            <a:srgbClr val="000000"/>
                          </a:solidFill>
                          <a:effectLst/>
                          <a:latin typeface="Calibri" panose="020F0502020204030204" pitchFamily="34" charset="0"/>
                        </a:rPr>
                        <a:t>4 weeks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251018">
                <a:tc>
                  <a:txBody>
                    <a:bodyPr/>
                    <a:lstStyle/>
                    <a:p>
                      <a:pPr algn="l" fontAlgn="b"/>
                      <a:r>
                        <a:rPr lang="en-US"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t"/>
                      <a:r>
                        <a:rPr lang="en-US" sz="1100" b="1" i="0" u="none" strike="noStrike" dirty="0">
                          <a:solidFill>
                            <a:srgbClr val="000000"/>
                          </a:solidFill>
                          <a:effectLst/>
                          <a:latin typeface="Calibri" panose="020F0502020204030204" pitchFamily="34" charset="0"/>
                        </a:rPr>
                        <a:t>Anatomy Requirement</a:t>
                      </a:r>
                      <a:r>
                        <a:rPr lang="en-US" sz="1100" b="0" i="0" u="none" strike="noStrike" dirty="0">
                          <a:solidFill>
                            <a:srgbClr val="000000"/>
                          </a:solidFill>
                          <a:effectLst/>
                          <a:latin typeface="Calibri" panose="020F0502020204030204" pitchFamily="34" charset="0"/>
                        </a:rPr>
                        <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a.</a:t>
                      </a:r>
                      <a:r>
                        <a:rPr lang="en-US" sz="1100" b="0" i="0" u="none" strike="noStrike" baseline="0"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Clinical Anatomy - ANAT 1005 </a:t>
                      </a:r>
                    </a:p>
                    <a:p>
                      <a:pPr algn="l" fontAlgn="t"/>
                      <a:r>
                        <a:rPr lang="en-US" sz="1100" b="0" i="0" u="none" strike="noStrike" dirty="0">
                          <a:solidFill>
                            <a:srgbClr val="000000"/>
                          </a:solidFill>
                          <a:effectLst/>
                          <a:latin typeface="Calibri" panose="020F0502020204030204" pitchFamily="34" charset="0"/>
                        </a:rPr>
                        <a:t>b.</a:t>
                      </a:r>
                      <a:r>
                        <a:rPr lang="en-US" sz="1100" b="0" i="0" u="none" strike="noStrike" baseline="0" dirty="0">
                          <a:solidFill>
                            <a:srgbClr val="000000"/>
                          </a:solidFill>
                          <a:effectLst/>
                          <a:latin typeface="Calibri" panose="020F0502020204030204" pitchFamily="34" charset="0"/>
                        </a:rPr>
                        <a:t> </a:t>
                      </a:r>
                      <a:r>
                        <a:rPr lang="en-US" sz="1100" b="0" i="0" u="none" strike="noStrike" dirty="0" smtClean="0">
                          <a:solidFill>
                            <a:srgbClr val="000000"/>
                          </a:solidFill>
                          <a:effectLst/>
                          <a:latin typeface="Calibri" panose="020F0502020204030204" pitchFamily="34" charset="0"/>
                        </a:rPr>
                        <a:t>Autopsy/Neuropathology </a:t>
                      </a:r>
                      <a:r>
                        <a:rPr lang="en-US" sz="1100" b="0" i="0" u="none" strike="noStrike" dirty="0">
                          <a:solidFill>
                            <a:srgbClr val="000000"/>
                          </a:solidFill>
                          <a:effectLst/>
                          <a:latin typeface="Calibri" panose="020F0502020204030204" pitchFamily="34" charset="0"/>
                        </a:rPr>
                        <a:t>– PATH 1052 </a:t>
                      </a:r>
                    </a:p>
                    <a:p>
                      <a:pPr algn="l" fontAlgn="t"/>
                      <a:r>
                        <a:rPr lang="en-US" sz="1100" b="0" i="0" u="none" strike="noStrike" dirty="0">
                          <a:solidFill>
                            <a:srgbClr val="000000"/>
                          </a:solidFill>
                          <a:effectLst/>
                          <a:latin typeface="Calibri" panose="020F0502020204030204" pitchFamily="34" charset="0"/>
                        </a:rPr>
                        <a:t>c.</a:t>
                      </a:r>
                      <a:r>
                        <a:rPr lang="en-US" sz="1100" b="0" i="0" u="none" strike="noStrike" baseline="0"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Pathology for the Clinical Physician – PATH 1054 </a:t>
                      </a:r>
                    </a:p>
                    <a:p>
                      <a:pPr algn="l" fontAlgn="t"/>
                      <a:r>
                        <a:rPr lang="en-US" sz="1100" b="0" i="0" u="none" strike="noStrike" dirty="0">
                          <a:solidFill>
                            <a:srgbClr val="000000"/>
                          </a:solidFill>
                          <a:effectLst/>
                          <a:latin typeface="Calibri" panose="020F0502020204030204" pitchFamily="34" charset="0"/>
                        </a:rPr>
                        <a:t>d.</a:t>
                      </a:r>
                      <a:r>
                        <a:rPr lang="en-US" sz="1100" b="0" i="0" u="none" strike="noStrike" baseline="0"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General Radiology – RAD 7509</a:t>
                      </a:r>
                    </a:p>
                    <a:p>
                      <a:pPr algn="l" fontAlgn="t"/>
                      <a:r>
                        <a:rPr lang="en-US" sz="1100" b="0" i="0" u="none" strike="noStrike" dirty="0">
                          <a:solidFill>
                            <a:srgbClr val="000000"/>
                          </a:solidFill>
                          <a:effectLst/>
                          <a:latin typeface="Calibri" panose="020F0502020204030204" pitchFamily="34" charset="0"/>
                        </a:rPr>
                        <a:t>e.</a:t>
                      </a:r>
                      <a:r>
                        <a:rPr lang="en-US" sz="1100" b="0" i="0" u="none" strike="noStrike" baseline="0"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Radiology Subspecialty – RAD 7501</a:t>
                      </a:r>
                    </a:p>
                    <a:p>
                      <a:pPr algn="l" fontAlgn="t"/>
                      <a:endParaRPr lang="en-US" sz="1100" b="0" i="0" u="none" strike="noStrike" dirty="0">
                        <a:solidFill>
                          <a:srgbClr val="000000"/>
                        </a:solidFill>
                        <a:effectLst/>
                        <a:latin typeface="Calibri" panose="020F050202020403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extLst>
                  <a:ext uri="{0D108BD9-81ED-4DB2-BD59-A6C34878D82A}">
                    <a16:rowId xmlns:a16="http://schemas.microsoft.com/office/drawing/2014/main" val="10007"/>
                  </a:ext>
                </a:extLst>
              </a:tr>
              <a:tr h="181423">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r" defTabSz="914400" rtl="0" eaLnBrk="1" fontAlgn="t" latinLnBrk="0" hangingPunct="1">
                        <a:lnSpc>
                          <a:spcPct val="100000"/>
                        </a:lnSpc>
                        <a:spcBef>
                          <a:spcPts val="0"/>
                        </a:spcBef>
                        <a:spcAft>
                          <a:spcPts val="0"/>
                        </a:spcAft>
                        <a:buClrTx/>
                        <a:buSzTx/>
                        <a:buFontTx/>
                        <a:buNone/>
                        <a:tabLst/>
                        <a:defRPr/>
                      </a:pPr>
                      <a:r>
                        <a:rPr lang="en-US" sz="1100" b="0" i="1" u="none" strike="noStrike" dirty="0" smtClean="0">
                          <a:solidFill>
                            <a:srgbClr val="000000"/>
                          </a:solidFill>
                          <a:effectLst/>
                          <a:latin typeface="Calibri" panose="020F0502020204030204" pitchFamily="34" charset="0"/>
                        </a:rPr>
                        <a:t>4 weeks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0773002"/>
                  </a:ext>
                </a:extLst>
              </a:tr>
              <a:tr h="501685">
                <a:tc gridSpan="2">
                  <a:txBody>
                    <a:bodyPr/>
                    <a:lstStyle/>
                    <a:p>
                      <a:pPr algn="l" fontAlgn="t"/>
                      <a:r>
                        <a:rPr lang="en-US" sz="1100" b="1" i="0" u="none" strike="noStrike" dirty="0">
                          <a:solidFill>
                            <a:srgbClr val="000000"/>
                          </a:solidFill>
                          <a:effectLst/>
                          <a:latin typeface="Calibri" panose="020F0502020204030204" pitchFamily="34" charset="0"/>
                        </a:rPr>
                        <a:t>Emergency Medicine: </a:t>
                      </a:r>
                      <a:r>
                        <a:rPr lang="en-US" sz="1100" b="0" i="0" u="none" strike="noStrike" dirty="0">
                          <a:solidFill>
                            <a:srgbClr val="000000"/>
                          </a:solidFill>
                          <a:effectLst/>
                          <a:latin typeface="Calibri" panose="020F0502020204030204" pitchFamily="34" charset="0"/>
                        </a:rPr>
                        <a:t>EMED 9502 at UVM Health Network at UVM Medical Center, the Champlain Valley Physicians Hospital and Central Vermont Medical Center,</a:t>
                      </a:r>
                      <a:r>
                        <a:rPr lang="en-US" sz="1100" b="0" i="0" u="none" strike="noStrike" baseline="0" dirty="0">
                          <a:solidFill>
                            <a:srgbClr val="000000"/>
                          </a:solidFill>
                          <a:effectLst/>
                          <a:latin typeface="Calibri" panose="020F0502020204030204" pitchFamily="34" charset="0"/>
                        </a:rPr>
                        <a:t> or EMED 9503 in Danbury.</a:t>
                      </a:r>
                      <a:r>
                        <a:rPr lang="en-US" sz="1100" b="1" i="0" u="none" strike="noStrike" dirty="0">
                          <a:solidFill>
                            <a:srgbClr val="000000"/>
                          </a:solidFill>
                          <a:effectLst/>
                          <a:latin typeface="Calibri" panose="020F0502020204030204" pitchFamily="34" charset="0"/>
                        </a:rPr>
                        <a:t/>
                      </a:r>
                      <a:br>
                        <a:rPr lang="en-US" sz="1100" b="1" i="0" u="none" strike="noStrike" dirty="0">
                          <a:solidFill>
                            <a:srgbClr val="000000"/>
                          </a:solidFill>
                          <a:effectLst/>
                          <a:latin typeface="Calibri" panose="020F0502020204030204" pitchFamily="34" charset="0"/>
                        </a:rPr>
                      </a:br>
                      <a:endParaRPr lang="en-US" sz="1100" b="1" i="0" u="none" strike="noStrike" dirty="0">
                        <a:solidFill>
                          <a:srgbClr val="000000"/>
                        </a:solidFill>
                        <a:effectLst/>
                        <a:latin typeface="Calibri" panose="020F0502020204030204" pitchFamily="34"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hMerge="1">
                  <a:txBody>
                    <a:bodyPr/>
                    <a:lstStyle/>
                    <a:p>
                      <a:endParaRPr lang="en-US"/>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151546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6692" y="749414"/>
            <a:ext cx="8773298" cy="755066"/>
          </a:xfrm>
        </p:spPr>
        <p:txBody>
          <a:bodyPr/>
          <a:lstStyle/>
          <a:p>
            <a:r>
              <a:rPr lang="en-US" dirty="0"/>
              <a:t>Selecting the Surgery Major</a:t>
            </a:r>
          </a:p>
        </p:txBody>
      </p:sp>
      <p:sp>
        <p:nvSpPr>
          <p:cNvPr id="3" name="Rectangle 2"/>
          <p:cNvSpPr/>
          <p:nvPr/>
        </p:nvSpPr>
        <p:spPr>
          <a:xfrm>
            <a:off x="776692" y="1841828"/>
            <a:ext cx="7787016" cy="4501745"/>
          </a:xfrm>
          <a:prstGeom prst="rect">
            <a:avLst/>
          </a:prstGeom>
        </p:spPr>
        <p:txBody>
          <a:bodyPr wrap="square">
            <a:spAutoFit/>
          </a:bodyPr>
          <a:lstStyle/>
          <a:p>
            <a:pPr>
              <a:lnSpc>
                <a:spcPct val="115000"/>
              </a:lnSpc>
              <a:spcAft>
                <a:spcPts val="1000"/>
              </a:spcAft>
            </a:pPr>
            <a:r>
              <a:rPr lang="en-US" sz="2400" b="1" dirty="0">
                <a:latin typeface="Calibri"/>
                <a:ea typeface="Calibri"/>
                <a:cs typeface="Times New Roman"/>
              </a:rPr>
              <a:t>Senior Student Director – Dr. </a:t>
            </a:r>
            <a:r>
              <a:rPr lang="en-US" sz="2400" b="1" dirty="0" smtClean="0">
                <a:latin typeface="Calibri"/>
                <a:ea typeface="Calibri"/>
                <a:cs typeface="Times New Roman"/>
              </a:rPr>
              <a:t>Katelynn Ferranti</a:t>
            </a:r>
            <a:endParaRPr lang="en-US" sz="2400" dirty="0">
              <a:latin typeface="Calibri"/>
              <a:ea typeface="Calibri"/>
              <a:cs typeface="Times New Roman"/>
            </a:endParaRPr>
          </a:p>
          <a:p>
            <a:pPr>
              <a:lnSpc>
                <a:spcPct val="115000"/>
              </a:lnSpc>
              <a:spcAft>
                <a:spcPts val="1000"/>
              </a:spcAft>
            </a:pPr>
            <a:r>
              <a:rPr lang="en-US" sz="2400" b="1" dirty="0">
                <a:latin typeface="Calibri"/>
                <a:ea typeface="Calibri"/>
                <a:cs typeface="Times New Roman"/>
              </a:rPr>
              <a:t>Student Coordinator – Debbie McDonald</a:t>
            </a:r>
            <a:endParaRPr lang="en-US" sz="2400" dirty="0">
              <a:latin typeface="Calibri"/>
              <a:ea typeface="Calibri"/>
              <a:cs typeface="Times New Roman"/>
            </a:endParaRPr>
          </a:p>
          <a:p>
            <a:pPr>
              <a:lnSpc>
                <a:spcPct val="115000"/>
              </a:lnSpc>
              <a:spcAft>
                <a:spcPts val="1000"/>
              </a:spcAft>
            </a:pPr>
            <a:r>
              <a:rPr lang="en-US" sz="2400" b="1" dirty="0">
                <a:latin typeface="Calibri"/>
                <a:ea typeface="Calibri"/>
                <a:cs typeface="Times New Roman"/>
              </a:rPr>
              <a:t>Surgery Senior Major -</a:t>
            </a:r>
            <a:endParaRPr lang="en-US" sz="2400" dirty="0">
              <a:latin typeface="Calibri"/>
              <a:ea typeface="Calibri"/>
              <a:cs typeface="Times New Roman"/>
            </a:endParaRPr>
          </a:p>
          <a:p>
            <a:pPr>
              <a:lnSpc>
                <a:spcPct val="115000"/>
              </a:lnSpc>
              <a:spcAft>
                <a:spcPts val="1000"/>
              </a:spcAft>
            </a:pPr>
            <a:r>
              <a:rPr lang="en-US" sz="2400" dirty="0">
                <a:latin typeface="Calibri"/>
                <a:ea typeface="Calibri"/>
                <a:cs typeface="Times New Roman"/>
              </a:rPr>
              <a:t>Students planning to do the Senior Surgery Major should identify themselves to  </a:t>
            </a:r>
            <a:r>
              <a:rPr lang="en-US" sz="2400" dirty="0">
                <a:latin typeface="Calibri"/>
                <a:ea typeface="Calibri"/>
                <a:cs typeface="Times New Roman"/>
                <a:hlinkClick r:id="rId3"/>
              </a:rPr>
              <a:t>Lisa Washburn </a:t>
            </a:r>
            <a:r>
              <a:rPr lang="en-US" sz="2400" dirty="0">
                <a:latin typeface="Calibri"/>
                <a:ea typeface="Calibri"/>
                <a:cs typeface="Times New Roman"/>
              </a:rPr>
              <a:t>and </a:t>
            </a:r>
            <a:r>
              <a:rPr lang="en-US" sz="2400" dirty="0">
                <a:latin typeface="Calibri"/>
                <a:ea typeface="Calibri"/>
                <a:cs typeface="Times New Roman"/>
                <a:hlinkClick r:id="rId4"/>
              </a:rPr>
              <a:t>Emma Faustner </a:t>
            </a:r>
            <a:r>
              <a:rPr lang="en-US" sz="2400" dirty="0">
                <a:latin typeface="Calibri"/>
                <a:ea typeface="Calibri"/>
                <a:cs typeface="Times New Roman"/>
              </a:rPr>
              <a:t>by </a:t>
            </a:r>
            <a:r>
              <a:rPr lang="en-US" sz="2400" dirty="0"/>
              <a:t>February 1, 2023</a:t>
            </a:r>
            <a:r>
              <a:rPr lang="en-US" sz="2400" dirty="0">
                <a:ea typeface="Calibri"/>
                <a:cs typeface="Times New Roman"/>
              </a:rPr>
              <a:t>.  </a:t>
            </a:r>
            <a:r>
              <a:rPr lang="en-US" sz="2400" dirty="0">
                <a:latin typeface="Calibri"/>
                <a:ea typeface="Calibri"/>
                <a:cs typeface="Times New Roman"/>
              </a:rPr>
              <a:t>Please email them with the following information:  </a:t>
            </a:r>
          </a:p>
          <a:p>
            <a:pPr marL="800100" lvl="1" indent="-342900">
              <a:buFont typeface="Wingdings" panose="05000000000000000000" pitchFamily="2" charset="2"/>
              <a:buChar char="§"/>
            </a:pPr>
            <a:r>
              <a:rPr lang="en-US" sz="2000" dirty="0">
                <a:latin typeface="Calibri"/>
                <a:ea typeface="Calibri"/>
                <a:cs typeface="Times New Roman"/>
              </a:rPr>
              <a:t>the subspecialty you are interested in</a:t>
            </a:r>
          </a:p>
          <a:p>
            <a:pPr marL="800100" lvl="1" indent="-342900">
              <a:buFont typeface="Wingdings" panose="05000000000000000000" pitchFamily="2" charset="2"/>
              <a:buChar char="§"/>
            </a:pPr>
            <a:r>
              <a:rPr lang="en-US" sz="2000" dirty="0">
                <a:latin typeface="Calibri"/>
                <a:ea typeface="Calibri"/>
                <a:cs typeface="Times New Roman"/>
              </a:rPr>
              <a:t>your contact information</a:t>
            </a:r>
          </a:p>
          <a:p>
            <a:pPr marL="800100" lvl="1" indent="-342900">
              <a:buFont typeface="Wingdings" panose="05000000000000000000" pitchFamily="2" charset="2"/>
              <a:buChar char="§"/>
            </a:pPr>
            <a:r>
              <a:rPr lang="en-US" sz="2000" dirty="0">
                <a:latin typeface="Calibri"/>
                <a:ea typeface="Calibri"/>
                <a:cs typeface="Times New Roman"/>
              </a:rPr>
              <a:t>the name of your advisor.</a:t>
            </a:r>
          </a:p>
        </p:txBody>
      </p:sp>
    </p:spTree>
    <p:extLst>
      <p:ext uri="{BB962C8B-B14F-4D97-AF65-F5344CB8AC3E}">
        <p14:creationId xmlns:p14="http://schemas.microsoft.com/office/powerpoint/2010/main" val="2384955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543800" cy="1183850"/>
          </a:xfrm>
        </p:spPr>
        <p:txBody>
          <a:bodyPr>
            <a:noAutofit/>
          </a:bodyPr>
          <a:lstStyle/>
          <a:p>
            <a:r>
              <a:rPr lang="en-US" dirty="0"/>
              <a:t>Surgery Major Requirements</a:t>
            </a:r>
            <a:br>
              <a:rPr lang="en-US" dirty="0"/>
            </a:br>
            <a:r>
              <a:rPr lang="en-US" sz="2800" b="1" dirty="0"/>
              <a:t>(in addition to the COM requirements)</a:t>
            </a:r>
            <a:endParaRPr lang="en-US" sz="2800" dirty="0"/>
          </a:p>
        </p:txBody>
      </p:sp>
      <p:sp>
        <p:nvSpPr>
          <p:cNvPr id="3" name="Content Placeholder 2"/>
          <p:cNvSpPr>
            <a:spLocks noGrp="1"/>
          </p:cNvSpPr>
          <p:nvPr>
            <p:ph idx="1"/>
          </p:nvPr>
        </p:nvSpPr>
        <p:spPr>
          <a:xfrm>
            <a:off x="822959" y="1956945"/>
            <a:ext cx="7543801" cy="3801304"/>
          </a:xfrm>
        </p:spPr>
        <p:txBody>
          <a:bodyPr>
            <a:normAutofit fontScale="85000" lnSpcReduction="20000"/>
          </a:bodyPr>
          <a:lstStyle/>
          <a:p>
            <a:pPr>
              <a:buFont typeface="Wingdings" panose="05000000000000000000" pitchFamily="2" charset="2"/>
              <a:buChar char="§"/>
            </a:pPr>
            <a:r>
              <a:rPr lang="en-US" dirty="0"/>
              <a:t> Students wishing to sign-up for the Surgery Major, are requested to do so by 2/1/2023.</a:t>
            </a:r>
          </a:p>
          <a:p>
            <a:pPr>
              <a:buFont typeface="Wingdings" panose="05000000000000000000" pitchFamily="2" charset="2"/>
              <a:buChar char="§"/>
            </a:pPr>
            <a:r>
              <a:rPr lang="en-US" dirty="0"/>
              <a:t> If a student wants to drop the surgery major, this must be done by the end of the workday on 8/31/2023.</a:t>
            </a:r>
          </a:p>
          <a:p>
            <a:pPr>
              <a:buFont typeface="Wingdings" panose="05000000000000000000" pitchFamily="2" charset="2"/>
              <a:buChar char="§"/>
            </a:pPr>
            <a:r>
              <a:rPr lang="en-US" dirty="0"/>
              <a:t> Anatomy Requirement – students must complete one of the following by 3/1/2024</a:t>
            </a:r>
          </a:p>
          <a:p>
            <a:pPr lvl="1">
              <a:buFont typeface="Wingdings" panose="05000000000000000000" pitchFamily="2" charset="2"/>
              <a:buChar char="§"/>
            </a:pPr>
            <a:r>
              <a:rPr lang="en-US" dirty="0"/>
              <a:t>Clinical Anatomy – ANAT 1005</a:t>
            </a:r>
          </a:p>
          <a:p>
            <a:pPr lvl="1">
              <a:buFont typeface="Wingdings" panose="05000000000000000000" pitchFamily="2" charset="2"/>
              <a:buChar char="§"/>
            </a:pPr>
            <a:r>
              <a:rPr lang="en-US" dirty="0" smtClean="0"/>
              <a:t>Autopsy/Neuropathology </a:t>
            </a:r>
            <a:r>
              <a:rPr lang="en-US" dirty="0"/>
              <a:t>– PATH 1052</a:t>
            </a:r>
          </a:p>
          <a:p>
            <a:pPr lvl="1">
              <a:buFont typeface="Wingdings" panose="05000000000000000000" pitchFamily="2" charset="2"/>
              <a:buChar char="§"/>
            </a:pPr>
            <a:r>
              <a:rPr lang="en-US" dirty="0"/>
              <a:t>Pathology for the Clinical Physician – PATH 1054</a:t>
            </a:r>
          </a:p>
          <a:p>
            <a:pPr lvl="1">
              <a:buFont typeface="Wingdings" panose="05000000000000000000" pitchFamily="2" charset="2"/>
              <a:buChar char="§"/>
            </a:pPr>
            <a:r>
              <a:rPr lang="en-US" dirty="0"/>
              <a:t>General Radiology – RAD 7509</a:t>
            </a:r>
          </a:p>
          <a:p>
            <a:pPr lvl="1">
              <a:buFont typeface="Wingdings" panose="05000000000000000000" pitchFamily="2" charset="2"/>
              <a:buChar char="§"/>
            </a:pPr>
            <a:r>
              <a:rPr lang="en-US" dirty="0"/>
              <a:t>Radiology Subspecialty – RAD 7501</a:t>
            </a:r>
          </a:p>
          <a:p>
            <a:pPr>
              <a:buFont typeface="Wingdings" panose="05000000000000000000" pitchFamily="2" charset="2"/>
              <a:buChar char="§"/>
            </a:pPr>
            <a:r>
              <a:rPr lang="en-US" dirty="0"/>
              <a:t>Surgery Residency Readiness Course (SURG 9511) </a:t>
            </a:r>
          </a:p>
          <a:p>
            <a:pPr lvl="1">
              <a:buFont typeface="Wingdings" panose="05000000000000000000" pitchFamily="2" charset="2"/>
              <a:buChar char="§"/>
            </a:pPr>
            <a:r>
              <a:rPr lang="en-US" dirty="0"/>
              <a:t>March 2024</a:t>
            </a:r>
          </a:p>
          <a:p>
            <a:pPr lvl="1">
              <a:buFont typeface="Wingdings" panose="05000000000000000000" pitchFamily="2" charset="2"/>
              <a:buChar char="§"/>
            </a:pPr>
            <a:r>
              <a:rPr lang="en-US" dirty="0"/>
              <a:t>Attend all teaching and skills sessions</a:t>
            </a:r>
          </a:p>
          <a:p>
            <a:pPr>
              <a:buFont typeface="Wingdings" panose="05000000000000000000" pitchFamily="2" charset="2"/>
              <a:buChar char="§"/>
            </a:pPr>
            <a:r>
              <a:rPr lang="en-US" dirty="0"/>
              <a:t>Participation in a surgery scholarly project</a:t>
            </a:r>
          </a:p>
        </p:txBody>
      </p:sp>
    </p:spTree>
    <p:extLst>
      <p:ext uri="{BB962C8B-B14F-4D97-AF65-F5344CB8AC3E}">
        <p14:creationId xmlns:p14="http://schemas.microsoft.com/office/powerpoint/2010/main" val="4209995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Surgery Subspecialty Requirement</a:t>
            </a:r>
            <a:br>
              <a:rPr lang="en-US" sz="3600" dirty="0"/>
            </a:br>
            <a:r>
              <a:rPr lang="en-US" sz="3600" dirty="0"/>
              <a:t>SURG 9550</a:t>
            </a:r>
          </a:p>
        </p:txBody>
      </p:sp>
      <p:sp>
        <p:nvSpPr>
          <p:cNvPr id="3" name="Content Placeholder 2"/>
          <p:cNvSpPr>
            <a:spLocks noGrp="1"/>
          </p:cNvSpPr>
          <p:nvPr>
            <p:ph idx="1"/>
          </p:nvPr>
        </p:nvSpPr>
        <p:spPr/>
        <p:txBody>
          <a:bodyPr>
            <a:normAutofit fontScale="92500" lnSpcReduction="10000"/>
          </a:bodyPr>
          <a:lstStyle/>
          <a:p>
            <a:pPr>
              <a:lnSpc>
                <a:spcPct val="115000"/>
              </a:lnSpc>
              <a:spcAft>
                <a:spcPts val="1000"/>
              </a:spcAft>
            </a:pPr>
            <a:r>
              <a:rPr lang="en-US" dirty="0">
                <a:latin typeface="Calibri"/>
                <a:ea typeface="Calibri"/>
                <a:cs typeface="Times New Roman"/>
              </a:rPr>
              <a:t>Requirements:  </a:t>
            </a:r>
            <a:br>
              <a:rPr lang="en-US" dirty="0">
                <a:latin typeface="Calibri"/>
                <a:ea typeface="Calibri"/>
                <a:cs typeface="Times New Roman"/>
              </a:rPr>
            </a:br>
            <a:r>
              <a:rPr lang="en-US" dirty="0">
                <a:latin typeface="Calibri"/>
                <a:ea typeface="Calibri"/>
                <a:cs typeface="Times New Roman"/>
              </a:rPr>
              <a:t>Four weeks of a subspecialty; this can be done in two two-week rotations of two different subspecialties or a full month of a single subspecialty (except Anesthesiology) between March 2023 and </a:t>
            </a:r>
            <a:r>
              <a:rPr lang="en-US" dirty="0" smtClean="0">
                <a:latin typeface="Calibri"/>
                <a:ea typeface="Calibri"/>
                <a:cs typeface="Times New Roman"/>
              </a:rPr>
              <a:t>March 2024</a:t>
            </a:r>
            <a:r>
              <a:rPr lang="en-US" dirty="0">
                <a:latin typeface="Calibri"/>
                <a:ea typeface="Calibri"/>
                <a:cs typeface="Times New Roman"/>
              </a:rPr>
              <a:t>. </a:t>
            </a:r>
          </a:p>
          <a:p>
            <a:pPr>
              <a:lnSpc>
                <a:spcPct val="115000"/>
              </a:lnSpc>
              <a:spcAft>
                <a:spcPts val="1000"/>
              </a:spcAft>
            </a:pPr>
            <a:r>
              <a:rPr lang="en-US" dirty="0">
                <a:latin typeface="Calibri"/>
                <a:ea typeface="Calibri"/>
                <a:cs typeface="Times New Roman"/>
              </a:rPr>
              <a:t>If you are doing two two-week subspecialties, these can be done in two different months.</a:t>
            </a:r>
          </a:p>
          <a:p>
            <a:pPr>
              <a:lnSpc>
                <a:spcPct val="115000"/>
              </a:lnSpc>
              <a:spcAft>
                <a:spcPts val="1000"/>
              </a:spcAft>
            </a:pPr>
            <a:r>
              <a:rPr lang="en-US" dirty="0">
                <a:latin typeface="Calibri"/>
                <a:ea typeface="Calibri"/>
                <a:cs typeface="Times New Roman"/>
              </a:rPr>
              <a:t>Each two-week rotation must be for ten *full* weekdays.</a:t>
            </a:r>
          </a:p>
          <a:p>
            <a:pPr>
              <a:lnSpc>
                <a:spcPct val="115000"/>
              </a:lnSpc>
              <a:spcAft>
                <a:spcPts val="1000"/>
              </a:spcAft>
            </a:pPr>
            <a:r>
              <a:rPr lang="en-US" dirty="0">
                <a:latin typeface="Calibri"/>
                <a:ea typeface="Calibri"/>
                <a:cs typeface="Times New Roman"/>
              </a:rPr>
              <a:t>Email </a:t>
            </a:r>
            <a:r>
              <a:rPr lang="en-US" dirty="0">
                <a:latin typeface="Calibri"/>
                <a:ea typeface="Calibri"/>
                <a:cs typeface="Times New Roman"/>
                <a:hlinkClick r:id="rId3"/>
              </a:rPr>
              <a:t>Debbie McDonald </a:t>
            </a:r>
            <a:r>
              <a:rPr lang="en-US" dirty="0">
                <a:latin typeface="Calibri"/>
                <a:ea typeface="Calibri"/>
                <a:cs typeface="Times New Roman"/>
              </a:rPr>
              <a:t>to schedule your specific subspecialty at The University of Vermont Medical Center – except Anesthesia as indicated below.</a:t>
            </a:r>
          </a:p>
        </p:txBody>
      </p:sp>
    </p:spTree>
    <p:extLst>
      <p:ext uri="{BB962C8B-B14F-4D97-AF65-F5344CB8AC3E}">
        <p14:creationId xmlns:p14="http://schemas.microsoft.com/office/powerpoint/2010/main" val="2721705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Retrospect">
  <a:themeElements>
    <a:clrScheme name="Custom 12">
      <a:dk1>
        <a:sysClr val="windowText" lastClr="000000"/>
      </a:dk1>
      <a:lt1>
        <a:sysClr val="window" lastClr="FFFFFF"/>
      </a:lt1>
      <a:dk2>
        <a:srgbClr val="455F51"/>
      </a:dk2>
      <a:lt2>
        <a:srgbClr val="E2DFCC"/>
      </a:lt2>
      <a:accent1>
        <a:srgbClr val="1B5337"/>
      </a:accent1>
      <a:accent2>
        <a:srgbClr val="FCAE3B"/>
      </a:accent2>
      <a:accent3>
        <a:srgbClr val="37A76F"/>
      </a:accent3>
      <a:accent4>
        <a:srgbClr val="1B5337"/>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cb2b8585-4333-4848-ba93-3685b799c16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FB92DD2E619D2499CED63F5D11DF26C" ma:contentTypeVersion="14" ma:contentTypeDescription="Create a new document." ma:contentTypeScope="" ma:versionID="95ea8bc51349d8eedc1659663b705d15">
  <xsd:schema xmlns:xsd="http://www.w3.org/2001/XMLSchema" xmlns:xs="http://www.w3.org/2001/XMLSchema" xmlns:p="http://schemas.microsoft.com/office/2006/metadata/properties" xmlns:ns3="55e7eb1a-fad6-48dc-bdc7-e2c2c3682b83" xmlns:ns4="cb2b8585-4333-4848-ba93-3685b799c163" targetNamespace="http://schemas.microsoft.com/office/2006/metadata/properties" ma:root="true" ma:fieldsID="8d4d8868937b86dabea9c64c51f1fd0e" ns3:_="" ns4:_="">
    <xsd:import namespace="55e7eb1a-fad6-48dc-bdc7-e2c2c3682b83"/>
    <xsd:import namespace="cb2b8585-4333-4848-ba93-3685b799c163"/>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DateTaken" minOccurs="0"/>
                <xsd:element ref="ns4:MediaServiceOCR" minOccurs="0"/>
                <xsd:element ref="ns4:MediaServiceAutoKeyPoints" minOccurs="0"/>
                <xsd:element ref="ns4:MediaServiceKeyPoints" minOccurs="0"/>
                <xsd:element ref="ns4:MediaServiceLocation" minOccurs="0"/>
                <xsd:element ref="ns4: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e7eb1a-fad6-48dc-bdc7-e2c2c3682b83"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b2b8585-4333-4848-ba93-3685b799c163"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_activity" ma:index="21"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39C019F-57DD-4433-88F3-537D67FBE3C4}">
  <ds:schemaRefs>
    <ds:schemaRef ds:uri="http://purl.org/dc/terms/"/>
    <ds:schemaRef ds:uri="http://schemas.openxmlformats.org/package/2006/metadata/core-properties"/>
    <ds:schemaRef ds:uri="http://purl.org/dc/dcmitype/"/>
    <ds:schemaRef ds:uri="http://schemas.microsoft.com/office/infopath/2007/PartnerControls"/>
    <ds:schemaRef ds:uri="55e7eb1a-fad6-48dc-bdc7-e2c2c3682b83"/>
    <ds:schemaRef ds:uri="http://purl.org/dc/elements/1.1/"/>
    <ds:schemaRef ds:uri="http://schemas.microsoft.com/office/2006/documentManagement/types"/>
    <ds:schemaRef ds:uri="cb2b8585-4333-4848-ba93-3685b799c163"/>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7D7666AA-E4D1-45AC-9CC1-B92A89FF461C}">
  <ds:schemaRefs>
    <ds:schemaRef ds:uri="http://schemas.microsoft.com/sharepoint/v3/contenttype/forms"/>
  </ds:schemaRefs>
</ds:datastoreItem>
</file>

<file path=customXml/itemProps3.xml><?xml version="1.0" encoding="utf-8"?>
<ds:datastoreItem xmlns:ds="http://schemas.openxmlformats.org/officeDocument/2006/customXml" ds:itemID="{DFD0D111-4064-4719-8E93-E6053C917C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5e7eb1a-fad6-48dc-bdc7-e2c2c3682b83"/>
    <ds:schemaRef ds:uri="cb2b8585-4333-4848-ba93-3685b799c16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Retrospect</Template>
  <TotalTime>3724</TotalTime>
  <Words>4107</Words>
  <Application>Microsoft Office PowerPoint</Application>
  <PresentationFormat>On-screen Show (4:3)</PresentationFormat>
  <Paragraphs>360</Paragraphs>
  <Slides>38</Slides>
  <Notes>35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Arial</vt:lpstr>
      <vt:lpstr>Calibri</vt:lpstr>
      <vt:lpstr>Calibri Light</vt:lpstr>
      <vt:lpstr>Franklin Gothic Book</vt:lpstr>
      <vt:lpstr>Times New Roman</vt:lpstr>
      <vt:lpstr>Wingdings</vt:lpstr>
      <vt:lpstr>Retrospect</vt:lpstr>
      <vt:lpstr>Advanced Integration Level Meeting</vt:lpstr>
      <vt:lpstr>Content Objectives</vt:lpstr>
      <vt:lpstr>Vermont Integrated Curriculum Schedule</vt:lpstr>
      <vt:lpstr>Advanced Integration Level Requirements</vt:lpstr>
      <vt:lpstr>Advanced Integration Level Graduation Requirements</vt:lpstr>
      <vt:lpstr>General vs. Surgery Major</vt:lpstr>
      <vt:lpstr>Selecting the Surgery Major</vt:lpstr>
      <vt:lpstr>Surgery Major Requirements (in addition to the COM requirements)</vt:lpstr>
      <vt:lpstr>Surgery Subspecialty Requirement SURG 9550</vt:lpstr>
      <vt:lpstr>Surgical Subspecialties</vt:lpstr>
      <vt:lpstr>Teaching / Scholarly Project</vt:lpstr>
      <vt:lpstr>Electives</vt:lpstr>
      <vt:lpstr>Intramurals vs. Extramurals</vt:lpstr>
      <vt:lpstr>Extramurals</vt:lpstr>
      <vt:lpstr>Dr. Nathalie Feldman</vt:lpstr>
      <vt:lpstr>Learning Environment Reporting-Written</vt:lpstr>
      <vt:lpstr>Advising</vt:lpstr>
      <vt:lpstr>Specialty Advising Directors</vt:lpstr>
      <vt:lpstr>Identifying an Advisor in OASIS</vt:lpstr>
      <vt:lpstr>Scheduling Rotations  &amp; the Lotteries</vt:lpstr>
      <vt:lpstr>Scheduling</vt:lpstr>
      <vt:lpstr>Lottery Schedule</vt:lpstr>
      <vt:lpstr>Before the Lotteries</vt:lpstr>
      <vt:lpstr>During the Lotteries</vt:lpstr>
      <vt:lpstr>After the Lotteries: Add/Drop Period</vt:lpstr>
      <vt:lpstr>Helpful Lottery Tips</vt:lpstr>
      <vt:lpstr>Helpful Lottery Tips (continued)</vt:lpstr>
      <vt:lpstr>Helpful Lottery Tips (continued)</vt:lpstr>
      <vt:lpstr>Additional Info</vt:lpstr>
      <vt:lpstr>Additional Info (continued)</vt:lpstr>
      <vt:lpstr>Additional Info (continued)</vt:lpstr>
      <vt:lpstr>Applying for Residency</vt:lpstr>
      <vt:lpstr>General Residency Application Timeline</vt:lpstr>
      <vt:lpstr>The Medical Student Performance Evaluation </vt:lpstr>
      <vt:lpstr>Grade Appeal Process</vt:lpstr>
      <vt:lpstr>Student Financial Services: Away Electives and Residency Interviews</vt:lpstr>
      <vt:lpstr>Connecticut Campus</vt:lpstr>
      <vt:lpstr>Any Additional Questions?</vt:lpstr>
    </vt:vector>
  </TitlesOfParts>
  <Company>UVM College of Medicine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Integration Meeting</dc:title>
  <dc:creator>Jensen, Gordon L</dc:creator>
  <cp:keywords/>
  <cp:lastModifiedBy>Faustner, Emma K</cp:lastModifiedBy>
  <cp:revision>347</cp:revision>
  <cp:lastPrinted>2017-11-14T16:53:41Z</cp:lastPrinted>
  <dcterms:created xsi:type="dcterms:W3CDTF">2016-10-12T12:25:50Z</dcterms:created>
  <dcterms:modified xsi:type="dcterms:W3CDTF">2023-02-13T18:17:09Z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0x0101000FB92DD2E619D2499CED63F5D11DF26C</vt:lpwstr>
  </property>
  <property fmtid="{D5CDD505-2E9C-101B-9397-08002B2CF9AE}" pid="3" name="Business_x0020_Categories">
    <vt:lpwstr/>
  </property>
  <property fmtid="{D5CDD505-2E9C-101B-9397-08002B2CF9AE}" pid="4" name="Business Categories">
    <vt:lpwstr/>
  </property>
</Properties>
</file>