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4"/>
  </p:sldMasterIdLst>
  <p:notesMasterIdLst>
    <p:notesMasterId r:id="rId50"/>
  </p:notesMasterIdLst>
  <p:handoutMasterIdLst>
    <p:handoutMasterId r:id="rId51"/>
  </p:handoutMasterIdLst>
  <p:sldIdLst>
    <p:sldId id="260" r:id="rId5"/>
    <p:sldId id="262" r:id="rId6"/>
    <p:sldId id="261" r:id="rId7"/>
    <p:sldId id="303" r:id="rId8"/>
    <p:sldId id="263" r:id="rId9"/>
    <p:sldId id="325" r:id="rId10"/>
    <p:sldId id="322" r:id="rId11"/>
    <p:sldId id="265" r:id="rId12"/>
    <p:sldId id="266" r:id="rId13"/>
    <p:sldId id="295" r:id="rId14"/>
    <p:sldId id="269" r:id="rId15"/>
    <p:sldId id="270" r:id="rId16"/>
    <p:sldId id="312" r:id="rId17"/>
    <p:sldId id="271" r:id="rId18"/>
    <p:sldId id="272" r:id="rId19"/>
    <p:sldId id="274" r:id="rId20"/>
    <p:sldId id="273" r:id="rId21"/>
    <p:sldId id="313" r:id="rId22"/>
    <p:sldId id="315" r:id="rId23"/>
    <p:sldId id="306" r:id="rId24"/>
    <p:sldId id="278" r:id="rId25"/>
    <p:sldId id="294" r:id="rId26"/>
    <p:sldId id="308" r:id="rId27"/>
    <p:sldId id="279" r:id="rId28"/>
    <p:sldId id="280" r:id="rId29"/>
    <p:sldId id="281" r:id="rId30"/>
    <p:sldId id="282" r:id="rId31"/>
    <p:sldId id="283" r:id="rId32"/>
    <p:sldId id="284" r:id="rId33"/>
    <p:sldId id="285" r:id="rId34"/>
    <p:sldId id="286" r:id="rId35"/>
    <p:sldId id="287" r:id="rId36"/>
    <p:sldId id="319" r:id="rId37"/>
    <p:sldId id="288" r:id="rId38"/>
    <p:sldId id="323" r:id="rId39"/>
    <p:sldId id="320" r:id="rId40"/>
    <p:sldId id="317" r:id="rId41"/>
    <p:sldId id="296" r:id="rId42"/>
    <p:sldId id="297" r:id="rId43"/>
    <p:sldId id="293" r:id="rId44"/>
    <p:sldId id="302" r:id="rId45"/>
    <p:sldId id="301" r:id="rId46"/>
    <p:sldId id="321" r:id="rId47"/>
    <p:sldId id="324" r:id="rId48"/>
    <p:sldId id="259" r:id="rId4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DD0CAB-C62C-2F28-A125-5EDF5E7F3AF6}" name="Long, Melissa" initials="LM" userId="S::mlong5@med.uvm.edu::bdb5a2cc-a0e9-4dd0-a38b-85677c5dfe54" providerId="AD"/>
  <p188:author id="{54D0A6E4-D4BE-35A6-42D3-E76FBFCF686F}" name="Faustner, Emma K" initials="FK" userId="S::efaustne@med.uvm.edu::47506815-7859-41c4-a570-8c25e9a0c5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ng, Melissa" initials="LM" lastIdx="16" clrIdx="0">
    <p:extLst>
      <p:ext uri="{19B8F6BF-5375-455C-9EA6-DF929625EA0E}">
        <p15:presenceInfo xmlns:p15="http://schemas.microsoft.com/office/powerpoint/2012/main" userId="S::mlong5@med.uvm.edu::bdb5a2cc-a0e9-4dd0-a38b-85677c5dfe54" providerId="AD"/>
      </p:ext>
    </p:extLst>
  </p:cmAuthor>
  <p:cmAuthor id="2" name="Feldman, Nathalie L" initials="FL" lastIdx="1" clrIdx="1">
    <p:extLst>
      <p:ext uri="{19B8F6BF-5375-455C-9EA6-DF929625EA0E}">
        <p15:presenceInfo xmlns:p15="http://schemas.microsoft.com/office/powerpoint/2012/main" userId="S-1-5-21-1390067357-1383384898-725345543-11252" providerId="AD"/>
      </p:ext>
    </p:extLst>
  </p:cmAuthor>
  <p:cmAuthor id="3" name="efaustne@med.uvm.edu" initials="e" lastIdx="7" clrIdx="2">
    <p:extLst>
      <p:ext uri="{19B8F6BF-5375-455C-9EA6-DF929625EA0E}">
        <p15:presenceInfo xmlns:p15="http://schemas.microsoft.com/office/powerpoint/2012/main" userId="efaustne@med.uvm.ed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B3C4C-77A5-3C89-3348-AC53A2D4D5C3}" v="35" dt="2023-09-28T13:55:24.798"/>
    <p1510:client id="{28274756-B1EC-490B-8390-F6D14D916157}" v="1" dt="2023-10-03T13:41:10.269"/>
    <p1510:client id="{7F18E7ED-D38B-4043-9C27-6284B75A7D76}" v="628" dt="2023-08-22T15:10:24.676"/>
    <p1510:client id="{A1881E57-A7F6-BDC6-B59E-9624EB42AF6B}" v="42" dt="2023-09-29T16:03:59.829"/>
    <p1510:client id="{A2ABD2A1-DE94-4A02-E15C-BE4C19C26F73}" v="1" dt="2023-09-28T13:41:59.835"/>
    <p1510:client id="{DDA2394A-12A1-EEC5-CAD9-021B1544A859}" v="6" dt="2023-09-29T15:37:50.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735"/>
  </p:normalViewPr>
  <p:slideViewPr>
    <p:cSldViewPr snapToGrid="0">
      <p:cViewPr varScale="1">
        <p:scale>
          <a:sx n="88" d="100"/>
          <a:sy n="88" d="100"/>
        </p:scale>
        <p:origin x="2274" y="9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893BFC-D220-4238-B7F8-CF0539F7307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B4369DF-3675-4D80-B9CC-73DAC0B3B689}">
      <dgm:prSet/>
      <dgm:spPr/>
      <dgm:t>
        <a:bodyPr/>
        <a:lstStyle/>
        <a:p>
          <a:pPr>
            <a:lnSpc>
              <a:spcPct val="100000"/>
            </a:lnSpc>
          </a:pPr>
          <a:r>
            <a:rPr lang="en-US" dirty="0"/>
            <a:t>Passing is a graduation requirement</a:t>
          </a:r>
        </a:p>
      </dgm:t>
    </dgm:pt>
    <dgm:pt modelId="{A24A3B7F-E4C0-447A-A111-26E8241D2231}" type="parTrans" cxnId="{6EB7E0FF-4FD6-473F-84DF-449E931B0410}">
      <dgm:prSet/>
      <dgm:spPr/>
      <dgm:t>
        <a:bodyPr/>
        <a:lstStyle/>
        <a:p>
          <a:endParaRPr lang="en-US"/>
        </a:p>
      </dgm:t>
    </dgm:pt>
    <dgm:pt modelId="{ECFE1CD6-CF72-4919-8A60-76B946FDFAF5}" type="sibTrans" cxnId="{6EB7E0FF-4FD6-473F-84DF-449E931B0410}">
      <dgm:prSet/>
      <dgm:spPr/>
      <dgm:t>
        <a:bodyPr/>
        <a:lstStyle/>
        <a:p>
          <a:pPr>
            <a:lnSpc>
              <a:spcPct val="100000"/>
            </a:lnSpc>
          </a:pPr>
          <a:endParaRPr lang="en-US"/>
        </a:p>
      </dgm:t>
    </dgm:pt>
    <dgm:pt modelId="{5FFFD8FA-EC61-4279-9192-CD6E4D174A12}">
      <dgm:prSet/>
      <dgm:spPr/>
      <dgm:t>
        <a:bodyPr/>
        <a:lstStyle/>
        <a:p>
          <a:pPr>
            <a:lnSpc>
              <a:spcPct val="100000"/>
            </a:lnSpc>
          </a:pPr>
          <a:r>
            <a:rPr lang="en-US" dirty="0"/>
            <a:t>4 weeks dedicated time for study if desired</a:t>
          </a:r>
        </a:p>
      </dgm:t>
    </dgm:pt>
    <dgm:pt modelId="{1B6721A7-ED90-4389-B09A-103B2F072496}" type="parTrans" cxnId="{A5183DE5-34C6-4FB4-855C-8C2F44912A15}">
      <dgm:prSet/>
      <dgm:spPr/>
      <dgm:t>
        <a:bodyPr/>
        <a:lstStyle/>
        <a:p>
          <a:endParaRPr lang="en-US"/>
        </a:p>
      </dgm:t>
    </dgm:pt>
    <dgm:pt modelId="{1EFC726D-AF3A-4F9D-BDA9-4A45AEE18F32}" type="sibTrans" cxnId="{A5183DE5-34C6-4FB4-855C-8C2F44912A15}">
      <dgm:prSet/>
      <dgm:spPr/>
      <dgm:t>
        <a:bodyPr/>
        <a:lstStyle/>
        <a:p>
          <a:pPr>
            <a:lnSpc>
              <a:spcPct val="100000"/>
            </a:lnSpc>
          </a:pPr>
          <a:endParaRPr lang="en-US"/>
        </a:p>
      </dgm:t>
    </dgm:pt>
    <dgm:pt modelId="{18FDC9FB-CEED-4823-9542-5D82C9ACDA60}">
      <dgm:prSet/>
      <dgm:spPr/>
      <dgm:t>
        <a:bodyPr/>
        <a:lstStyle/>
        <a:p>
          <a:pPr>
            <a:lnSpc>
              <a:spcPct val="100000"/>
            </a:lnSpc>
          </a:pPr>
          <a:r>
            <a:rPr lang="en-US" dirty="0"/>
            <a:t>For most specialties, this should be completed in time for residency application submission (by early September)</a:t>
          </a:r>
        </a:p>
      </dgm:t>
    </dgm:pt>
    <dgm:pt modelId="{5A3A411B-136E-4EF9-8800-4FAA9A700566}" type="parTrans" cxnId="{D21DD920-B653-4C8E-A780-B01AE669E0FD}">
      <dgm:prSet/>
      <dgm:spPr/>
      <dgm:t>
        <a:bodyPr/>
        <a:lstStyle/>
        <a:p>
          <a:endParaRPr lang="en-US"/>
        </a:p>
      </dgm:t>
    </dgm:pt>
    <dgm:pt modelId="{7A03F661-6F24-4E9F-86E9-733C7CB07083}" type="sibTrans" cxnId="{D21DD920-B653-4C8E-A780-B01AE669E0FD}">
      <dgm:prSet/>
      <dgm:spPr/>
      <dgm:t>
        <a:bodyPr/>
        <a:lstStyle/>
        <a:p>
          <a:pPr>
            <a:lnSpc>
              <a:spcPct val="100000"/>
            </a:lnSpc>
          </a:pPr>
          <a:endParaRPr lang="en-US"/>
        </a:p>
      </dgm:t>
    </dgm:pt>
    <dgm:pt modelId="{4F2951E5-E065-4D67-A552-DD9D3CC75211}">
      <dgm:prSet/>
      <dgm:spPr/>
      <dgm:t>
        <a:bodyPr/>
        <a:lstStyle/>
        <a:p>
          <a:pPr>
            <a:lnSpc>
              <a:spcPct val="100000"/>
            </a:lnSpc>
          </a:pPr>
          <a:r>
            <a:rPr lang="en-US"/>
            <a:t>Must be completed by January 1, 2025. </a:t>
          </a:r>
        </a:p>
      </dgm:t>
    </dgm:pt>
    <dgm:pt modelId="{D4304A3C-035C-41E7-9781-39A02AEC9ECC}" type="parTrans" cxnId="{197894AD-9F46-40B2-AD0C-BC593322B40A}">
      <dgm:prSet/>
      <dgm:spPr/>
      <dgm:t>
        <a:bodyPr/>
        <a:lstStyle/>
        <a:p>
          <a:endParaRPr lang="en-US"/>
        </a:p>
      </dgm:t>
    </dgm:pt>
    <dgm:pt modelId="{58C64B8D-4F26-4D93-AA8E-037875CE00BF}" type="sibTrans" cxnId="{197894AD-9F46-40B2-AD0C-BC593322B40A}">
      <dgm:prSet/>
      <dgm:spPr/>
      <dgm:t>
        <a:bodyPr/>
        <a:lstStyle/>
        <a:p>
          <a:endParaRPr lang="en-US"/>
        </a:p>
      </dgm:t>
    </dgm:pt>
    <dgm:pt modelId="{D8EF2E43-4769-4EB3-93D4-487621538EA3}" type="pres">
      <dgm:prSet presAssocID="{20893BFC-D220-4238-B7F8-CF0539F7307F}" presName="root" presStyleCnt="0">
        <dgm:presLayoutVars>
          <dgm:dir/>
          <dgm:resizeHandles val="exact"/>
        </dgm:presLayoutVars>
      </dgm:prSet>
      <dgm:spPr/>
      <dgm:t>
        <a:bodyPr/>
        <a:lstStyle/>
        <a:p>
          <a:endParaRPr lang="en-US"/>
        </a:p>
      </dgm:t>
    </dgm:pt>
    <dgm:pt modelId="{D0847BD0-51B7-4342-B2B4-51E06E8BB8BC}" type="pres">
      <dgm:prSet presAssocID="{20893BFC-D220-4238-B7F8-CF0539F7307F}" presName="container" presStyleCnt="0">
        <dgm:presLayoutVars>
          <dgm:dir/>
          <dgm:resizeHandles val="exact"/>
        </dgm:presLayoutVars>
      </dgm:prSet>
      <dgm:spPr/>
    </dgm:pt>
    <dgm:pt modelId="{2B2C259F-81BA-4214-BECB-A18B2FD202C9}" type="pres">
      <dgm:prSet presAssocID="{5B4369DF-3675-4D80-B9CC-73DAC0B3B689}" presName="compNode" presStyleCnt="0"/>
      <dgm:spPr/>
    </dgm:pt>
    <dgm:pt modelId="{3EA605BA-958F-4800-8724-20FE6330DA9B}" type="pres">
      <dgm:prSet presAssocID="{5B4369DF-3675-4D80-B9CC-73DAC0B3B689}" presName="iconBgRect" presStyleLbl="bgShp" presStyleIdx="0" presStyleCnt="4"/>
      <dgm:spPr/>
    </dgm:pt>
    <dgm:pt modelId="{95A8AB3B-44E6-4383-B207-3577AB5B32BC}" type="pres">
      <dgm:prSet presAssocID="{5B4369DF-3675-4D80-B9CC-73DAC0B3B689}"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Diploma Roll"/>
        </a:ext>
      </dgm:extLst>
    </dgm:pt>
    <dgm:pt modelId="{1D001492-C62D-4B5D-9514-7F82B3C53669}" type="pres">
      <dgm:prSet presAssocID="{5B4369DF-3675-4D80-B9CC-73DAC0B3B689}" presName="spaceRect" presStyleCnt="0"/>
      <dgm:spPr/>
    </dgm:pt>
    <dgm:pt modelId="{435AEB45-6668-4D87-B9B2-D1E11F6B0132}" type="pres">
      <dgm:prSet presAssocID="{5B4369DF-3675-4D80-B9CC-73DAC0B3B689}" presName="textRect" presStyleLbl="revTx" presStyleIdx="0" presStyleCnt="4">
        <dgm:presLayoutVars>
          <dgm:chMax val="1"/>
          <dgm:chPref val="1"/>
        </dgm:presLayoutVars>
      </dgm:prSet>
      <dgm:spPr/>
      <dgm:t>
        <a:bodyPr/>
        <a:lstStyle/>
        <a:p>
          <a:endParaRPr lang="en-US"/>
        </a:p>
      </dgm:t>
    </dgm:pt>
    <dgm:pt modelId="{94E306AA-FFEF-47C8-AC99-9AC49BA4700E}" type="pres">
      <dgm:prSet presAssocID="{ECFE1CD6-CF72-4919-8A60-76B946FDFAF5}" presName="sibTrans" presStyleLbl="sibTrans2D1" presStyleIdx="0" presStyleCnt="0"/>
      <dgm:spPr/>
      <dgm:t>
        <a:bodyPr/>
        <a:lstStyle/>
        <a:p>
          <a:endParaRPr lang="en-US"/>
        </a:p>
      </dgm:t>
    </dgm:pt>
    <dgm:pt modelId="{11FE5AB1-7010-416C-B956-C9653640D7B2}" type="pres">
      <dgm:prSet presAssocID="{5FFFD8FA-EC61-4279-9192-CD6E4D174A12}" presName="compNode" presStyleCnt="0"/>
      <dgm:spPr/>
    </dgm:pt>
    <dgm:pt modelId="{52EA7E68-6F55-40B6-B8D4-5A77E9A9253E}" type="pres">
      <dgm:prSet presAssocID="{5FFFD8FA-EC61-4279-9192-CD6E4D174A12}" presName="iconBgRect" presStyleLbl="bgShp" presStyleIdx="1" presStyleCnt="4"/>
      <dgm:spPr/>
    </dgm:pt>
    <dgm:pt modelId="{FF616E0B-D374-4538-9B36-9858FA2EE659}" type="pres">
      <dgm:prSet presAssocID="{5FFFD8FA-EC61-4279-9192-CD6E4D174A12}"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Stopwatch"/>
        </a:ext>
      </dgm:extLst>
    </dgm:pt>
    <dgm:pt modelId="{6BD43EAD-A401-40AA-8E1D-3B6C13A59116}" type="pres">
      <dgm:prSet presAssocID="{5FFFD8FA-EC61-4279-9192-CD6E4D174A12}" presName="spaceRect" presStyleCnt="0"/>
      <dgm:spPr/>
    </dgm:pt>
    <dgm:pt modelId="{C42942B7-3597-453A-A04E-4ABC3D38B05A}" type="pres">
      <dgm:prSet presAssocID="{5FFFD8FA-EC61-4279-9192-CD6E4D174A12}" presName="textRect" presStyleLbl="revTx" presStyleIdx="1" presStyleCnt="4">
        <dgm:presLayoutVars>
          <dgm:chMax val="1"/>
          <dgm:chPref val="1"/>
        </dgm:presLayoutVars>
      </dgm:prSet>
      <dgm:spPr/>
      <dgm:t>
        <a:bodyPr/>
        <a:lstStyle/>
        <a:p>
          <a:endParaRPr lang="en-US"/>
        </a:p>
      </dgm:t>
    </dgm:pt>
    <dgm:pt modelId="{3C96F0FD-824D-4FFA-A04A-ED59522D2BC6}" type="pres">
      <dgm:prSet presAssocID="{1EFC726D-AF3A-4F9D-BDA9-4A45AEE18F32}" presName="sibTrans" presStyleLbl="sibTrans2D1" presStyleIdx="0" presStyleCnt="0"/>
      <dgm:spPr/>
      <dgm:t>
        <a:bodyPr/>
        <a:lstStyle/>
        <a:p>
          <a:endParaRPr lang="en-US"/>
        </a:p>
      </dgm:t>
    </dgm:pt>
    <dgm:pt modelId="{09144993-6C21-4197-B6CA-6FB9C5A05C25}" type="pres">
      <dgm:prSet presAssocID="{18FDC9FB-CEED-4823-9542-5D82C9ACDA60}" presName="compNode" presStyleCnt="0"/>
      <dgm:spPr/>
    </dgm:pt>
    <dgm:pt modelId="{3F290E20-2E2B-45FB-815C-B880C659CCFC}" type="pres">
      <dgm:prSet presAssocID="{18FDC9FB-CEED-4823-9542-5D82C9ACDA60}" presName="iconBgRect" presStyleLbl="bgShp" presStyleIdx="2" presStyleCnt="4"/>
      <dgm:spPr/>
    </dgm:pt>
    <dgm:pt modelId="{BF9038B6-10E5-4050-B8FC-3815370D2920}" type="pres">
      <dgm:prSet presAssocID="{18FDC9FB-CEED-4823-9542-5D82C9ACDA60}"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n-US"/>
        </a:p>
      </dgm:t>
      <dgm:extLst>
        <a:ext uri="{E40237B7-FDA0-4F09-8148-C483321AD2D9}">
          <dgm14:cNvPr xmlns:dgm14="http://schemas.microsoft.com/office/drawing/2010/diagram" id="0" name="" descr="Graduation Cap"/>
        </a:ext>
      </dgm:extLst>
    </dgm:pt>
    <dgm:pt modelId="{CFADAA16-E959-4514-B07E-52B1C726B44B}" type="pres">
      <dgm:prSet presAssocID="{18FDC9FB-CEED-4823-9542-5D82C9ACDA60}" presName="spaceRect" presStyleCnt="0"/>
      <dgm:spPr/>
    </dgm:pt>
    <dgm:pt modelId="{0F859E52-C26A-4F98-821E-8AB0F27B05EB}" type="pres">
      <dgm:prSet presAssocID="{18FDC9FB-CEED-4823-9542-5D82C9ACDA60}" presName="textRect" presStyleLbl="revTx" presStyleIdx="2" presStyleCnt="4">
        <dgm:presLayoutVars>
          <dgm:chMax val="1"/>
          <dgm:chPref val="1"/>
        </dgm:presLayoutVars>
      </dgm:prSet>
      <dgm:spPr/>
      <dgm:t>
        <a:bodyPr/>
        <a:lstStyle/>
        <a:p>
          <a:endParaRPr lang="en-US"/>
        </a:p>
      </dgm:t>
    </dgm:pt>
    <dgm:pt modelId="{38DD4E6F-AD5A-415A-A656-525DFA869894}" type="pres">
      <dgm:prSet presAssocID="{7A03F661-6F24-4E9F-86E9-733C7CB07083}" presName="sibTrans" presStyleLbl="sibTrans2D1" presStyleIdx="0" presStyleCnt="0"/>
      <dgm:spPr/>
      <dgm:t>
        <a:bodyPr/>
        <a:lstStyle/>
        <a:p>
          <a:endParaRPr lang="en-US"/>
        </a:p>
      </dgm:t>
    </dgm:pt>
    <dgm:pt modelId="{BEE2E04B-41D0-4C3C-8CD6-7913256B7B87}" type="pres">
      <dgm:prSet presAssocID="{4F2951E5-E065-4D67-A552-DD9D3CC75211}" presName="compNode" presStyleCnt="0"/>
      <dgm:spPr/>
    </dgm:pt>
    <dgm:pt modelId="{8709CAA0-C991-4E76-9FE5-D498177982AA}" type="pres">
      <dgm:prSet presAssocID="{4F2951E5-E065-4D67-A552-DD9D3CC75211}" presName="iconBgRect" presStyleLbl="bgShp" presStyleIdx="3" presStyleCnt="4"/>
      <dgm:spPr/>
    </dgm:pt>
    <dgm:pt modelId="{29A99A14-4F64-4714-8F22-AA1BFBEBF116}" type="pres">
      <dgm:prSet presAssocID="{4F2951E5-E065-4D67-A552-DD9D3CC75211}"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t>
        <a:bodyPr/>
        <a:lstStyle/>
        <a:p>
          <a:endParaRPr lang="en-US"/>
        </a:p>
      </dgm:t>
      <dgm:extLst>
        <a:ext uri="{E40237B7-FDA0-4F09-8148-C483321AD2D9}">
          <dgm14:cNvPr xmlns:dgm14="http://schemas.microsoft.com/office/drawing/2010/diagram" id="0" name="" descr="Checkmark"/>
        </a:ext>
      </dgm:extLst>
    </dgm:pt>
    <dgm:pt modelId="{7A29F8B3-38C0-4A9B-BE45-592A14C25B22}" type="pres">
      <dgm:prSet presAssocID="{4F2951E5-E065-4D67-A552-DD9D3CC75211}" presName="spaceRect" presStyleCnt="0"/>
      <dgm:spPr/>
    </dgm:pt>
    <dgm:pt modelId="{005A502B-E2BA-4259-9A45-4DF8600ED0BA}" type="pres">
      <dgm:prSet presAssocID="{4F2951E5-E065-4D67-A552-DD9D3CC75211}" presName="textRect" presStyleLbl="revTx" presStyleIdx="3" presStyleCnt="4">
        <dgm:presLayoutVars>
          <dgm:chMax val="1"/>
          <dgm:chPref val="1"/>
        </dgm:presLayoutVars>
      </dgm:prSet>
      <dgm:spPr/>
      <dgm:t>
        <a:bodyPr/>
        <a:lstStyle/>
        <a:p>
          <a:endParaRPr lang="en-US"/>
        </a:p>
      </dgm:t>
    </dgm:pt>
  </dgm:ptLst>
  <dgm:cxnLst>
    <dgm:cxn modelId="{A5183DE5-34C6-4FB4-855C-8C2F44912A15}" srcId="{20893BFC-D220-4238-B7F8-CF0539F7307F}" destId="{5FFFD8FA-EC61-4279-9192-CD6E4D174A12}" srcOrd="1" destOrd="0" parTransId="{1B6721A7-ED90-4389-B09A-103B2F072496}" sibTransId="{1EFC726D-AF3A-4F9D-BDA9-4A45AEE18F32}"/>
    <dgm:cxn modelId="{6EB7E0FF-4FD6-473F-84DF-449E931B0410}" srcId="{20893BFC-D220-4238-B7F8-CF0539F7307F}" destId="{5B4369DF-3675-4D80-B9CC-73DAC0B3B689}" srcOrd="0" destOrd="0" parTransId="{A24A3B7F-E4C0-447A-A111-26E8241D2231}" sibTransId="{ECFE1CD6-CF72-4919-8A60-76B946FDFAF5}"/>
    <dgm:cxn modelId="{BA825116-9C96-4E75-938F-A9060AE4755C}" type="presOf" srcId="{20893BFC-D220-4238-B7F8-CF0539F7307F}" destId="{D8EF2E43-4769-4EB3-93D4-487621538EA3}" srcOrd="0" destOrd="0" presId="urn:microsoft.com/office/officeart/2018/2/layout/IconCircleList"/>
    <dgm:cxn modelId="{D21DD920-B653-4C8E-A780-B01AE669E0FD}" srcId="{20893BFC-D220-4238-B7F8-CF0539F7307F}" destId="{18FDC9FB-CEED-4823-9542-5D82C9ACDA60}" srcOrd="2" destOrd="0" parTransId="{5A3A411B-136E-4EF9-8800-4FAA9A700566}" sibTransId="{7A03F661-6F24-4E9F-86E9-733C7CB07083}"/>
    <dgm:cxn modelId="{BE11C2B0-2A19-42D4-9DDC-62CC03ADEA91}" type="presOf" srcId="{18FDC9FB-CEED-4823-9542-5D82C9ACDA60}" destId="{0F859E52-C26A-4F98-821E-8AB0F27B05EB}" srcOrd="0" destOrd="0" presId="urn:microsoft.com/office/officeart/2018/2/layout/IconCircleList"/>
    <dgm:cxn modelId="{D3C22F24-EEB4-4DCC-BD4F-E6A9FF07D96B}" type="presOf" srcId="{ECFE1CD6-CF72-4919-8A60-76B946FDFAF5}" destId="{94E306AA-FFEF-47C8-AC99-9AC49BA4700E}" srcOrd="0" destOrd="0" presId="urn:microsoft.com/office/officeart/2018/2/layout/IconCircleList"/>
    <dgm:cxn modelId="{500635BE-4557-4F56-92F0-A7CD4F1D9101}" type="presOf" srcId="{1EFC726D-AF3A-4F9D-BDA9-4A45AEE18F32}" destId="{3C96F0FD-824D-4FFA-A04A-ED59522D2BC6}" srcOrd="0" destOrd="0" presId="urn:microsoft.com/office/officeart/2018/2/layout/IconCircleList"/>
    <dgm:cxn modelId="{197894AD-9F46-40B2-AD0C-BC593322B40A}" srcId="{20893BFC-D220-4238-B7F8-CF0539F7307F}" destId="{4F2951E5-E065-4D67-A552-DD9D3CC75211}" srcOrd="3" destOrd="0" parTransId="{D4304A3C-035C-41E7-9781-39A02AEC9ECC}" sibTransId="{58C64B8D-4F26-4D93-AA8E-037875CE00BF}"/>
    <dgm:cxn modelId="{2926E9F2-65EE-4434-A331-5088C294462F}" type="presOf" srcId="{4F2951E5-E065-4D67-A552-DD9D3CC75211}" destId="{005A502B-E2BA-4259-9A45-4DF8600ED0BA}" srcOrd="0" destOrd="0" presId="urn:microsoft.com/office/officeart/2018/2/layout/IconCircleList"/>
    <dgm:cxn modelId="{D8F906DE-A7E9-4D07-B828-F2233348B3E7}" type="presOf" srcId="{5B4369DF-3675-4D80-B9CC-73DAC0B3B689}" destId="{435AEB45-6668-4D87-B9B2-D1E11F6B0132}" srcOrd="0" destOrd="0" presId="urn:microsoft.com/office/officeart/2018/2/layout/IconCircleList"/>
    <dgm:cxn modelId="{8CA6301F-DB90-463A-A5C1-1833B173908D}" type="presOf" srcId="{5FFFD8FA-EC61-4279-9192-CD6E4D174A12}" destId="{C42942B7-3597-453A-A04E-4ABC3D38B05A}" srcOrd="0" destOrd="0" presId="urn:microsoft.com/office/officeart/2018/2/layout/IconCircleList"/>
    <dgm:cxn modelId="{FE2F0C10-98D1-4431-BD6D-CC3B4F5D5091}" type="presOf" srcId="{7A03F661-6F24-4E9F-86E9-733C7CB07083}" destId="{38DD4E6F-AD5A-415A-A656-525DFA869894}" srcOrd="0" destOrd="0" presId="urn:microsoft.com/office/officeart/2018/2/layout/IconCircleList"/>
    <dgm:cxn modelId="{1E62B810-63CE-4A22-A23C-9CBC8B811C09}" type="presParOf" srcId="{D8EF2E43-4769-4EB3-93D4-487621538EA3}" destId="{D0847BD0-51B7-4342-B2B4-51E06E8BB8BC}" srcOrd="0" destOrd="0" presId="urn:microsoft.com/office/officeart/2018/2/layout/IconCircleList"/>
    <dgm:cxn modelId="{0527F2E4-D18C-4A80-B222-D31A962E9D50}" type="presParOf" srcId="{D0847BD0-51B7-4342-B2B4-51E06E8BB8BC}" destId="{2B2C259F-81BA-4214-BECB-A18B2FD202C9}" srcOrd="0" destOrd="0" presId="urn:microsoft.com/office/officeart/2018/2/layout/IconCircleList"/>
    <dgm:cxn modelId="{2095F300-6153-4940-85AE-BC56D3E9F5AB}" type="presParOf" srcId="{2B2C259F-81BA-4214-BECB-A18B2FD202C9}" destId="{3EA605BA-958F-4800-8724-20FE6330DA9B}" srcOrd="0" destOrd="0" presId="urn:microsoft.com/office/officeart/2018/2/layout/IconCircleList"/>
    <dgm:cxn modelId="{A3AB1469-68E4-4C3E-87DB-6417CEC00086}" type="presParOf" srcId="{2B2C259F-81BA-4214-BECB-A18B2FD202C9}" destId="{95A8AB3B-44E6-4383-B207-3577AB5B32BC}" srcOrd="1" destOrd="0" presId="urn:microsoft.com/office/officeart/2018/2/layout/IconCircleList"/>
    <dgm:cxn modelId="{BF940CC9-09FF-46AA-B74C-5C95E9614C0E}" type="presParOf" srcId="{2B2C259F-81BA-4214-BECB-A18B2FD202C9}" destId="{1D001492-C62D-4B5D-9514-7F82B3C53669}" srcOrd="2" destOrd="0" presId="urn:microsoft.com/office/officeart/2018/2/layout/IconCircleList"/>
    <dgm:cxn modelId="{C8C8A962-F494-4505-836A-F5755BD8B43C}" type="presParOf" srcId="{2B2C259F-81BA-4214-BECB-A18B2FD202C9}" destId="{435AEB45-6668-4D87-B9B2-D1E11F6B0132}" srcOrd="3" destOrd="0" presId="urn:microsoft.com/office/officeart/2018/2/layout/IconCircleList"/>
    <dgm:cxn modelId="{1E70E078-20CE-40B1-A74C-B92FF4F4F23F}" type="presParOf" srcId="{D0847BD0-51B7-4342-B2B4-51E06E8BB8BC}" destId="{94E306AA-FFEF-47C8-AC99-9AC49BA4700E}" srcOrd="1" destOrd="0" presId="urn:microsoft.com/office/officeart/2018/2/layout/IconCircleList"/>
    <dgm:cxn modelId="{DE565A8D-1665-4E34-A692-E9EA5885BB16}" type="presParOf" srcId="{D0847BD0-51B7-4342-B2B4-51E06E8BB8BC}" destId="{11FE5AB1-7010-416C-B956-C9653640D7B2}" srcOrd="2" destOrd="0" presId="urn:microsoft.com/office/officeart/2018/2/layout/IconCircleList"/>
    <dgm:cxn modelId="{ACAC5C4A-8534-45A8-A035-25A4D5E13924}" type="presParOf" srcId="{11FE5AB1-7010-416C-B956-C9653640D7B2}" destId="{52EA7E68-6F55-40B6-B8D4-5A77E9A9253E}" srcOrd="0" destOrd="0" presId="urn:microsoft.com/office/officeart/2018/2/layout/IconCircleList"/>
    <dgm:cxn modelId="{22781B7D-8620-49DF-8D3C-A44EAF61D11D}" type="presParOf" srcId="{11FE5AB1-7010-416C-B956-C9653640D7B2}" destId="{FF616E0B-D374-4538-9B36-9858FA2EE659}" srcOrd="1" destOrd="0" presId="urn:microsoft.com/office/officeart/2018/2/layout/IconCircleList"/>
    <dgm:cxn modelId="{49299865-6FA7-478D-A258-BD9BB4E310C3}" type="presParOf" srcId="{11FE5AB1-7010-416C-B956-C9653640D7B2}" destId="{6BD43EAD-A401-40AA-8E1D-3B6C13A59116}" srcOrd="2" destOrd="0" presId="urn:microsoft.com/office/officeart/2018/2/layout/IconCircleList"/>
    <dgm:cxn modelId="{8CF10F94-7BE2-4290-99D0-817F6B42BC0B}" type="presParOf" srcId="{11FE5AB1-7010-416C-B956-C9653640D7B2}" destId="{C42942B7-3597-453A-A04E-4ABC3D38B05A}" srcOrd="3" destOrd="0" presId="urn:microsoft.com/office/officeart/2018/2/layout/IconCircleList"/>
    <dgm:cxn modelId="{A250E740-61C7-4869-BF57-72939263CE5A}" type="presParOf" srcId="{D0847BD0-51B7-4342-B2B4-51E06E8BB8BC}" destId="{3C96F0FD-824D-4FFA-A04A-ED59522D2BC6}" srcOrd="3" destOrd="0" presId="urn:microsoft.com/office/officeart/2018/2/layout/IconCircleList"/>
    <dgm:cxn modelId="{9F38CBC1-22D3-4A0C-8514-16C47CD537B1}" type="presParOf" srcId="{D0847BD0-51B7-4342-B2B4-51E06E8BB8BC}" destId="{09144993-6C21-4197-B6CA-6FB9C5A05C25}" srcOrd="4" destOrd="0" presId="urn:microsoft.com/office/officeart/2018/2/layout/IconCircleList"/>
    <dgm:cxn modelId="{84D176AE-A19E-4C52-A486-6EAD54A5D85F}" type="presParOf" srcId="{09144993-6C21-4197-B6CA-6FB9C5A05C25}" destId="{3F290E20-2E2B-45FB-815C-B880C659CCFC}" srcOrd="0" destOrd="0" presId="urn:microsoft.com/office/officeart/2018/2/layout/IconCircleList"/>
    <dgm:cxn modelId="{9DA494D3-D7A2-4493-BBD1-4802DA314647}" type="presParOf" srcId="{09144993-6C21-4197-B6CA-6FB9C5A05C25}" destId="{BF9038B6-10E5-4050-B8FC-3815370D2920}" srcOrd="1" destOrd="0" presId="urn:microsoft.com/office/officeart/2018/2/layout/IconCircleList"/>
    <dgm:cxn modelId="{FA1B5029-9760-466F-99C2-EFF3FF46F096}" type="presParOf" srcId="{09144993-6C21-4197-B6CA-6FB9C5A05C25}" destId="{CFADAA16-E959-4514-B07E-52B1C726B44B}" srcOrd="2" destOrd="0" presId="urn:microsoft.com/office/officeart/2018/2/layout/IconCircleList"/>
    <dgm:cxn modelId="{64A62291-ABFB-455C-AD35-E07DA6C781FC}" type="presParOf" srcId="{09144993-6C21-4197-B6CA-6FB9C5A05C25}" destId="{0F859E52-C26A-4F98-821E-8AB0F27B05EB}" srcOrd="3" destOrd="0" presId="urn:microsoft.com/office/officeart/2018/2/layout/IconCircleList"/>
    <dgm:cxn modelId="{EF41A664-D46F-433D-A63A-7A715D7F011D}" type="presParOf" srcId="{D0847BD0-51B7-4342-B2B4-51E06E8BB8BC}" destId="{38DD4E6F-AD5A-415A-A656-525DFA869894}" srcOrd="5" destOrd="0" presId="urn:microsoft.com/office/officeart/2018/2/layout/IconCircleList"/>
    <dgm:cxn modelId="{A870715C-BCBA-41F8-A982-7E278E2AC9F8}" type="presParOf" srcId="{D0847BD0-51B7-4342-B2B4-51E06E8BB8BC}" destId="{BEE2E04B-41D0-4C3C-8CD6-7913256B7B87}" srcOrd="6" destOrd="0" presId="urn:microsoft.com/office/officeart/2018/2/layout/IconCircleList"/>
    <dgm:cxn modelId="{D30218C9-813C-4C4F-BAD1-1D911E91BECF}" type="presParOf" srcId="{BEE2E04B-41D0-4C3C-8CD6-7913256B7B87}" destId="{8709CAA0-C991-4E76-9FE5-D498177982AA}" srcOrd="0" destOrd="0" presId="urn:microsoft.com/office/officeart/2018/2/layout/IconCircleList"/>
    <dgm:cxn modelId="{F6A1ECB7-1936-4394-AEE8-62724988756B}" type="presParOf" srcId="{BEE2E04B-41D0-4C3C-8CD6-7913256B7B87}" destId="{29A99A14-4F64-4714-8F22-AA1BFBEBF116}" srcOrd="1" destOrd="0" presId="urn:microsoft.com/office/officeart/2018/2/layout/IconCircleList"/>
    <dgm:cxn modelId="{23893E75-EFF6-42BC-88A9-821AAF4E6932}" type="presParOf" srcId="{BEE2E04B-41D0-4C3C-8CD6-7913256B7B87}" destId="{7A29F8B3-38C0-4A9B-BE45-592A14C25B22}" srcOrd="2" destOrd="0" presId="urn:microsoft.com/office/officeart/2018/2/layout/IconCircleList"/>
    <dgm:cxn modelId="{43405772-8635-4831-94CA-7C1C2B8B1B12}" type="presParOf" srcId="{BEE2E04B-41D0-4C3C-8CD6-7913256B7B87}" destId="{005A502B-E2BA-4259-9A45-4DF8600ED0B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1DDD86-BBE5-874E-B7EA-A8D5B489DB47}" type="doc">
      <dgm:prSet loTypeId="urn:microsoft.com/office/officeart/2005/8/layout/hChevron3" loCatId="" qsTypeId="urn:microsoft.com/office/officeart/2005/8/quickstyle/simple1" qsCatId="simple" csTypeId="urn:microsoft.com/office/officeart/2005/8/colors/colorful1" csCatId="colorful" phldr="1"/>
      <dgm:spPr/>
    </dgm:pt>
    <dgm:pt modelId="{3B2A9E7D-9264-D74B-8134-133D2A806C95}">
      <dgm:prSet phldrT="[Text]" custT="1"/>
      <dgm:spPr/>
      <dgm:t>
        <a:bodyPr/>
        <a:lstStyle/>
        <a:p>
          <a:pPr rtl="0"/>
          <a:r>
            <a:rPr lang="en-US" sz="2400" dirty="0"/>
            <a:t>April-Sept</a:t>
          </a:r>
        </a:p>
      </dgm:t>
    </dgm:pt>
    <dgm:pt modelId="{F67965A4-05E8-5C4F-8398-9E5CC3199747}" type="parTrans" cxnId="{9C8F98CD-A6E9-0743-9952-627F999C1C55}">
      <dgm:prSet/>
      <dgm:spPr/>
      <dgm:t>
        <a:bodyPr/>
        <a:lstStyle/>
        <a:p>
          <a:endParaRPr lang="en-US"/>
        </a:p>
      </dgm:t>
    </dgm:pt>
    <dgm:pt modelId="{C88B7D34-17A5-474C-8EEC-8180F027C81E}" type="sibTrans" cxnId="{9C8F98CD-A6E9-0743-9952-627F999C1C55}">
      <dgm:prSet/>
      <dgm:spPr/>
      <dgm:t>
        <a:bodyPr/>
        <a:lstStyle/>
        <a:p>
          <a:endParaRPr lang="en-US"/>
        </a:p>
      </dgm:t>
    </dgm:pt>
    <dgm:pt modelId="{080B06EA-B147-664E-9988-A44DCD36FD32}">
      <dgm:prSet phldrT="[Text]" custT="1"/>
      <dgm:spPr/>
      <dgm:t>
        <a:bodyPr/>
        <a:lstStyle/>
        <a:p>
          <a:pPr rtl="0"/>
          <a:r>
            <a:rPr lang="en-US" sz="2400" dirty="0"/>
            <a:t>Jan-March</a:t>
          </a:r>
        </a:p>
      </dgm:t>
    </dgm:pt>
    <dgm:pt modelId="{618320CA-BE43-C748-99DA-BCA2B263FBB8}" type="parTrans" cxnId="{67747678-7E62-DF4D-852F-0A3113837F65}">
      <dgm:prSet/>
      <dgm:spPr/>
      <dgm:t>
        <a:bodyPr/>
        <a:lstStyle/>
        <a:p>
          <a:endParaRPr lang="en-US"/>
        </a:p>
      </dgm:t>
    </dgm:pt>
    <dgm:pt modelId="{E7799B40-E11A-FF47-928B-C13203951766}" type="sibTrans" cxnId="{67747678-7E62-DF4D-852F-0A3113837F65}">
      <dgm:prSet/>
      <dgm:spPr/>
      <dgm:t>
        <a:bodyPr/>
        <a:lstStyle/>
        <a:p>
          <a:endParaRPr lang="en-US"/>
        </a:p>
      </dgm:t>
    </dgm:pt>
    <dgm:pt modelId="{5ECC379C-344E-AD4D-AE72-EC4E29153A5D}">
      <dgm:prSet phldrT="[Text]"/>
      <dgm:spPr/>
      <dgm:t>
        <a:bodyPr/>
        <a:lstStyle/>
        <a:p>
          <a:pPr rtl="0"/>
          <a:r>
            <a:rPr lang="en-US" dirty="0"/>
            <a:t>Mar 14</a:t>
          </a:r>
        </a:p>
      </dgm:t>
    </dgm:pt>
    <dgm:pt modelId="{BDBCB494-9749-754D-8106-3A1E3B082127}" type="parTrans" cxnId="{6F399CF8-8AD1-0F41-9A7A-09776E23C95D}">
      <dgm:prSet/>
      <dgm:spPr/>
      <dgm:t>
        <a:bodyPr/>
        <a:lstStyle/>
        <a:p>
          <a:endParaRPr lang="en-US"/>
        </a:p>
      </dgm:t>
    </dgm:pt>
    <dgm:pt modelId="{206DCE24-FF45-3647-8CD6-7305653ACC23}" type="sibTrans" cxnId="{6F399CF8-8AD1-0F41-9A7A-09776E23C95D}">
      <dgm:prSet/>
      <dgm:spPr/>
      <dgm:t>
        <a:bodyPr/>
        <a:lstStyle/>
        <a:p>
          <a:endParaRPr lang="en-US"/>
        </a:p>
      </dgm:t>
    </dgm:pt>
    <dgm:pt modelId="{1642EB77-77CA-8B46-AC47-B7384CBBDFBD}">
      <dgm:prSet custT="1"/>
      <dgm:spPr>
        <a:solidFill>
          <a:schemeClr val="accent5">
            <a:lumMod val="50000"/>
          </a:schemeClr>
        </a:solidFill>
      </dgm:spPr>
      <dgm:t>
        <a:bodyPr/>
        <a:lstStyle/>
        <a:p>
          <a:pPr rtl="0"/>
          <a:r>
            <a:rPr lang="en-US" sz="2400" dirty="0"/>
            <a:t>April-May</a:t>
          </a:r>
        </a:p>
      </dgm:t>
    </dgm:pt>
    <dgm:pt modelId="{0EA7CDCC-561D-5149-A637-D05FFA7DBCF6}" type="parTrans" cxnId="{2AC97AE1-73B5-7D46-8A4A-294AC8C48BFF}">
      <dgm:prSet/>
      <dgm:spPr/>
      <dgm:t>
        <a:bodyPr/>
        <a:lstStyle/>
        <a:p>
          <a:endParaRPr lang="en-US"/>
        </a:p>
      </dgm:t>
    </dgm:pt>
    <dgm:pt modelId="{4DD949F9-A0BE-CA45-9D56-C272AC1EF5C8}" type="sibTrans" cxnId="{2AC97AE1-73B5-7D46-8A4A-294AC8C48BFF}">
      <dgm:prSet/>
      <dgm:spPr/>
      <dgm:t>
        <a:bodyPr/>
        <a:lstStyle/>
        <a:p>
          <a:endParaRPr lang="en-US"/>
        </a:p>
      </dgm:t>
    </dgm:pt>
    <dgm:pt modelId="{98A64D0F-1A71-A84B-B306-930683D86C8A}">
      <dgm:prSet custT="1"/>
      <dgm:spPr/>
      <dgm:t>
        <a:bodyPr/>
        <a:lstStyle/>
        <a:p>
          <a:pPr rtl="0"/>
          <a:r>
            <a:rPr lang="en-US" sz="2400" dirty="0"/>
            <a:t>Oct-Jan</a:t>
          </a:r>
        </a:p>
      </dgm:t>
    </dgm:pt>
    <dgm:pt modelId="{95774665-07C7-8245-81E2-512CB144AEE3}" type="parTrans" cxnId="{EB04A477-EB6D-A84E-A598-F6111C73455A}">
      <dgm:prSet/>
      <dgm:spPr/>
      <dgm:t>
        <a:bodyPr/>
        <a:lstStyle/>
        <a:p>
          <a:endParaRPr lang="en-US"/>
        </a:p>
      </dgm:t>
    </dgm:pt>
    <dgm:pt modelId="{6197481C-5DE2-7740-AF31-AFA003034C2E}" type="sibTrans" cxnId="{EB04A477-EB6D-A84E-A598-F6111C73455A}">
      <dgm:prSet/>
      <dgm:spPr/>
      <dgm:t>
        <a:bodyPr/>
        <a:lstStyle/>
        <a:p>
          <a:endParaRPr lang="en-US"/>
        </a:p>
      </dgm:t>
    </dgm:pt>
    <dgm:pt modelId="{A95E6758-59F9-0645-A5C9-EBA950AE6837}" type="pres">
      <dgm:prSet presAssocID="{3B1DDD86-BBE5-874E-B7EA-A8D5B489DB47}" presName="Name0" presStyleCnt="0">
        <dgm:presLayoutVars>
          <dgm:dir/>
          <dgm:resizeHandles val="exact"/>
        </dgm:presLayoutVars>
      </dgm:prSet>
      <dgm:spPr/>
    </dgm:pt>
    <dgm:pt modelId="{A0DD7D22-C346-4E4A-9CD7-34DFCD20727E}" type="pres">
      <dgm:prSet presAssocID="{3B2A9E7D-9264-D74B-8134-133D2A806C95}" presName="parTxOnly" presStyleLbl="node1" presStyleIdx="0" presStyleCnt="5" custScaleX="208285" custLinFactNeighborX="15206" custLinFactNeighborY="2461">
        <dgm:presLayoutVars>
          <dgm:bulletEnabled val="1"/>
        </dgm:presLayoutVars>
      </dgm:prSet>
      <dgm:spPr/>
      <dgm:t>
        <a:bodyPr/>
        <a:lstStyle/>
        <a:p>
          <a:endParaRPr lang="en-US"/>
        </a:p>
      </dgm:t>
    </dgm:pt>
    <dgm:pt modelId="{4E2CB1C1-C37D-D34F-9E0B-DA2838B19672}" type="pres">
      <dgm:prSet presAssocID="{C88B7D34-17A5-474C-8EEC-8180F027C81E}" presName="parSpace" presStyleCnt="0"/>
      <dgm:spPr/>
    </dgm:pt>
    <dgm:pt modelId="{DF028C01-362E-0D44-BB6F-1171D7A2AE08}" type="pres">
      <dgm:prSet presAssocID="{98A64D0F-1A71-A84B-B306-930683D86C8A}" presName="parTxOnly" presStyleLbl="node1" presStyleIdx="1" presStyleCnt="5">
        <dgm:presLayoutVars>
          <dgm:bulletEnabled val="1"/>
        </dgm:presLayoutVars>
      </dgm:prSet>
      <dgm:spPr/>
      <dgm:t>
        <a:bodyPr/>
        <a:lstStyle/>
        <a:p>
          <a:endParaRPr lang="en-US"/>
        </a:p>
      </dgm:t>
    </dgm:pt>
    <dgm:pt modelId="{28A79555-2A45-194A-A36C-57291E4E0851}" type="pres">
      <dgm:prSet presAssocID="{6197481C-5DE2-7740-AF31-AFA003034C2E}" presName="parSpace" presStyleCnt="0"/>
      <dgm:spPr/>
    </dgm:pt>
    <dgm:pt modelId="{E2975A3F-8D37-9E49-A720-EB6B8B7D1986}" type="pres">
      <dgm:prSet presAssocID="{080B06EA-B147-664E-9988-A44DCD36FD32}" presName="parTxOnly" presStyleLbl="node1" presStyleIdx="2" presStyleCnt="5">
        <dgm:presLayoutVars>
          <dgm:bulletEnabled val="1"/>
        </dgm:presLayoutVars>
      </dgm:prSet>
      <dgm:spPr/>
      <dgm:t>
        <a:bodyPr/>
        <a:lstStyle/>
        <a:p>
          <a:endParaRPr lang="en-US"/>
        </a:p>
      </dgm:t>
    </dgm:pt>
    <dgm:pt modelId="{2A54027D-807B-654B-8764-0CCB50D39B0D}" type="pres">
      <dgm:prSet presAssocID="{E7799B40-E11A-FF47-928B-C13203951766}" presName="parSpace" presStyleCnt="0"/>
      <dgm:spPr/>
    </dgm:pt>
    <dgm:pt modelId="{4AFD7632-489B-AE42-AD9A-E3A7EB7716D1}" type="pres">
      <dgm:prSet presAssocID="{5ECC379C-344E-AD4D-AE72-EC4E29153A5D}" presName="parTxOnly" presStyleLbl="node1" presStyleIdx="3" presStyleCnt="5" custScaleX="52314">
        <dgm:presLayoutVars>
          <dgm:bulletEnabled val="1"/>
        </dgm:presLayoutVars>
      </dgm:prSet>
      <dgm:spPr/>
      <dgm:t>
        <a:bodyPr/>
        <a:lstStyle/>
        <a:p>
          <a:endParaRPr lang="en-US"/>
        </a:p>
      </dgm:t>
    </dgm:pt>
    <dgm:pt modelId="{C9D02675-8304-5449-AC39-755EE80C798D}" type="pres">
      <dgm:prSet presAssocID="{206DCE24-FF45-3647-8CD6-7305653ACC23}" presName="parSpace" presStyleCnt="0"/>
      <dgm:spPr/>
    </dgm:pt>
    <dgm:pt modelId="{63B47CE8-341E-E14D-A8FC-D69741E10107}" type="pres">
      <dgm:prSet presAssocID="{1642EB77-77CA-8B46-AC47-B7384CBBDFBD}" presName="parTxOnly" presStyleLbl="node1" presStyleIdx="4" presStyleCnt="5" custLinFactNeighborX="-9018" custLinFactNeighborY="3164">
        <dgm:presLayoutVars>
          <dgm:bulletEnabled val="1"/>
        </dgm:presLayoutVars>
      </dgm:prSet>
      <dgm:spPr/>
      <dgm:t>
        <a:bodyPr/>
        <a:lstStyle/>
        <a:p>
          <a:endParaRPr lang="en-US"/>
        </a:p>
      </dgm:t>
    </dgm:pt>
  </dgm:ptLst>
  <dgm:cxnLst>
    <dgm:cxn modelId="{6F399CF8-8AD1-0F41-9A7A-09776E23C95D}" srcId="{3B1DDD86-BBE5-874E-B7EA-A8D5B489DB47}" destId="{5ECC379C-344E-AD4D-AE72-EC4E29153A5D}" srcOrd="3" destOrd="0" parTransId="{BDBCB494-9749-754D-8106-3A1E3B082127}" sibTransId="{206DCE24-FF45-3647-8CD6-7305653ACC23}"/>
    <dgm:cxn modelId="{B5A6163E-6550-4447-A2BE-4948945A8FFE}" type="presOf" srcId="{3B2A9E7D-9264-D74B-8134-133D2A806C95}" destId="{A0DD7D22-C346-4E4A-9CD7-34DFCD20727E}" srcOrd="0" destOrd="0" presId="urn:microsoft.com/office/officeart/2005/8/layout/hChevron3"/>
    <dgm:cxn modelId="{990616B7-A057-024D-BC9A-2A6787F09342}" type="presOf" srcId="{080B06EA-B147-664E-9988-A44DCD36FD32}" destId="{E2975A3F-8D37-9E49-A720-EB6B8B7D1986}" srcOrd="0" destOrd="0" presId="urn:microsoft.com/office/officeart/2005/8/layout/hChevron3"/>
    <dgm:cxn modelId="{2AC97AE1-73B5-7D46-8A4A-294AC8C48BFF}" srcId="{3B1DDD86-BBE5-874E-B7EA-A8D5B489DB47}" destId="{1642EB77-77CA-8B46-AC47-B7384CBBDFBD}" srcOrd="4" destOrd="0" parTransId="{0EA7CDCC-561D-5149-A637-D05FFA7DBCF6}" sibTransId="{4DD949F9-A0BE-CA45-9D56-C272AC1EF5C8}"/>
    <dgm:cxn modelId="{00029158-9DDF-DE4F-9425-660F96EA2E5D}" type="presOf" srcId="{1642EB77-77CA-8B46-AC47-B7384CBBDFBD}" destId="{63B47CE8-341E-E14D-A8FC-D69741E10107}" srcOrd="0" destOrd="0" presId="urn:microsoft.com/office/officeart/2005/8/layout/hChevron3"/>
    <dgm:cxn modelId="{34B92B80-AAA6-564D-B645-92087D99DB97}" type="presOf" srcId="{98A64D0F-1A71-A84B-B306-930683D86C8A}" destId="{DF028C01-362E-0D44-BB6F-1171D7A2AE08}" srcOrd="0" destOrd="0" presId="urn:microsoft.com/office/officeart/2005/8/layout/hChevron3"/>
    <dgm:cxn modelId="{CA7F0C7C-9A88-984F-9EBC-8EC8DF95CE5C}" type="presOf" srcId="{5ECC379C-344E-AD4D-AE72-EC4E29153A5D}" destId="{4AFD7632-489B-AE42-AD9A-E3A7EB7716D1}" srcOrd="0" destOrd="0" presId="urn:microsoft.com/office/officeart/2005/8/layout/hChevron3"/>
    <dgm:cxn modelId="{EB04A477-EB6D-A84E-A598-F6111C73455A}" srcId="{3B1DDD86-BBE5-874E-B7EA-A8D5B489DB47}" destId="{98A64D0F-1A71-A84B-B306-930683D86C8A}" srcOrd="1" destOrd="0" parTransId="{95774665-07C7-8245-81E2-512CB144AEE3}" sibTransId="{6197481C-5DE2-7740-AF31-AFA003034C2E}"/>
    <dgm:cxn modelId="{8FE43C2E-3104-9A42-AB6A-41B4A3371872}" type="presOf" srcId="{3B1DDD86-BBE5-874E-B7EA-A8D5B489DB47}" destId="{A95E6758-59F9-0645-A5C9-EBA950AE6837}" srcOrd="0" destOrd="0" presId="urn:microsoft.com/office/officeart/2005/8/layout/hChevron3"/>
    <dgm:cxn modelId="{67747678-7E62-DF4D-852F-0A3113837F65}" srcId="{3B1DDD86-BBE5-874E-B7EA-A8D5B489DB47}" destId="{080B06EA-B147-664E-9988-A44DCD36FD32}" srcOrd="2" destOrd="0" parTransId="{618320CA-BE43-C748-99DA-BCA2B263FBB8}" sibTransId="{E7799B40-E11A-FF47-928B-C13203951766}"/>
    <dgm:cxn modelId="{9C8F98CD-A6E9-0743-9952-627F999C1C55}" srcId="{3B1DDD86-BBE5-874E-B7EA-A8D5B489DB47}" destId="{3B2A9E7D-9264-D74B-8134-133D2A806C95}" srcOrd="0" destOrd="0" parTransId="{F67965A4-05E8-5C4F-8398-9E5CC3199747}" sibTransId="{C88B7D34-17A5-474C-8EEC-8180F027C81E}"/>
    <dgm:cxn modelId="{71DB2CDA-B4FA-A34C-9771-2A51D46D4EA4}" type="presParOf" srcId="{A95E6758-59F9-0645-A5C9-EBA950AE6837}" destId="{A0DD7D22-C346-4E4A-9CD7-34DFCD20727E}" srcOrd="0" destOrd="0" presId="urn:microsoft.com/office/officeart/2005/8/layout/hChevron3"/>
    <dgm:cxn modelId="{BFFFEF5D-8608-7145-9E65-692B46C6A69A}" type="presParOf" srcId="{A95E6758-59F9-0645-A5C9-EBA950AE6837}" destId="{4E2CB1C1-C37D-D34F-9E0B-DA2838B19672}" srcOrd="1" destOrd="0" presId="urn:microsoft.com/office/officeart/2005/8/layout/hChevron3"/>
    <dgm:cxn modelId="{B3B61C86-60F4-4F49-9A89-0860D9240D40}" type="presParOf" srcId="{A95E6758-59F9-0645-A5C9-EBA950AE6837}" destId="{DF028C01-362E-0D44-BB6F-1171D7A2AE08}" srcOrd="2" destOrd="0" presId="urn:microsoft.com/office/officeart/2005/8/layout/hChevron3"/>
    <dgm:cxn modelId="{1A93B7A1-81D7-8647-B393-A159BABD42CE}" type="presParOf" srcId="{A95E6758-59F9-0645-A5C9-EBA950AE6837}" destId="{28A79555-2A45-194A-A36C-57291E4E0851}" srcOrd="3" destOrd="0" presId="urn:microsoft.com/office/officeart/2005/8/layout/hChevron3"/>
    <dgm:cxn modelId="{D4438472-47D8-5942-B9F6-B3568759FCD8}" type="presParOf" srcId="{A95E6758-59F9-0645-A5C9-EBA950AE6837}" destId="{E2975A3F-8D37-9E49-A720-EB6B8B7D1986}" srcOrd="4" destOrd="0" presId="urn:microsoft.com/office/officeart/2005/8/layout/hChevron3"/>
    <dgm:cxn modelId="{C7950099-0C45-404B-9BF2-2C5A8856AC6B}" type="presParOf" srcId="{A95E6758-59F9-0645-A5C9-EBA950AE6837}" destId="{2A54027D-807B-654B-8764-0CCB50D39B0D}" srcOrd="5" destOrd="0" presId="urn:microsoft.com/office/officeart/2005/8/layout/hChevron3"/>
    <dgm:cxn modelId="{2A22F444-AAF2-3144-BC04-B3FF8B7C4A34}" type="presParOf" srcId="{A95E6758-59F9-0645-A5C9-EBA950AE6837}" destId="{4AFD7632-489B-AE42-AD9A-E3A7EB7716D1}" srcOrd="6" destOrd="0" presId="urn:microsoft.com/office/officeart/2005/8/layout/hChevron3"/>
    <dgm:cxn modelId="{E5F0D3B9-0243-684E-A128-90A94604994A}" type="presParOf" srcId="{A95E6758-59F9-0645-A5C9-EBA950AE6837}" destId="{C9D02675-8304-5449-AC39-755EE80C798D}" srcOrd="7" destOrd="0" presId="urn:microsoft.com/office/officeart/2005/8/layout/hChevron3"/>
    <dgm:cxn modelId="{0E7D12C2-7EBD-DA41-B094-2DBC71571FA3}" type="presParOf" srcId="{A95E6758-59F9-0645-A5C9-EBA950AE6837}" destId="{63B47CE8-341E-E14D-A8FC-D69741E10107}"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605BA-958F-4800-8724-20FE6330DA9B}">
      <dsp:nvSpPr>
        <dsp:cNvPr id="0" name=""/>
        <dsp:cNvSpPr/>
      </dsp:nvSpPr>
      <dsp:spPr>
        <a:xfrm>
          <a:off x="60860" y="1553481"/>
          <a:ext cx="628505" cy="6285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8AB3B-44E6-4383-B207-3577AB5B32BC}">
      <dsp:nvSpPr>
        <dsp:cNvPr id="0" name=""/>
        <dsp:cNvSpPr/>
      </dsp:nvSpPr>
      <dsp:spPr>
        <a:xfrm>
          <a:off x="192846" y="1685467"/>
          <a:ext cx="364533" cy="36453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5AEB45-6668-4D87-B9B2-D1E11F6B0132}">
      <dsp:nvSpPr>
        <dsp:cNvPr id="0" name=""/>
        <dsp:cNvSpPr/>
      </dsp:nvSpPr>
      <dsp:spPr>
        <a:xfrm>
          <a:off x="824045" y="1553481"/>
          <a:ext cx="1481476" cy="62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Passing is a graduation requirement</a:t>
          </a:r>
        </a:p>
      </dsp:txBody>
      <dsp:txXfrm>
        <a:off x="824045" y="1553481"/>
        <a:ext cx="1481476" cy="628505"/>
      </dsp:txXfrm>
    </dsp:sp>
    <dsp:sp modelId="{52EA7E68-6F55-40B6-B8D4-5A77E9A9253E}">
      <dsp:nvSpPr>
        <dsp:cNvPr id="0" name=""/>
        <dsp:cNvSpPr/>
      </dsp:nvSpPr>
      <dsp:spPr>
        <a:xfrm>
          <a:off x="2563658" y="1553481"/>
          <a:ext cx="628505" cy="6285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16E0B-D374-4538-9B36-9858FA2EE659}">
      <dsp:nvSpPr>
        <dsp:cNvPr id="0" name=""/>
        <dsp:cNvSpPr/>
      </dsp:nvSpPr>
      <dsp:spPr>
        <a:xfrm>
          <a:off x="2695644" y="1685467"/>
          <a:ext cx="364533" cy="36453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2942B7-3597-453A-A04E-4ABC3D38B05A}">
      <dsp:nvSpPr>
        <dsp:cNvPr id="0" name=""/>
        <dsp:cNvSpPr/>
      </dsp:nvSpPr>
      <dsp:spPr>
        <a:xfrm>
          <a:off x="3326843" y="1553481"/>
          <a:ext cx="1481476" cy="62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4 weeks dedicated time for study if desired</a:t>
          </a:r>
        </a:p>
      </dsp:txBody>
      <dsp:txXfrm>
        <a:off x="3326843" y="1553481"/>
        <a:ext cx="1481476" cy="628505"/>
      </dsp:txXfrm>
    </dsp:sp>
    <dsp:sp modelId="{3F290E20-2E2B-45FB-815C-B880C659CCFC}">
      <dsp:nvSpPr>
        <dsp:cNvPr id="0" name=""/>
        <dsp:cNvSpPr/>
      </dsp:nvSpPr>
      <dsp:spPr>
        <a:xfrm>
          <a:off x="60860" y="3075813"/>
          <a:ext cx="628505" cy="6285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038B6-10E5-4050-B8FC-3815370D2920}">
      <dsp:nvSpPr>
        <dsp:cNvPr id="0" name=""/>
        <dsp:cNvSpPr/>
      </dsp:nvSpPr>
      <dsp:spPr>
        <a:xfrm>
          <a:off x="192846" y="3207799"/>
          <a:ext cx="364533" cy="36453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59E52-C26A-4F98-821E-8AB0F27B05EB}">
      <dsp:nvSpPr>
        <dsp:cNvPr id="0" name=""/>
        <dsp:cNvSpPr/>
      </dsp:nvSpPr>
      <dsp:spPr>
        <a:xfrm>
          <a:off x="824045" y="3075813"/>
          <a:ext cx="1481476" cy="62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For most specialties, this should be completed in time for residency application submission (by early September)</a:t>
          </a:r>
        </a:p>
      </dsp:txBody>
      <dsp:txXfrm>
        <a:off x="824045" y="3075813"/>
        <a:ext cx="1481476" cy="628505"/>
      </dsp:txXfrm>
    </dsp:sp>
    <dsp:sp modelId="{8709CAA0-C991-4E76-9FE5-D498177982AA}">
      <dsp:nvSpPr>
        <dsp:cNvPr id="0" name=""/>
        <dsp:cNvSpPr/>
      </dsp:nvSpPr>
      <dsp:spPr>
        <a:xfrm>
          <a:off x="2563658" y="3075813"/>
          <a:ext cx="628505" cy="6285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99A14-4F64-4714-8F22-AA1BFBEBF116}">
      <dsp:nvSpPr>
        <dsp:cNvPr id="0" name=""/>
        <dsp:cNvSpPr/>
      </dsp:nvSpPr>
      <dsp:spPr>
        <a:xfrm>
          <a:off x="2695644" y="3207799"/>
          <a:ext cx="364533" cy="36453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5A502B-E2BA-4259-9A45-4DF8600ED0BA}">
      <dsp:nvSpPr>
        <dsp:cNvPr id="0" name=""/>
        <dsp:cNvSpPr/>
      </dsp:nvSpPr>
      <dsp:spPr>
        <a:xfrm>
          <a:off x="3326843" y="3075813"/>
          <a:ext cx="1481476" cy="62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a:t>Must be completed by January 1, 2025. </a:t>
          </a:r>
        </a:p>
      </dsp:txBody>
      <dsp:txXfrm>
        <a:off x="3326843" y="3075813"/>
        <a:ext cx="1481476" cy="628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D7D22-C346-4E4A-9CD7-34DFCD20727E}">
      <dsp:nvSpPr>
        <dsp:cNvPr id="0" name=""/>
        <dsp:cNvSpPr/>
      </dsp:nvSpPr>
      <dsp:spPr>
        <a:xfrm>
          <a:off x="54943" y="1737854"/>
          <a:ext cx="3671110" cy="705016"/>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a:t>April-Sept</a:t>
          </a:r>
        </a:p>
      </dsp:txBody>
      <dsp:txXfrm>
        <a:off x="54943" y="1737854"/>
        <a:ext cx="3494856" cy="705016"/>
      </dsp:txXfrm>
    </dsp:sp>
    <dsp:sp modelId="{DF028C01-362E-0D44-BB6F-1171D7A2AE08}">
      <dsp:nvSpPr>
        <dsp:cNvPr id="0" name=""/>
        <dsp:cNvSpPr/>
      </dsp:nvSpPr>
      <dsp:spPr>
        <a:xfrm>
          <a:off x="3319942" y="1720503"/>
          <a:ext cx="1762541" cy="705016"/>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a:t>Oct-Jan</a:t>
          </a:r>
        </a:p>
      </dsp:txBody>
      <dsp:txXfrm>
        <a:off x="3672450" y="1720503"/>
        <a:ext cx="1057525" cy="705016"/>
      </dsp:txXfrm>
    </dsp:sp>
    <dsp:sp modelId="{E2975A3F-8D37-9E49-A720-EB6B8B7D1986}">
      <dsp:nvSpPr>
        <dsp:cNvPr id="0" name=""/>
        <dsp:cNvSpPr/>
      </dsp:nvSpPr>
      <dsp:spPr>
        <a:xfrm>
          <a:off x="4729976" y="1720503"/>
          <a:ext cx="1762541" cy="705016"/>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a:t>Jan-March</a:t>
          </a:r>
        </a:p>
      </dsp:txBody>
      <dsp:txXfrm>
        <a:off x="5082484" y="1720503"/>
        <a:ext cx="1057525" cy="705016"/>
      </dsp:txXfrm>
    </dsp:sp>
    <dsp:sp modelId="{4AFD7632-489B-AE42-AD9A-E3A7EB7716D1}">
      <dsp:nvSpPr>
        <dsp:cNvPr id="0" name=""/>
        <dsp:cNvSpPr/>
      </dsp:nvSpPr>
      <dsp:spPr>
        <a:xfrm>
          <a:off x="6140009" y="1720503"/>
          <a:ext cx="922056" cy="705016"/>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lvl="0" algn="ctr" defTabSz="355600" rtl="0">
            <a:lnSpc>
              <a:spcPct val="90000"/>
            </a:lnSpc>
            <a:spcBef>
              <a:spcPct val="0"/>
            </a:spcBef>
            <a:spcAft>
              <a:spcPct val="35000"/>
            </a:spcAft>
          </a:pPr>
          <a:r>
            <a:rPr lang="en-US" sz="800" kern="1200" dirty="0"/>
            <a:t>Mar 14</a:t>
          </a:r>
        </a:p>
      </dsp:txBody>
      <dsp:txXfrm>
        <a:off x="6492517" y="1720503"/>
        <a:ext cx="217040" cy="705016"/>
      </dsp:txXfrm>
    </dsp:sp>
    <dsp:sp modelId="{63B47CE8-341E-E14D-A8FC-D69741E10107}">
      <dsp:nvSpPr>
        <dsp:cNvPr id="0" name=""/>
        <dsp:cNvSpPr/>
      </dsp:nvSpPr>
      <dsp:spPr>
        <a:xfrm>
          <a:off x="6677768" y="1742810"/>
          <a:ext cx="1762541" cy="705016"/>
        </a:xfrm>
        <a:prstGeom prst="chevron">
          <a:avLst/>
        </a:prstGeom>
        <a:solidFill>
          <a:schemeClr val="accent5">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a:t>April-May</a:t>
          </a:r>
        </a:p>
      </dsp:txBody>
      <dsp:txXfrm>
        <a:off x="7030276" y="1742810"/>
        <a:ext cx="1057525" cy="70501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0C8EB56E-8527-4704-B45C-99237CD77756}" type="datetimeFigureOut">
              <a:rPr lang="en-US" smtClean="0"/>
              <a:t>11/1/2023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E790218-1023-419C-BBCD-13F57AFD5C49}" type="slidenum">
              <a:rPr lang="en-US" smtClean="0"/>
              <a:t>‹#›</a:t>
            </a:fld>
            <a:endParaRPr lang="en-US"/>
          </a:p>
        </p:txBody>
      </p:sp>
    </p:spTree>
    <p:extLst>
      <p:ext uri="{BB962C8B-B14F-4D97-AF65-F5344CB8AC3E}">
        <p14:creationId xmlns:p14="http://schemas.microsoft.com/office/powerpoint/2010/main" val="3945530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FDCF25E9-6F18-4A3A-A9D4-53FF58CE6D10}" type="datetimeFigureOut">
              <a:rPr lang="en-US" smtClean="0"/>
              <a:t>11/1/2023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FD08462-CC93-449E-8088-EE63BF5D5C8C}" type="slidenum">
              <a:rPr lang="en-US" smtClean="0"/>
              <a:t>‹#›</a:t>
            </a:fld>
            <a:endParaRPr lang="en-US"/>
          </a:p>
        </p:txBody>
      </p:sp>
    </p:spTree>
    <p:extLst>
      <p:ext uri="{BB962C8B-B14F-4D97-AF65-F5344CB8AC3E}">
        <p14:creationId xmlns:p14="http://schemas.microsoft.com/office/powerpoint/2010/main" val="1685521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Eileen.CichoskiKelly@uvm.e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D08462-CC93-449E-8088-EE63BF5D5C8C}" type="slidenum">
              <a:rPr lang="en-US" smtClean="0"/>
              <a:t>1</a:t>
            </a:fld>
            <a:endParaRPr lang="en-US"/>
          </a:p>
        </p:txBody>
      </p:sp>
    </p:spTree>
    <p:extLst>
      <p:ext uri="{BB962C8B-B14F-4D97-AF65-F5344CB8AC3E}">
        <p14:creationId xmlns:p14="http://schemas.microsoft.com/office/powerpoint/2010/main" val="17423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13</a:t>
            </a:fld>
            <a:endParaRPr lang="en-US"/>
          </a:p>
        </p:txBody>
      </p:sp>
    </p:spTree>
    <p:extLst>
      <p:ext uri="{BB962C8B-B14F-4D97-AF65-F5344CB8AC3E}">
        <p14:creationId xmlns:p14="http://schemas.microsoft.com/office/powerpoint/2010/main" val="144915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Current course director: </a:t>
            </a:r>
            <a:r>
              <a:rPr lang="en-US"/>
              <a:t>Dr. Eileen CichoskiKelly (</a:t>
            </a:r>
            <a:r>
              <a:rPr lang="en-US">
                <a:hlinkClick r:id="rId3"/>
              </a:rPr>
              <a:t>Eileen.CichoskiKelly@uvm.edu</a:t>
            </a:r>
            <a:r>
              <a:rPr lang="en-US"/>
              <a:t>). </a:t>
            </a:r>
            <a:endParaRPr lang="en-US" sz="1200"/>
          </a:p>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14</a:t>
            </a:fld>
            <a:endParaRPr lang="en-US"/>
          </a:p>
        </p:txBody>
      </p:sp>
    </p:spTree>
    <p:extLst>
      <p:ext uri="{BB962C8B-B14F-4D97-AF65-F5344CB8AC3E}">
        <p14:creationId xmlns:p14="http://schemas.microsoft.com/office/powerpoint/2010/main" val="99377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15</a:t>
            </a:fld>
            <a:endParaRPr lang="en-US"/>
          </a:p>
        </p:txBody>
      </p:sp>
    </p:spTree>
    <p:extLst>
      <p:ext uri="{BB962C8B-B14F-4D97-AF65-F5344CB8AC3E}">
        <p14:creationId xmlns:p14="http://schemas.microsoft.com/office/powerpoint/2010/main" val="75198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16</a:t>
            </a:fld>
            <a:endParaRPr lang="en-US"/>
          </a:p>
        </p:txBody>
      </p:sp>
    </p:spTree>
    <p:extLst>
      <p:ext uri="{BB962C8B-B14F-4D97-AF65-F5344CB8AC3E}">
        <p14:creationId xmlns:p14="http://schemas.microsoft.com/office/powerpoint/2010/main" val="291376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17</a:t>
            </a:fld>
            <a:endParaRPr lang="en-US"/>
          </a:p>
        </p:txBody>
      </p:sp>
    </p:spTree>
    <p:extLst>
      <p:ext uri="{BB962C8B-B14F-4D97-AF65-F5344CB8AC3E}">
        <p14:creationId xmlns:p14="http://schemas.microsoft.com/office/powerpoint/2010/main" val="4183444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21</a:t>
            </a:fld>
            <a:endParaRPr lang="en-US"/>
          </a:p>
        </p:txBody>
      </p:sp>
    </p:spTree>
    <p:extLst>
      <p:ext uri="{BB962C8B-B14F-4D97-AF65-F5344CB8AC3E}">
        <p14:creationId xmlns:p14="http://schemas.microsoft.com/office/powerpoint/2010/main" val="310830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22</a:t>
            </a:fld>
            <a:endParaRPr lang="en-US"/>
          </a:p>
        </p:txBody>
      </p:sp>
    </p:spTree>
    <p:extLst>
      <p:ext uri="{BB962C8B-B14F-4D97-AF65-F5344CB8AC3E}">
        <p14:creationId xmlns:p14="http://schemas.microsoft.com/office/powerpoint/2010/main" val="393940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24</a:t>
            </a:fld>
            <a:endParaRPr lang="en-US"/>
          </a:p>
        </p:txBody>
      </p:sp>
    </p:spTree>
    <p:extLst>
      <p:ext uri="{BB962C8B-B14F-4D97-AF65-F5344CB8AC3E}">
        <p14:creationId xmlns:p14="http://schemas.microsoft.com/office/powerpoint/2010/main" val="113835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25</a:t>
            </a:fld>
            <a:endParaRPr lang="en-US"/>
          </a:p>
        </p:txBody>
      </p:sp>
    </p:spTree>
    <p:extLst>
      <p:ext uri="{BB962C8B-B14F-4D97-AF65-F5344CB8AC3E}">
        <p14:creationId xmlns:p14="http://schemas.microsoft.com/office/powerpoint/2010/main" val="1456163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OASIS User Guide </a:t>
            </a:r>
            <a:r>
              <a:rPr lang="en-US" dirty="0" err="1"/>
              <a:t>url</a:t>
            </a:r>
            <a:r>
              <a:rPr lang="en-US" dirty="0"/>
              <a:t>: http://</a:t>
            </a:r>
            <a:r>
              <a:rPr lang="en-US" dirty="0" err="1"/>
              <a:t>med.uvm.edu</a:t>
            </a:r>
            <a:r>
              <a:rPr lang="en-US" dirty="0"/>
              <a:t>/docs/</a:t>
            </a:r>
            <a:r>
              <a:rPr lang="en-US" dirty="0" err="1"/>
              <a:t>advint_studentuserguide</a:t>
            </a:r>
            <a:r>
              <a:rPr lang="en-US" dirty="0"/>
              <a:t>/medical-education-documents/student-affairs/</a:t>
            </a:r>
            <a:r>
              <a:rPr lang="en-US" dirty="0" err="1"/>
              <a:t>advint_studentuserguide.pdf</a:t>
            </a:r>
            <a:endParaRPr lang="en-US" dirty="0"/>
          </a:p>
        </p:txBody>
      </p:sp>
      <p:sp>
        <p:nvSpPr>
          <p:cNvPr id="4" name="Slide Number Placeholder 3"/>
          <p:cNvSpPr>
            <a:spLocks noGrp="1"/>
          </p:cNvSpPr>
          <p:nvPr>
            <p:ph type="sldNum" sz="quarter" idx="10"/>
          </p:nvPr>
        </p:nvSpPr>
        <p:spPr/>
        <p:txBody>
          <a:bodyPr/>
          <a:lstStyle/>
          <a:p>
            <a:fld id="{0FD08462-CC93-449E-8088-EE63BF5D5C8C}" type="slidenum">
              <a:rPr lang="en-US" smtClean="0"/>
              <a:t>26</a:t>
            </a:fld>
            <a:endParaRPr lang="en-US"/>
          </a:p>
        </p:txBody>
      </p:sp>
    </p:spTree>
    <p:extLst>
      <p:ext uri="{BB962C8B-B14F-4D97-AF65-F5344CB8AC3E}">
        <p14:creationId xmlns:p14="http://schemas.microsoft.com/office/powerpoint/2010/main" val="109029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a:t>
            </a:fld>
            <a:endParaRPr lang="en-US"/>
          </a:p>
        </p:txBody>
      </p:sp>
    </p:spTree>
    <p:extLst>
      <p:ext uri="{BB962C8B-B14F-4D97-AF65-F5344CB8AC3E}">
        <p14:creationId xmlns:p14="http://schemas.microsoft.com/office/powerpoint/2010/main" val="3291811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27</a:t>
            </a:fld>
            <a:endParaRPr lang="en-US"/>
          </a:p>
        </p:txBody>
      </p:sp>
    </p:spTree>
    <p:extLst>
      <p:ext uri="{BB962C8B-B14F-4D97-AF65-F5344CB8AC3E}">
        <p14:creationId xmlns:p14="http://schemas.microsoft.com/office/powerpoint/2010/main" val="3473865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28</a:t>
            </a:fld>
            <a:endParaRPr lang="en-US"/>
          </a:p>
        </p:txBody>
      </p:sp>
    </p:spTree>
    <p:extLst>
      <p:ext uri="{BB962C8B-B14F-4D97-AF65-F5344CB8AC3E}">
        <p14:creationId xmlns:p14="http://schemas.microsoft.com/office/powerpoint/2010/main" val="238677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29</a:t>
            </a:fld>
            <a:endParaRPr lang="en-US"/>
          </a:p>
        </p:txBody>
      </p:sp>
    </p:spTree>
    <p:extLst>
      <p:ext uri="{BB962C8B-B14F-4D97-AF65-F5344CB8AC3E}">
        <p14:creationId xmlns:p14="http://schemas.microsoft.com/office/powerpoint/2010/main" val="2522455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30</a:t>
            </a:fld>
            <a:endParaRPr lang="en-US"/>
          </a:p>
        </p:txBody>
      </p:sp>
    </p:spTree>
    <p:extLst>
      <p:ext uri="{BB962C8B-B14F-4D97-AF65-F5344CB8AC3E}">
        <p14:creationId xmlns:p14="http://schemas.microsoft.com/office/powerpoint/2010/main" val="2317533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31</a:t>
            </a:fld>
            <a:endParaRPr lang="en-US"/>
          </a:p>
        </p:txBody>
      </p:sp>
    </p:spTree>
    <p:extLst>
      <p:ext uri="{BB962C8B-B14F-4D97-AF65-F5344CB8AC3E}">
        <p14:creationId xmlns:p14="http://schemas.microsoft.com/office/powerpoint/2010/main" val="4001621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32</a:t>
            </a:fld>
            <a:endParaRPr lang="en-US"/>
          </a:p>
        </p:txBody>
      </p:sp>
    </p:spTree>
    <p:extLst>
      <p:ext uri="{BB962C8B-B14F-4D97-AF65-F5344CB8AC3E}">
        <p14:creationId xmlns:p14="http://schemas.microsoft.com/office/powerpoint/2010/main" val="1246042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34</a:t>
            </a:fld>
            <a:endParaRPr lang="en-US"/>
          </a:p>
        </p:txBody>
      </p:sp>
    </p:spTree>
    <p:extLst>
      <p:ext uri="{BB962C8B-B14F-4D97-AF65-F5344CB8AC3E}">
        <p14:creationId xmlns:p14="http://schemas.microsoft.com/office/powerpoint/2010/main" val="2520409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38</a:t>
            </a:fld>
            <a:endParaRPr lang="en-US"/>
          </a:p>
        </p:txBody>
      </p:sp>
    </p:spTree>
    <p:extLst>
      <p:ext uri="{BB962C8B-B14F-4D97-AF65-F5344CB8AC3E}">
        <p14:creationId xmlns:p14="http://schemas.microsoft.com/office/powerpoint/2010/main" val="721447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39</a:t>
            </a:fld>
            <a:endParaRPr lang="en-US"/>
          </a:p>
        </p:txBody>
      </p:sp>
    </p:spTree>
    <p:extLst>
      <p:ext uri="{BB962C8B-B14F-4D97-AF65-F5344CB8AC3E}">
        <p14:creationId xmlns:p14="http://schemas.microsoft.com/office/powerpoint/2010/main" val="81705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40</a:t>
            </a:fld>
            <a:endParaRPr lang="en-US"/>
          </a:p>
        </p:txBody>
      </p:sp>
    </p:spTree>
    <p:extLst>
      <p:ext uri="{BB962C8B-B14F-4D97-AF65-F5344CB8AC3E}">
        <p14:creationId xmlns:p14="http://schemas.microsoft.com/office/powerpoint/2010/main" val="97237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3</a:t>
            </a:fld>
            <a:endParaRPr lang="en-US"/>
          </a:p>
        </p:txBody>
      </p:sp>
    </p:spTree>
    <p:extLst>
      <p:ext uri="{BB962C8B-B14F-4D97-AF65-F5344CB8AC3E}">
        <p14:creationId xmlns:p14="http://schemas.microsoft.com/office/powerpoint/2010/main" val="700944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41</a:t>
            </a:fld>
            <a:endParaRPr lang="en-US"/>
          </a:p>
        </p:txBody>
      </p:sp>
    </p:spTree>
    <p:extLst>
      <p:ext uri="{BB962C8B-B14F-4D97-AF65-F5344CB8AC3E}">
        <p14:creationId xmlns:p14="http://schemas.microsoft.com/office/powerpoint/2010/main" val="2781823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person could be an attending, resident, nurse, staff member or allied health care professional. In the space below, please tell us why you chose to recognize this/these individual(s).</a:t>
            </a:r>
          </a:p>
          <a:p>
            <a:r>
              <a:rPr lang="en-US"/>
              <a:t>If so, in an effort to enhance our learning environment, we strongly encourage you to share your experience(s) and/or concern(s) with us. In order for the COM to make improvements based on your feedback, it is important that you provide us with as many details as possible, including the specific circumstances and individuals involved. Please note that no action will be taken until 42 days have expired and final grades are submitted. To ensure anonymity if desired, please submit your comments by clicking on the confidential web-based link below, using the password “climate1802</a:t>
            </a:r>
          </a:p>
        </p:txBody>
      </p:sp>
      <p:sp>
        <p:nvSpPr>
          <p:cNvPr id="4" name="Slide Number Placeholder 3"/>
          <p:cNvSpPr>
            <a:spLocks noGrp="1"/>
          </p:cNvSpPr>
          <p:nvPr>
            <p:ph type="sldNum" sz="quarter" idx="5"/>
          </p:nvPr>
        </p:nvSpPr>
        <p:spPr/>
        <p:txBody>
          <a:bodyPr/>
          <a:lstStyle/>
          <a:p>
            <a:fld id="{364E9961-970D-6940-8062-95648AEE8FA1}" type="slidenum">
              <a:rPr lang="en-US" smtClean="0"/>
              <a:t>42</a:t>
            </a:fld>
            <a:endParaRPr lang="en-US"/>
          </a:p>
        </p:txBody>
      </p:sp>
    </p:spTree>
    <p:extLst>
      <p:ext uri="{BB962C8B-B14F-4D97-AF65-F5344CB8AC3E}">
        <p14:creationId xmlns:p14="http://schemas.microsoft.com/office/powerpoint/2010/main" val="3521683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45</a:t>
            </a:fld>
            <a:endParaRPr lang="en-US"/>
          </a:p>
        </p:txBody>
      </p:sp>
    </p:spTree>
    <p:extLst>
      <p:ext uri="{BB962C8B-B14F-4D97-AF65-F5344CB8AC3E}">
        <p14:creationId xmlns:p14="http://schemas.microsoft.com/office/powerpoint/2010/main" val="353963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strike="noStrike" kern="1200" baseline="0" dirty="0">
                <a:solidFill>
                  <a:schemeClr val="tx1"/>
                </a:solidFill>
                <a:effectLst/>
                <a:latin typeface="+mn-lt"/>
                <a:ea typeface="+mn-ea"/>
                <a:cs typeface="+mn-cs"/>
              </a:rPr>
              <a:t>SURG 9550, Surgical Subspecialty rotation, is set up in 2-week blocks. If a student wishes to do 4 weeks of a subspecialty, but not the AI rotation, they can sign up for 2 2-week sections of the same thing, however Debbie can modify it to a 4-week block in OASIS. </a:t>
            </a:r>
            <a:endParaRPr lang="en-US" sz="1200" strike="sngStrike"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a:solidFill>
                  <a:schemeClr val="tx1"/>
                </a:solidFill>
                <a:effectLst/>
                <a:latin typeface="+mn-lt"/>
                <a:ea typeface="+mn-ea"/>
                <a:cs typeface="+mn-cs"/>
              </a:rPr>
              <a:t>Advanced Integration grading: H/P/F</a:t>
            </a:r>
            <a:r>
              <a:rPr lang="en-US" sz="1200" kern="1200" baseline="0" dirty="0">
                <a:solidFill>
                  <a:schemeClr val="tx1"/>
                </a:solidFill>
                <a:effectLst/>
                <a:latin typeface="+mn-lt"/>
                <a:ea typeface="+mn-ea"/>
                <a:cs typeface="+mn-cs"/>
              </a:rPr>
              <a:t> for 4-week clinical rotations and P/F for all 2-week courses, reading electives, research/TA, other non-clinical electives (like Medical Spanish).</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prstClr val="black"/>
                </a:solidFill>
              </a:rPr>
              <a:t>If you receive an exemption from the Teaching Practicum/Scholarly Project requirement you will be expected to complete an elective in its place.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prstClr val="black"/>
                </a:solidFill>
              </a:rPr>
              <a:t>No</a:t>
            </a:r>
            <a:r>
              <a:rPr lang="en-US" sz="1200" baseline="0" dirty="0">
                <a:solidFill>
                  <a:prstClr val="black"/>
                </a:solidFill>
              </a:rPr>
              <a:t> double dipping</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aseline="0"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aseline="0" dirty="0">
                <a:solidFill>
                  <a:prstClr val="black"/>
                </a:solidFill>
              </a:rPr>
              <a:t>MICU Service (MED 2517) does NOT fulfill the IM Acting Internship requirement. It is a “choice” acting internship.</a:t>
            </a:r>
            <a:r>
              <a:rPr lang="en-US" sz="1200" dirty="0">
                <a:solidFill>
                  <a:prstClr val="black"/>
                </a:solidFill>
              </a:rPr>
              <a:t>	</a:t>
            </a:r>
          </a:p>
          <a:p>
            <a:endParaRPr lang="en-US" dirty="0"/>
          </a:p>
        </p:txBody>
      </p:sp>
      <p:sp>
        <p:nvSpPr>
          <p:cNvPr id="4" name="Slide Number Placeholder 3"/>
          <p:cNvSpPr>
            <a:spLocks noGrp="1"/>
          </p:cNvSpPr>
          <p:nvPr>
            <p:ph type="sldNum" sz="quarter" idx="10"/>
          </p:nvPr>
        </p:nvSpPr>
        <p:spPr/>
        <p:txBody>
          <a:bodyPr/>
          <a:lstStyle/>
          <a:p>
            <a:fld id="{0FD08462-CC93-449E-8088-EE63BF5D5C8C}" type="slidenum">
              <a:rPr lang="en-US" smtClean="0"/>
              <a:t>5</a:t>
            </a:fld>
            <a:endParaRPr lang="en-US"/>
          </a:p>
        </p:txBody>
      </p:sp>
    </p:spTree>
    <p:extLst>
      <p:ext uri="{BB962C8B-B14F-4D97-AF65-F5344CB8AC3E}">
        <p14:creationId xmlns:p14="http://schemas.microsoft.com/office/powerpoint/2010/main" val="323117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ACLS certification will be required and will be offered through the Sim Lab.</a:t>
            </a:r>
          </a:p>
        </p:txBody>
      </p:sp>
      <p:sp>
        <p:nvSpPr>
          <p:cNvPr id="4" name="Slide Number Placeholder 3"/>
          <p:cNvSpPr>
            <a:spLocks noGrp="1"/>
          </p:cNvSpPr>
          <p:nvPr>
            <p:ph type="sldNum" sz="quarter" idx="10"/>
          </p:nvPr>
        </p:nvSpPr>
        <p:spPr/>
        <p:txBody>
          <a:bodyPr/>
          <a:lstStyle/>
          <a:p>
            <a:fld id="{0FD08462-CC93-449E-8088-EE63BF5D5C8C}" type="slidenum">
              <a:rPr lang="en-US" smtClean="0"/>
              <a:t>8</a:t>
            </a:fld>
            <a:endParaRPr lang="en-US"/>
          </a:p>
        </p:txBody>
      </p:sp>
    </p:spTree>
    <p:extLst>
      <p:ext uri="{BB962C8B-B14F-4D97-AF65-F5344CB8AC3E}">
        <p14:creationId xmlns:p14="http://schemas.microsoft.com/office/powerpoint/2010/main" val="355318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9</a:t>
            </a:fld>
            <a:endParaRPr lang="en-US"/>
          </a:p>
        </p:txBody>
      </p:sp>
    </p:spTree>
    <p:extLst>
      <p:ext uri="{BB962C8B-B14F-4D97-AF65-F5344CB8AC3E}">
        <p14:creationId xmlns:p14="http://schemas.microsoft.com/office/powerpoint/2010/main" val="20683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10</a:t>
            </a:fld>
            <a:endParaRPr lang="en-US"/>
          </a:p>
        </p:txBody>
      </p:sp>
    </p:spTree>
    <p:extLst>
      <p:ext uri="{BB962C8B-B14F-4D97-AF65-F5344CB8AC3E}">
        <p14:creationId xmlns:p14="http://schemas.microsoft.com/office/powerpoint/2010/main" val="275863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11</a:t>
            </a:fld>
            <a:endParaRPr lang="en-US"/>
          </a:p>
        </p:txBody>
      </p:sp>
    </p:spTree>
    <p:extLst>
      <p:ext uri="{BB962C8B-B14F-4D97-AF65-F5344CB8AC3E}">
        <p14:creationId xmlns:p14="http://schemas.microsoft.com/office/powerpoint/2010/main" val="399090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08462-CC93-449E-8088-EE63BF5D5C8C}" type="slidenum">
              <a:rPr lang="en-US" smtClean="0"/>
              <a:t>12</a:t>
            </a:fld>
            <a:endParaRPr lang="en-US"/>
          </a:p>
        </p:txBody>
      </p:sp>
    </p:spTree>
    <p:extLst>
      <p:ext uri="{BB962C8B-B14F-4D97-AF65-F5344CB8AC3E}">
        <p14:creationId xmlns:p14="http://schemas.microsoft.com/office/powerpoint/2010/main" val="260949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6DE87CF-0600-400B-BA83-EC76EBDCFBC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9B253-A4C5-477C-83AD-6D2E98C93C1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34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and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41584"/>
            <a:ext cx="9144000" cy="11641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165020"/>
            <a:ext cx="1354895" cy="459608"/>
          </a:xfrm>
          <a:prstGeom prst="rect">
            <a:avLst/>
          </a:prstGeom>
        </p:spPr>
      </p:pic>
      <p:sp>
        <p:nvSpPr>
          <p:cNvPr id="11" name="Content Placeholder 2"/>
          <p:cNvSpPr>
            <a:spLocks noGrp="1"/>
          </p:cNvSpPr>
          <p:nvPr>
            <p:ph sz="half" idx="1" hasCustomPrompt="1"/>
          </p:nvPr>
        </p:nvSpPr>
        <p:spPr>
          <a:xfrm>
            <a:off x="628650" y="1712918"/>
            <a:ext cx="3389710" cy="3741286"/>
          </a:xfrm>
        </p:spPr>
        <p:txBody>
          <a:bodyPr/>
          <a:lstStyle>
            <a:lvl1pPr>
              <a:buClr>
                <a:srgbClr val="1A6C43"/>
              </a:buClr>
              <a:defRPr sz="1800" b="0" i="0" baseline="0">
                <a:latin typeface="Tahoma Normal" charset="0"/>
                <a:ea typeface="Tahoma Normal" charset="0"/>
                <a:cs typeface="Tahoma Normal" charset="0"/>
              </a:defRPr>
            </a:lvl1pPr>
            <a:lvl2pPr>
              <a:buClr>
                <a:srgbClr val="1A6C43"/>
              </a:buClr>
              <a:defRPr b="0" i="0">
                <a:latin typeface="Tahoma Normal" charset="0"/>
                <a:ea typeface="Tahoma Normal" charset="0"/>
                <a:cs typeface="Tahoma Normal" charset="0"/>
              </a:defRPr>
            </a:lvl2pPr>
            <a:lvl3pPr>
              <a:buClr>
                <a:srgbClr val="1A6C43"/>
              </a:buClr>
              <a:defRPr b="0" i="0">
                <a:latin typeface="Tahoma Normal" charset="0"/>
                <a:ea typeface="Tahoma Normal" charset="0"/>
                <a:cs typeface="Tahoma Normal" charset="0"/>
              </a:defRPr>
            </a:lvl3pPr>
            <a:lvl4pPr>
              <a:buClr>
                <a:srgbClr val="1A6C43"/>
              </a:buClr>
              <a:defRPr b="0" i="0">
                <a:latin typeface="Tahoma Normal" charset="0"/>
                <a:ea typeface="Tahoma Normal" charset="0"/>
                <a:cs typeface="Tahoma Normal" charset="0"/>
              </a:defRPr>
            </a:lvl4pPr>
            <a:lvl5pPr>
              <a:buClr>
                <a:srgbClr val="1A6C43"/>
              </a:buClr>
              <a:defRPr b="0" i="0">
                <a:latin typeface="Tahoma Normal" charset="0"/>
                <a:ea typeface="Tahoma Normal" charset="0"/>
                <a:cs typeface="Tahoma Normal"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628648" y="994809"/>
            <a:ext cx="7886700" cy="201193"/>
          </a:xfrm>
          <a:ln>
            <a:noFill/>
          </a:ln>
        </p:spPr>
        <p:txBody>
          <a:bodyPr/>
          <a:lstStyle>
            <a:lvl1pPr>
              <a:defRPr sz="2700" b="1" i="0">
                <a:solidFill>
                  <a:srgbClr val="1A6C43"/>
                </a:solidFill>
                <a:latin typeface="Times Bold" charset="0"/>
                <a:ea typeface="Times Bold" charset="0"/>
                <a:cs typeface="Times Bold" charset="0"/>
              </a:defRPr>
            </a:lvl1pPr>
          </a:lstStyle>
          <a:p>
            <a:r>
              <a:rPr lang="en-US" dirty="0"/>
              <a:t>Click To Edit Title Copy </a:t>
            </a:r>
            <a:br>
              <a:rPr lang="en-US" dirty="0"/>
            </a:br>
            <a:endParaRPr lang="en-US" dirty="0"/>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t="96277"/>
          <a:stretch/>
        </p:blipFill>
        <p:spPr>
          <a:xfrm>
            <a:off x="0" y="-1"/>
            <a:ext cx="9144000" cy="344617"/>
          </a:xfrm>
          <a:prstGeom prst="rect">
            <a:avLst/>
          </a:prstGeom>
        </p:spPr>
      </p:pic>
      <p:sp>
        <p:nvSpPr>
          <p:cNvPr id="18" name="Picture Placeholder 3"/>
          <p:cNvSpPr>
            <a:spLocks noGrp="1"/>
          </p:cNvSpPr>
          <p:nvPr>
            <p:ph type="pic" sz="quarter" idx="16"/>
          </p:nvPr>
        </p:nvSpPr>
        <p:spPr>
          <a:xfrm>
            <a:off x="4576397" y="1712917"/>
            <a:ext cx="3938951" cy="3741286"/>
          </a:xfrm>
        </p:spPr>
        <p:txBody>
          <a:bodyPr/>
          <a:lstStyle/>
          <a:p>
            <a:r>
              <a:rPr lang="en-US" dirty="0"/>
              <a:t>Click icon to add picture</a:t>
            </a:r>
          </a:p>
        </p:txBody>
      </p:sp>
      <p:sp>
        <p:nvSpPr>
          <p:cNvPr id="19" name="Slide Number Placeholder 5"/>
          <p:cNvSpPr>
            <a:spLocks noGrp="1"/>
          </p:cNvSpPr>
          <p:nvPr>
            <p:ph type="sldNum" sz="quarter" idx="12"/>
          </p:nvPr>
        </p:nvSpPr>
        <p:spPr>
          <a:xfrm>
            <a:off x="6457950" y="6356351"/>
            <a:ext cx="2057400" cy="365125"/>
          </a:xfrm>
        </p:spPr>
        <p:txBody>
          <a:bodyPr/>
          <a:lstStyle>
            <a:lvl1pPr>
              <a:defRPr sz="750" b="1" i="0" baseline="0">
                <a:solidFill>
                  <a:srgbClr val="1A6C43"/>
                </a:solidFill>
                <a:latin typeface="Tahoma" charset="0"/>
                <a:ea typeface="Arial Narrow" charset="0"/>
                <a:cs typeface="Arial Narrow" charset="0"/>
              </a:defRPr>
            </a:lvl1pPr>
          </a:lstStyle>
          <a:p>
            <a:fld id="{90D39CAF-FD09-2C4F-AE06-B3DA80E232F6}" type="slidenum">
              <a:rPr lang="en-US" smtClean="0"/>
              <a:pPr/>
              <a:t>‹#›</a:t>
            </a:fld>
            <a:endParaRPr lang="en-US" dirty="0"/>
          </a:p>
        </p:txBody>
      </p:sp>
    </p:spTree>
    <p:extLst>
      <p:ext uri="{BB962C8B-B14F-4D97-AF65-F5344CB8AC3E}">
        <p14:creationId xmlns:p14="http://schemas.microsoft.com/office/powerpoint/2010/main" val="154819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DE87CF-0600-400B-BA83-EC76EBDCFBC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9B253-A4C5-477C-83AD-6D2E98C93C18}" type="slidenum">
              <a:rPr lang="en-US" smtClean="0"/>
              <a:t>‹#›</a:t>
            </a:fld>
            <a:endParaRPr lang="en-US"/>
          </a:p>
        </p:txBody>
      </p:sp>
    </p:spTree>
    <p:extLst>
      <p:ext uri="{BB962C8B-B14F-4D97-AF65-F5344CB8AC3E}">
        <p14:creationId xmlns:p14="http://schemas.microsoft.com/office/powerpoint/2010/main" val="190147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E87CF-0600-400B-BA83-EC76EBDCFBC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9B253-A4C5-477C-83AD-6D2E98C93C1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70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DE87CF-0600-400B-BA83-EC76EBDCFBC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9B253-A4C5-477C-83AD-6D2E98C93C18}" type="slidenum">
              <a:rPr lang="en-US" smtClean="0"/>
              <a:t>‹#›</a:t>
            </a:fld>
            <a:endParaRPr lang="en-US"/>
          </a:p>
        </p:txBody>
      </p:sp>
    </p:spTree>
    <p:extLst>
      <p:ext uri="{BB962C8B-B14F-4D97-AF65-F5344CB8AC3E}">
        <p14:creationId xmlns:p14="http://schemas.microsoft.com/office/powerpoint/2010/main" val="321989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DE87CF-0600-400B-BA83-EC76EBDCFBC8}"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69B253-A4C5-477C-83AD-6D2E98C93C18}" type="slidenum">
              <a:rPr lang="en-US" smtClean="0"/>
              <a:t>‹#›</a:t>
            </a:fld>
            <a:endParaRPr lang="en-US"/>
          </a:p>
        </p:txBody>
      </p:sp>
    </p:spTree>
    <p:extLst>
      <p:ext uri="{BB962C8B-B14F-4D97-AF65-F5344CB8AC3E}">
        <p14:creationId xmlns:p14="http://schemas.microsoft.com/office/powerpoint/2010/main" val="327965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DE87CF-0600-400B-BA83-EC76EBDCFBC8}"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69B253-A4C5-477C-83AD-6D2E98C93C18}" type="slidenum">
              <a:rPr lang="en-US" smtClean="0"/>
              <a:t>‹#›</a:t>
            </a:fld>
            <a:endParaRPr lang="en-US"/>
          </a:p>
        </p:txBody>
      </p:sp>
    </p:spTree>
    <p:extLst>
      <p:ext uri="{BB962C8B-B14F-4D97-AF65-F5344CB8AC3E}">
        <p14:creationId xmlns:p14="http://schemas.microsoft.com/office/powerpoint/2010/main" val="217394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6DE87CF-0600-400B-BA83-EC76EBDCFBC8}" type="datetimeFigureOut">
              <a:rPr lang="en-US" smtClean="0"/>
              <a:t>11/1/2023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969B253-A4C5-477C-83AD-6D2E98C93C18}" type="slidenum">
              <a:rPr lang="en-US" smtClean="0"/>
              <a:t>‹#›</a:t>
            </a:fld>
            <a:endParaRPr lang="en-US"/>
          </a:p>
        </p:txBody>
      </p:sp>
    </p:spTree>
    <p:extLst>
      <p:ext uri="{BB962C8B-B14F-4D97-AF65-F5344CB8AC3E}">
        <p14:creationId xmlns:p14="http://schemas.microsoft.com/office/powerpoint/2010/main" val="29998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66DE87CF-0600-400B-BA83-EC76EBDCFBC8}" type="datetimeFigureOut">
              <a:rPr lang="en-US" smtClean="0"/>
              <a:t>11/1/2023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69B253-A4C5-477C-83AD-6D2E98C93C18}" type="slidenum">
              <a:rPr lang="en-US" smtClean="0"/>
              <a:t>‹#›</a:t>
            </a:fld>
            <a:endParaRPr lang="en-US"/>
          </a:p>
        </p:txBody>
      </p:sp>
    </p:spTree>
    <p:extLst>
      <p:ext uri="{BB962C8B-B14F-4D97-AF65-F5344CB8AC3E}">
        <p14:creationId xmlns:p14="http://schemas.microsoft.com/office/powerpoint/2010/main" val="363054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DE87CF-0600-400B-BA83-EC76EBDCFBC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9B253-A4C5-477C-83AD-6D2E98C93C18}" type="slidenum">
              <a:rPr lang="en-US" smtClean="0"/>
              <a:t>‹#›</a:t>
            </a:fld>
            <a:endParaRPr lang="en-US"/>
          </a:p>
        </p:txBody>
      </p:sp>
    </p:spTree>
    <p:extLst>
      <p:ext uri="{BB962C8B-B14F-4D97-AF65-F5344CB8AC3E}">
        <p14:creationId xmlns:p14="http://schemas.microsoft.com/office/powerpoint/2010/main" val="181304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6DE87CF-0600-400B-BA83-EC76EBDCFBC8}" type="datetimeFigureOut">
              <a:rPr lang="en-US" smtClean="0"/>
              <a:t>11/1/2023</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969B253-A4C5-477C-83AD-6D2E98C93C18}"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07469" y="5744592"/>
            <a:ext cx="1601894" cy="469552"/>
          </a:xfrm>
          <a:prstGeom prst="rect">
            <a:avLst/>
          </a:prstGeom>
        </p:spPr>
      </p:pic>
    </p:spTree>
    <p:extLst>
      <p:ext uri="{BB962C8B-B14F-4D97-AF65-F5344CB8AC3E}">
        <p14:creationId xmlns:p14="http://schemas.microsoft.com/office/powerpoint/2010/main" val="215395387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med.uvm.edu/mededucation/level3/preparing_for_advanced_integratio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lisa.washburn@med.uvm.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Moira.Barber@nuvancehealth.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mailto:Moira.Barber@nuvancehealth.or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mailto:Eileen.CichoskiKelly@med.uvm.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med.uvm.edu/mededucation/level3/preparing_for_advanced_integration"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Emma.Faustner@med.uvm.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med.uvm.edu/mededucation/level3/preparing_for_advanced_integration" TargetMode="External"/><Relationship Id="rId4" Type="http://schemas.openxmlformats.org/officeDocument/2006/relationships/hyperlink" Target="http://contentmanager.med.uvm.edu/docs/extramural_guide/medical-education-documents/student-affairs/extramural_guide.pdf?sfvrsn=4ab3f220_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med.uvm.edu/docs/vic/medical-education-documents/vic.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med.uvm.edu/docs/lcom_specialtyadvising/medical-education-documents/student-affairs/lcom_specialtyadvisors.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hyperlink" Target="https://med.uvm.edu/docs/advint_studentuserguide/medical-education-documents/student-affairs/advint_studentuserguide.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contentmanager.med.uvm.edu/docs/academic_calendar_class_of_2025/medical-education-documents/clerkship/academic_calendar_class_of_2025.pdf"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uvm.oasisscheduling.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med.uvm.edu/docs/advint_studentuserguide/medical-education-documents/student-affairs/advint_studentuserguide.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2.xml"/><Relationship Id="rId7" Type="http://schemas.microsoft.com/office/2017/06/relationships/model3d" Target="../media/model3d1.glb"/><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www.med.uvm.edu/studenthandbook/5406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signupgenius.com/go/9040f49a8a62fa31-director4" TargetMode="External"/><Relationship Id="rId4" Type="http://schemas.openxmlformats.org/officeDocument/2006/relationships/hyperlink" Target="mailto:nathalie.feldman@med.uvm.edu"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med.uvm.edu/mededucation/learningovervie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med.uvm.edu/studentservices/careerplanning/educationaloppgrantprogram" TargetMode="External"/><Relationship Id="rId1" Type="http://schemas.openxmlformats.org/officeDocument/2006/relationships/slideLayout" Target="../slideLayouts/slideLayout10.xml"/><Relationship Id="rId4" Type="http://schemas.openxmlformats.org/officeDocument/2006/relationships/hyperlink" Target="mailto:renee.stapleton@med.uvm.edu"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signupgenius.com/go/9040F49A8A62FA31-residency8#/" TargetMode="External"/><Relationship Id="rId3" Type="http://schemas.openxmlformats.org/officeDocument/2006/relationships/hyperlink" Target="http://www.med.uvm.edu/mededucation/FAQs_level3" TargetMode="External"/><Relationship Id="rId7" Type="http://schemas.openxmlformats.org/officeDocument/2006/relationships/hyperlink" Target="https://www.signupgenius.com/go/9040F49A8A62FA31-associate1#/"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mailto:Emma.Faustner@med.uvm.edu" TargetMode="External"/><Relationship Id="rId5" Type="http://schemas.openxmlformats.org/officeDocument/2006/relationships/hyperlink" Target="http://med.uvm.edu/docs/advint_studentuserguide/medical-education-documents/student-affairs/advint_studentuserguide.pdf" TargetMode="External"/><Relationship Id="rId4" Type="http://schemas.openxmlformats.org/officeDocument/2006/relationships/hyperlink" Target="http://med.uvm.edu/docs/advint_memo/medical-education-documents/student-affairs/advint_memo.pdf" TargetMode="External"/><Relationship Id="rId9" Type="http://schemas.openxmlformats.org/officeDocument/2006/relationships/hyperlink" Target="https://www.signupgenius.com/go/9040f49a8a62fa31-director4#/"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contentmanager.med.uvm.edu/docs/graduationrequirements/medical-education-documents/graduationrequirements.pdf?sfvrsn=73c8b53_18"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ailto:lisa.washburn@med.uvm.edu"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mailto:emma.faustner@med.uvm.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ctrTitle"/>
          </p:nvPr>
        </p:nvSpPr>
        <p:spPr>
          <a:xfrm>
            <a:off x="800100" y="1230923"/>
            <a:ext cx="7543800" cy="1819304"/>
          </a:xfrm>
        </p:spPr>
        <p:txBody>
          <a:bodyPr>
            <a:normAutofit/>
          </a:bodyPr>
          <a:lstStyle/>
          <a:p>
            <a:r>
              <a:rPr lang="en-US" sz="6000" dirty="0">
                <a:hlinkClick r:id="rId3"/>
              </a:rPr>
              <a:t>Preparing for Advanced Integration Level</a:t>
            </a:r>
            <a:endParaRPr lang="en-US" sz="6000" dirty="0"/>
          </a:p>
        </p:txBody>
      </p:sp>
      <p:sp>
        <p:nvSpPr>
          <p:cNvPr id="22" name="Subtitle 21"/>
          <p:cNvSpPr>
            <a:spLocks noGrp="1"/>
          </p:cNvSpPr>
          <p:nvPr>
            <p:ph type="subTitle" idx="1"/>
          </p:nvPr>
        </p:nvSpPr>
        <p:spPr>
          <a:xfrm>
            <a:off x="223024" y="4414228"/>
            <a:ext cx="8920976" cy="1819304"/>
          </a:xfrm>
        </p:spPr>
        <p:txBody>
          <a:bodyPr vert="horz" lIns="91440" tIns="45720" rIns="91440" bIns="45720" rtlCol="0" anchor="t">
            <a:normAutofit fontScale="47500" lnSpcReduction="20000"/>
          </a:bodyPr>
          <a:lstStyle/>
          <a:p>
            <a:r>
              <a:rPr lang="en-US" dirty="0"/>
              <a:t>Office of Medical Education Medical Student Services Team</a:t>
            </a:r>
          </a:p>
          <a:p>
            <a:pPr marL="342900" indent="-342900">
              <a:buFont typeface="Arial" panose="020B0604020202020204" pitchFamily="34" charset="0"/>
              <a:buChar char="•"/>
            </a:pPr>
            <a:r>
              <a:rPr lang="en-US" dirty="0"/>
              <a:t>Karen George, MD, MPH, associate dean for students</a:t>
            </a:r>
          </a:p>
          <a:p>
            <a:pPr marL="342900" indent="-342900">
              <a:buFont typeface="Arial" panose="020B0604020202020204" pitchFamily="34" charset="0"/>
              <a:buChar char="•"/>
            </a:pPr>
            <a:r>
              <a:rPr lang="en-US" dirty="0"/>
              <a:t>Ellen </a:t>
            </a:r>
            <a:r>
              <a:rPr lang="en-US" dirty="0" err="1"/>
              <a:t>kulaga</a:t>
            </a:r>
            <a:r>
              <a:rPr lang="en-US" dirty="0"/>
              <a:t> MD, Assistant dean for students, </a:t>
            </a:r>
            <a:r>
              <a:rPr lang="en-US" dirty="0" err="1"/>
              <a:t>ct</a:t>
            </a:r>
            <a:endParaRPr lang="en-US" dirty="0"/>
          </a:p>
          <a:p>
            <a:pPr marL="342900" indent="-342900">
              <a:buFont typeface="Arial" panose="020B0604020202020204" pitchFamily="34" charset="0"/>
              <a:buChar char="•"/>
            </a:pPr>
            <a:r>
              <a:rPr lang="en-US" dirty="0"/>
              <a:t>Katie </a:t>
            </a:r>
            <a:r>
              <a:rPr lang="en-US" dirty="0" err="1"/>
              <a:t>DolBec</a:t>
            </a:r>
            <a:r>
              <a:rPr lang="en-US" dirty="0"/>
              <a:t>, MD Assistant dean for students, Vt</a:t>
            </a:r>
          </a:p>
          <a:p>
            <a:pPr marL="342900" indent="-342900">
              <a:buFont typeface="Arial" panose="020B0604020202020204" pitchFamily="34" charset="0"/>
              <a:buChar char="•"/>
            </a:pPr>
            <a:r>
              <a:rPr lang="en-US" dirty="0"/>
              <a:t>Melissa long, </a:t>
            </a:r>
            <a:r>
              <a:rPr lang="en-US" dirty="0" err="1"/>
              <a:t>Lcom</a:t>
            </a:r>
            <a:r>
              <a:rPr lang="en-US" dirty="0"/>
              <a:t> registrar</a:t>
            </a:r>
          </a:p>
          <a:p>
            <a:pPr marL="342900" indent="-342900">
              <a:buFont typeface="Arial" panose="020B0604020202020204" pitchFamily="34" charset="0"/>
              <a:buChar char="•"/>
            </a:pPr>
            <a:r>
              <a:rPr lang="en-US" dirty="0"/>
              <a:t>Emma </a:t>
            </a:r>
            <a:r>
              <a:rPr lang="en-US" dirty="0" err="1"/>
              <a:t>Faustner</a:t>
            </a:r>
            <a:r>
              <a:rPr lang="en-US" dirty="0"/>
              <a:t>, Ai and residency placement coordinator</a:t>
            </a:r>
          </a:p>
          <a:p>
            <a:endParaRPr lang="en-US" dirty="0"/>
          </a:p>
          <a:p>
            <a:endParaRPr lang="en-US" dirty="0"/>
          </a:p>
          <a:p>
            <a:endParaRPr lang="en-US" dirty="0"/>
          </a:p>
        </p:txBody>
      </p:sp>
    </p:spTree>
    <p:extLst>
      <p:ext uri="{BB962C8B-B14F-4D97-AF65-F5344CB8AC3E}">
        <p14:creationId xmlns:p14="http://schemas.microsoft.com/office/powerpoint/2010/main" val="340380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183850"/>
          </a:xfrm>
        </p:spPr>
        <p:txBody>
          <a:bodyPr>
            <a:noAutofit/>
          </a:bodyPr>
          <a:lstStyle/>
          <a:p>
            <a:r>
              <a:rPr lang="en-US"/>
              <a:t>Surgery Major Requirements</a:t>
            </a:r>
            <a:br>
              <a:rPr lang="en-US"/>
            </a:br>
            <a:r>
              <a:rPr lang="en-US" sz="2800" b="1"/>
              <a:t>(in addition to the COM requirements)</a:t>
            </a:r>
            <a:endParaRPr lang="en-US" sz="2800"/>
          </a:p>
        </p:txBody>
      </p:sp>
      <p:sp>
        <p:nvSpPr>
          <p:cNvPr id="3" name="Content Placeholder 2"/>
          <p:cNvSpPr>
            <a:spLocks noGrp="1"/>
          </p:cNvSpPr>
          <p:nvPr>
            <p:ph idx="1"/>
          </p:nvPr>
        </p:nvSpPr>
        <p:spPr>
          <a:xfrm>
            <a:off x="822959" y="1956945"/>
            <a:ext cx="7543801" cy="3801304"/>
          </a:xfrm>
        </p:spPr>
        <p:txBody>
          <a:bodyPr vert="horz" lIns="0" tIns="45720" rIns="0" bIns="45720" rtlCol="0" anchor="t">
            <a:normAutofit fontScale="85000" lnSpcReduction="20000"/>
          </a:bodyPr>
          <a:lstStyle/>
          <a:p>
            <a:pPr marL="0" indent="0">
              <a:buNone/>
            </a:pPr>
            <a:r>
              <a:rPr lang="en-US" dirty="0"/>
              <a:t>Students wishing to sign-up for the Surgery Major, are requested to do so by 2/1/2024.</a:t>
            </a:r>
            <a:endParaRPr lang="en-US" dirty="0">
              <a:cs typeface="Calibri"/>
            </a:endParaRPr>
          </a:p>
          <a:p>
            <a:pPr marL="0" indent="0">
              <a:buNone/>
            </a:pPr>
            <a:r>
              <a:rPr lang="en-US" dirty="0"/>
              <a:t>If a student wants to drop the surgery major, this must be done by the end of the workday on 8/31/2024.</a:t>
            </a:r>
            <a:endParaRPr lang="en-US" dirty="0">
              <a:cs typeface="Calibri"/>
            </a:endParaRPr>
          </a:p>
          <a:p>
            <a:pPr marL="0" indent="0">
              <a:buNone/>
            </a:pPr>
            <a:r>
              <a:rPr lang="en-US" dirty="0"/>
              <a:t>Anatomy Requirement – students must complete one of the following by 3/1/2025</a:t>
            </a:r>
          </a:p>
          <a:p>
            <a:pPr marL="383540" lvl="1">
              <a:buFont typeface="Wingdings" panose="05000000000000000000" pitchFamily="2" charset="2"/>
              <a:buChar char="§"/>
            </a:pPr>
            <a:r>
              <a:rPr lang="en-US" dirty="0"/>
              <a:t>Clinical Anatomy – ANAT 1005</a:t>
            </a:r>
            <a:endParaRPr lang="en-US" dirty="0">
              <a:cs typeface="Calibri" panose="020F0502020204030204"/>
            </a:endParaRPr>
          </a:p>
          <a:p>
            <a:pPr marL="383540" lvl="1">
              <a:buFont typeface="Wingdings" panose="05000000000000000000" pitchFamily="2" charset="2"/>
              <a:buChar char="§"/>
            </a:pPr>
            <a:r>
              <a:rPr lang="en-US" dirty="0"/>
              <a:t>Medical/Surgical Autopsy – PATH 1052</a:t>
            </a:r>
            <a:endParaRPr lang="en-US" dirty="0">
              <a:cs typeface="Calibri" panose="020F0502020204030204"/>
            </a:endParaRPr>
          </a:p>
          <a:p>
            <a:pPr marL="383540" lvl="1">
              <a:buFont typeface="Wingdings" panose="05000000000000000000" pitchFamily="2" charset="2"/>
              <a:buChar char="§"/>
            </a:pPr>
            <a:r>
              <a:rPr lang="en-US" dirty="0"/>
              <a:t>Pathology for the Clinical Physician – PATH 1054</a:t>
            </a:r>
            <a:endParaRPr lang="en-US" dirty="0">
              <a:cs typeface="Calibri" panose="020F0502020204030204"/>
            </a:endParaRPr>
          </a:p>
          <a:p>
            <a:pPr marL="383540" lvl="1">
              <a:buFont typeface="Wingdings" panose="05000000000000000000" pitchFamily="2" charset="2"/>
              <a:buChar char="§"/>
            </a:pPr>
            <a:r>
              <a:rPr lang="en-US" dirty="0"/>
              <a:t>General Radiology – RAD 7509</a:t>
            </a:r>
            <a:endParaRPr lang="en-US" dirty="0">
              <a:cs typeface="Calibri" panose="020F0502020204030204"/>
            </a:endParaRPr>
          </a:p>
          <a:p>
            <a:pPr marL="383540" lvl="1">
              <a:buFont typeface="Wingdings" panose="05000000000000000000" pitchFamily="2" charset="2"/>
              <a:buChar char="§"/>
            </a:pPr>
            <a:r>
              <a:rPr lang="en-US" dirty="0"/>
              <a:t>Radiology Subspecialty – RAD 7501</a:t>
            </a:r>
            <a:endParaRPr lang="en-US" dirty="0">
              <a:cs typeface="Calibri" panose="020F0502020204030204"/>
            </a:endParaRPr>
          </a:p>
          <a:p>
            <a:pPr marL="0" indent="0">
              <a:buNone/>
            </a:pPr>
            <a:r>
              <a:rPr lang="en-US" dirty="0"/>
              <a:t>Surgery Residency Readiness Course (SURG 9511) </a:t>
            </a:r>
          </a:p>
          <a:p>
            <a:pPr marL="383540" lvl="1">
              <a:buFont typeface="Wingdings" panose="05000000000000000000" pitchFamily="2" charset="2"/>
              <a:buChar char="§"/>
            </a:pPr>
            <a:r>
              <a:rPr lang="en-US" dirty="0"/>
              <a:t>March 2025</a:t>
            </a:r>
            <a:endParaRPr lang="en-US" dirty="0">
              <a:cs typeface="Calibri"/>
            </a:endParaRPr>
          </a:p>
          <a:p>
            <a:pPr marL="383540" lvl="1">
              <a:buFont typeface="Wingdings" panose="05000000000000000000" pitchFamily="2" charset="2"/>
              <a:buChar char="§"/>
            </a:pPr>
            <a:r>
              <a:rPr lang="en-US" dirty="0"/>
              <a:t>Attend all teaching and skills sessions</a:t>
            </a:r>
            <a:endParaRPr lang="en-US" dirty="0">
              <a:cs typeface="Calibri" panose="020F0502020204030204"/>
            </a:endParaRPr>
          </a:p>
          <a:p>
            <a:pPr marL="0" indent="0">
              <a:buNone/>
            </a:pPr>
            <a:r>
              <a:rPr lang="en-US" dirty="0"/>
              <a:t>Participation in a surgery scholarly project</a:t>
            </a:r>
          </a:p>
        </p:txBody>
      </p:sp>
    </p:spTree>
    <p:extLst>
      <p:ext uri="{BB962C8B-B14F-4D97-AF65-F5344CB8AC3E}">
        <p14:creationId xmlns:p14="http://schemas.microsoft.com/office/powerpoint/2010/main" val="420999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Surgery Subspecialty Requirement</a:t>
            </a:r>
            <a:br>
              <a:rPr lang="en-US" sz="3600"/>
            </a:br>
            <a:r>
              <a:rPr lang="en-US" sz="3600"/>
              <a:t>SURG 9550</a:t>
            </a:r>
          </a:p>
        </p:txBody>
      </p:sp>
      <p:sp>
        <p:nvSpPr>
          <p:cNvPr id="3" name="Content Placeholder 2"/>
          <p:cNvSpPr>
            <a:spLocks noGrp="1"/>
          </p:cNvSpPr>
          <p:nvPr>
            <p:ph idx="1"/>
          </p:nvPr>
        </p:nvSpPr>
        <p:spPr/>
        <p:txBody>
          <a:bodyPr vert="horz" lIns="0" tIns="45720" rIns="0" bIns="45720" rtlCol="0" anchor="t">
            <a:normAutofit fontScale="77500" lnSpcReduction="20000"/>
          </a:bodyPr>
          <a:lstStyle/>
          <a:p>
            <a:pPr>
              <a:lnSpc>
                <a:spcPct val="115000"/>
              </a:lnSpc>
              <a:spcAft>
                <a:spcPts val="1000"/>
              </a:spcAft>
            </a:pPr>
            <a:r>
              <a:rPr lang="en-US" dirty="0">
                <a:latin typeface="Calibri"/>
                <a:ea typeface="Calibri"/>
                <a:cs typeface="Times New Roman"/>
              </a:rPr>
              <a:t>Requirements:  </a:t>
            </a:r>
            <a:br>
              <a:rPr lang="en-US" dirty="0">
                <a:latin typeface="Calibri"/>
                <a:ea typeface="Calibri"/>
                <a:cs typeface="Times New Roman"/>
              </a:rPr>
            </a:br>
            <a:r>
              <a:rPr lang="en-US" dirty="0">
                <a:latin typeface="Calibri"/>
                <a:ea typeface="Calibri"/>
                <a:cs typeface="Times New Roman"/>
              </a:rPr>
              <a:t>Four weeks of a subspecialty; this can be done in two two-week rotations of two different subspecialties or a full month of a single subspecialty (except Anesthesiology) between March 2024 and March 2025. </a:t>
            </a:r>
          </a:p>
          <a:p>
            <a:pPr>
              <a:lnSpc>
                <a:spcPct val="115000"/>
              </a:lnSpc>
              <a:spcAft>
                <a:spcPts val="1000"/>
              </a:spcAft>
            </a:pPr>
            <a:r>
              <a:rPr lang="en-US" dirty="0">
                <a:latin typeface="Calibri"/>
                <a:ea typeface="Calibri"/>
                <a:cs typeface="Times New Roman"/>
              </a:rPr>
              <a:t>If you are doing two two-week subspecialties, these can be done in two different months.</a:t>
            </a:r>
          </a:p>
          <a:p>
            <a:pPr>
              <a:lnSpc>
                <a:spcPct val="115000"/>
              </a:lnSpc>
              <a:spcAft>
                <a:spcPts val="1000"/>
              </a:spcAft>
            </a:pPr>
            <a:r>
              <a:rPr lang="en-US" dirty="0">
                <a:latin typeface="Calibri"/>
                <a:ea typeface="Calibri"/>
                <a:cs typeface="Times New Roman"/>
              </a:rPr>
              <a:t>Each two-week rotation must be for ten *full* weekdays.</a:t>
            </a:r>
          </a:p>
          <a:p>
            <a:pPr>
              <a:lnSpc>
                <a:spcPct val="115000"/>
              </a:lnSpc>
              <a:spcAft>
                <a:spcPts val="1000"/>
              </a:spcAft>
            </a:pPr>
            <a:r>
              <a:rPr lang="en-US" dirty="0">
                <a:latin typeface="Calibri"/>
                <a:ea typeface="Calibri"/>
                <a:cs typeface="Times New Roman"/>
              </a:rPr>
              <a:t>Email </a:t>
            </a:r>
            <a:r>
              <a:rPr lang="en-US" dirty="0">
                <a:latin typeface="Calibri"/>
                <a:ea typeface="Calibri"/>
                <a:cs typeface="Times New Roman"/>
                <a:hlinkClick r:id="rId3"/>
              </a:rPr>
              <a:t>Lisa Washburn </a:t>
            </a:r>
            <a:r>
              <a:rPr lang="en-US" dirty="0">
                <a:latin typeface="Calibri"/>
                <a:ea typeface="Calibri"/>
                <a:cs typeface="Times New Roman"/>
              </a:rPr>
              <a:t>to schedule your specific subspecialty at the University of Vermont Medical Center – except Anesthesia</a:t>
            </a:r>
            <a:r>
              <a:rPr lang="en-US" dirty="0">
                <a:ea typeface="Calibri"/>
                <a:cs typeface="Times New Roman"/>
              </a:rPr>
              <a:t>, Interventional Radiology</a:t>
            </a:r>
            <a:r>
              <a:rPr lang="en-US" i="1" dirty="0">
                <a:ea typeface="Calibri"/>
                <a:cs typeface="Times New Roman"/>
              </a:rPr>
              <a:t>, </a:t>
            </a:r>
            <a:r>
              <a:rPr lang="en-US" dirty="0" err="1">
                <a:ea typeface="Calibri"/>
                <a:cs typeface="Times New Roman"/>
              </a:rPr>
              <a:t>Gyn</a:t>
            </a:r>
            <a:r>
              <a:rPr lang="en-US" dirty="0">
                <a:ea typeface="Calibri"/>
                <a:cs typeface="Times New Roman"/>
              </a:rPr>
              <a:t>/</a:t>
            </a:r>
            <a:r>
              <a:rPr lang="en-US" dirty="0" err="1">
                <a:ea typeface="Calibri"/>
                <a:cs typeface="Times New Roman"/>
              </a:rPr>
              <a:t>Onc</a:t>
            </a:r>
            <a:r>
              <a:rPr lang="en-US" dirty="0">
                <a:ea typeface="Calibri"/>
                <a:cs typeface="Times New Roman"/>
              </a:rPr>
              <a:t>, and </a:t>
            </a:r>
            <a:r>
              <a:rPr lang="en-US" dirty="0" err="1">
                <a:ea typeface="Calibri"/>
                <a:cs typeface="Times New Roman"/>
              </a:rPr>
              <a:t>Urogyn</a:t>
            </a:r>
            <a:r>
              <a:rPr lang="en-US" dirty="0">
                <a:ea typeface="Calibri"/>
                <a:cs typeface="Times New Roman"/>
              </a:rPr>
              <a:t>, as indicated below</a:t>
            </a:r>
            <a:r>
              <a:rPr lang="en-US" dirty="0">
                <a:latin typeface="Calibri"/>
                <a:ea typeface="Calibri"/>
                <a:cs typeface="Times New Roman"/>
              </a:rPr>
              <a:t>.</a:t>
            </a:r>
          </a:p>
          <a:p>
            <a:pPr>
              <a:lnSpc>
                <a:spcPct val="115000"/>
              </a:lnSpc>
              <a:spcAft>
                <a:spcPts val="1000"/>
              </a:spcAft>
            </a:pPr>
            <a:r>
              <a:rPr lang="en-US" dirty="0">
                <a:latin typeface="Calibri"/>
                <a:ea typeface="Calibri"/>
                <a:cs typeface="Times New Roman"/>
              </a:rPr>
              <a:t>Email </a:t>
            </a:r>
            <a:r>
              <a:rPr lang="en-US" dirty="0">
                <a:latin typeface="Calibri"/>
                <a:ea typeface="Calibri"/>
                <a:cs typeface="Times New Roman"/>
                <a:hlinkClick r:id="rId4"/>
              </a:rPr>
              <a:t>Moira Barber </a:t>
            </a:r>
            <a:r>
              <a:rPr lang="en-US" dirty="0">
                <a:latin typeface="Calibri"/>
                <a:ea typeface="Calibri"/>
                <a:cs typeface="Times New Roman"/>
              </a:rPr>
              <a:t>to schedule your specific subspecialty at the Connecticut Campus (CT campus students).</a:t>
            </a:r>
          </a:p>
        </p:txBody>
      </p:sp>
    </p:spTree>
    <p:extLst>
      <p:ext uri="{BB962C8B-B14F-4D97-AF65-F5344CB8AC3E}">
        <p14:creationId xmlns:p14="http://schemas.microsoft.com/office/powerpoint/2010/main" val="27217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973" y="518934"/>
            <a:ext cx="8773298" cy="1232709"/>
          </a:xfrm>
        </p:spPr>
        <p:txBody>
          <a:bodyPr/>
          <a:lstStyle/>
          <a:p>
            <a:r>
              <a:rPr lang="en-US" sz="4800"/>
              <a:t>Surgical Subspecialties</a:t>
            </a:r>
          </a:p>
        </p:txBody>
      </p:sp>
      <p:sp>
        <p:nvSpPr>
          <p:cNvPr id="4" name="Rectangle 3"/>
          <p:cNvSpPr/>
          <p:nvPr/>
        </p:nvSpPr>
        <p:spPr>
          <a:xfrm>
            <a:off x="519125" y="1751643"/>
            <a:ext cx="7883707" cy="4335546"/>
          </a:xfrm>
          <a:prstGeom prst="rect">
            <a:avLst/>
          </a:prstGeom>
        </p:spPr>
        <p:txBody>
          <a:bodyPr wrap="square">
            <a:spAutoFit/>
          </a:bodyPr>
          <a:lstStyle/>
          <a:p>
            <a:pPr lvl="0">
              <a:lnSpc>
                <a:spcPct val="115000"/>
              </a:lnSpc>
              <a:spcAft>
                <a:spcPts val="1000"/>
              </a:spcAft>
            </a:pPr>
            <a:r>
              <a:rPr lang="en-US" dirty="0">
                <a:solidFill>
                  <a:prstClr val="black"/>
                </a:solidFill>
                <a:latin typeface="Calibri"/>
                <a:ea typeface="Calibri"/>
                <a:cs typeface="Times New Roman"/>
              </a:rPr>
              <a:t>These rotations can be done in the same subspecialty or two different subspecialties including:</a:t>
            </a:r>
          </a:p>
          <a:p>
            <a:pPr lvl="0"/>
            <a:r>
              <a:rPr lang="en-US" dirty="0">
                <a:solidFill>
                  <a:prstClr val="black"/>
                </a:solidFill>
              </a:rPr>
              <a:t>Anesthesia* (</a:t>
            </a:r>
            <a:r>
              <a:rPr lang="en-US" sz="1600" i="1" dirty="0">
                <a:solidFill>
                  <a:prstClr val="black"/>
                </a:solidFill>
              </a:rPr>
              <a:t>ANES 9550)</a:t>
            </a:r>
            <a:r>
              <a:rPr lang="en-US" dirty="0">
                <a:solidFill>
                  <a:prstClr val="black"/>
                </a:solidFill>
              </a:rPr>
              <a:t>							Pediatric Surgery</a:t>
            </a:r>
          </a:p>
          <a:p>
            <a:pPr lvl="0"/>
            <a:r>
              <a:rPr lang="en-US" dirty="0">
                <a:solidFill>
                  <a:prstClr val="black"/>
                </a:solidFill>
              </a:rPr>
              <a:t>Cardiothoracic Surgery							Plastic Surgery</a:t>
            </a:r>
          </a:p>
          <a:p>
            <a:r>
              <a:rPr lang="en-US" dirty="0">
                <a:solidFill>
                  <a:prstClr val="black"/>
                </a:solidFill>
              </a:rPr>
              <a:t>Gynecologic Oncology – </a:t>
            </a:r>
            <a:r>
              <a:rPr lang="en-US" sz="1600" i="1" dirty="0">
                <a:solidFill>
                  <a:prstClr val="black"/>
                </a:solidFill>
              </a:rPr>
              <a:t>contact Sara Tourville</a:t>
            </a:r>
            <a:r>
              <a:rPr lang="en-US" dirty="0">
                <a:solidFill>
                  <a:prstClr val="black"/>
                </a:solidFill>
              </a:rPr>
              <a:t>			SICU</a:t>
            </a:r>
          </a:p>
          <a:p>
            <a:r>
              <a:rPr lang="en-US" dirty="0">
                <a:solidFill>
                  <a:prstClr val="black"/>
                </a:solidFill>
              </a:rPr>
              <a:t>Interventional Radiology (</a:t>
            </a:r>
            <a:r>
              <a:rPr lang="en-US" sz="1600" i="1" dirty="0">
                <a:solidFill>
                  <a:prstClr val="black"/>
                </a:solidFill>
              </a:rPr>
              <a:t>RAD7520)				</a:t>
            </a:r>
            <a:r>
              <a:rPr lang="en-US" dirty="0">
                <a:solidFill>
                  <a:prstClr val="black"/>
                </a:solidFill>
              </a:rPr>
              <a:t>Surgical Oncology Neurosurgery 									Trauma Surgery</a:t>
            </a:r>
          </a:p>
          <a:p>
            <a:r>
              <a:rPr lang="en-US" dirty="0">
                <a:solidFill>
                  <a:prstClr val="black"/>
                </a:solidFill>
              </a:rPr>
              <a:t>Ophthalmology								</a:t>
            </a:r>
            <a:r>
              <a:rPr lang="en-US" dirty="0" err="1">
                <a:solidFill>
                  <a:prstClr val="black"/>
                </a:solidFill>
              </a:rPr>
              <a:t>Urogynecology</a:t>
            </a:r>
            <a:r>
              <a:rPr lang="en-US" dirty="0">
                <a:solidFill>
                  <a:prstClr val="black"/>
                </a:solidFill>
              </a:rPr>
              <a:t> </a:t>
            </a:r>
            <a:r>
              <a:rPr lang="en-US" sz="1600" i="1" dirty="0">
                <a:solidFill>
                  <a:prstClr val="black"/>
                </a:solidFill>
              </a:rPr>
              <a:t>(OBGY4526)</a:t>
            </a:r>
          </a:p>
          <a:p>
            <a:r>
              <a:rPr lang="en-US" dirty="0">
                <a:solidFill>
                  <a:prstClr val="black"/>
                </a:solidFill>
              </a:rPr>
              <a:t>Orthopedics                                                                          Urology</a:t>
            </a:r>
          </a:p>
          <a:p>
            <a:r>
              <a:rPr lang="en-US" dirty="0">
                <a:solidFill>
                  <a:prstClr val="black"/>
                </a:solidFill>
              </a:rPr>
              <a:t>Otolaryngology                                                                     Vascular Surgery</a:t>
            </a:r>
          </a:p>
          <a:p>
            <a:pPr lvl="0"/>
            <a:r>
              <a:rPr lang="en-US" sz="1600" dirty="0">
                <a:solidFill>
                  <a:prstClr val="black"/>
                </a:solidFill>
              </a:rPr>
              <a:t>Other subspecialties may be considered but the criteria include pre-operative assessment, intra-operative assessment, and post-operative management.</a:t>
            </a:r>
          </a:p>
          <a:p>
            <a:pPr lvl="0"/>
            <a:r>
              <a:rPr lang="en-US" dirty="0">
                <a:solidFill>
                  <a:prstClr val="black"/>
                </a:solidFill>
              </a:rPr>
              <a:t> </a:t>
            </a:r>
            <a:r>
              <a:rPr lang="en-US" sz="1100" dirty="0">
                <a:solidFill>
                  <a:prstClr val="black"/>
                </a:solidFill>
              </a:rPr>
              <a:t>*</a:t>
            </a:r>
            <a:r>
              <a:rPr lang="en-US" sz="1100" i="1" dirty="0">
                <a:solidFill>
                  <a:prstClr val="black"/>
                </a:solidFill>
              </a:rPr>
              <a:t>Anesthesia may only be used toward 2 weeks of this requirement. </a:t>
            </a:r>
          </a:p>
          <a:p>
            <a:pPr lvl="0"/>
            <a:r>
              <a:rPr lang="en-US" sz="1600" dirty="0">
                <a:solidFill>
                  <a:prstClr val="black"/>
                </a:solidFill>
              </a:rPr>
              <a:t>For more information, please visit our course on </a:t>
            </a:r>
            <a:r>
              <a:rPr lang="en-US" sz="1600" b="1" dirty="0">
                <a:solidFill>
                  <a:prstClr val="black"/>
                </a:solidFill>
              </a:rPr>
              <a:t>VIC Portal</a:t>
            </a:r>
            <a:r>
              <a:rPr lang="en-US" sz="1600" dirty="0">
                <a:solidFill>
                  <a:prstClr val="black"/>
                </a:solidFill>
              </a:rPr>
              <a:t> </a:t>
            </a:r>
            <a:r>
              <a:rPr lang="en-US" sz="1600" b="1" dirty="0">
                <a:solidFill>
                  <a:prstClr val="black"/>
                </a:solidFill>
              </a:rPr>
              <a:t>“Surgery Advanced Integration Course”</a:t>
            </a:r>
          </a:p>
        </p:txBody>
      </p:sp>
    </p:spTree>
    <p:extLst>
      <p:ext uri="{BB962C8B-B14F-4D97-AF65-F5344CB8AC3E}">
        <p14:creationId xmlns:p14="http://schemas.microsoft.com/office/powerpoint/2010/main" val="267622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973" y="518934"/>
            <a:ext cx="8773298" cy="1232709"/>
          </a:xfrm>
        </p:spPr>
        <p:txBody>
          <a:bodyPr/>
          <a:lstStyle/>
          <a:p>
            <a:r>
              <a:rPr lang="en-US" sz="4800" dirty="0"/>
              <a:t>Surgical Subspecialties CT campus</a:t>
            </a:r>
          </a:p>
        </p:txBody>
      </p:sp>
      <p:sp>
        <p:nvSpPr>
          <p:cNvPr id="4" name="Rectangle 3"/>
          <p:cNvSpPr/>
          <p:nvPr/>
        </p:nvSpPr>
        <p:spPr>
          <a:xfrm>
            <a:off x="519125" y="1751643"/>
            <a:ext cx="7883707" cy="4089325"/>
          </a:xfrm>
          <a:prstGeom prst="rect">
            <a:avLst/>
          </a:prstGeom>
        </p:spPr>
        <p:txBody>
          <a:bodyPr wrap="square">
            <a:spAutoFit/>
          </a:bodyPr>
          <a:lstStyle/>
          <a:p>
            <a:pPr lvl="0">
              <a:lnSpc>
                <a:spcPct val="115000"/>
              </a:lnSpc>
              <a:spcAft>
                <a:spcPts val="1000"/>
              </a:spcAft>
            </a:pPr>
            <a:r>
              <a:rPr lang="en-US" dirty="0">
                <a:solidFill>
                  <a:prstClr val="black"/>
                </a:solidFill>
                <a:latin typeface="Calibri"/>
                <a:ea typeface="Calibri"/>
                <a:cs typeface="Times New Roman"/>
              </a:rPr>
              <a:t>These rotations can be done in the same subspecialty or two different subspecialties including:</a:t>
            </a:r>
          </a:p>
          <a:p>
            <a:r>
              <a:rPr lang="en-US" dirty="0">
                <a:solidFill>
                  <a:prstClr val="black"/>
                </a:solidFill>
              </a:rPr>
              <a:t>	Anesthesia						</a:t>
            </a:r>
          </a:p>
          <a:p>
            <a:pPr lvl="0"/>
            <a:r>
              <a:rPr lang="en-US" dirty="0">
                <a:solidFill>
                  <a:prstClr val="black"/>
                </a:solidFill>
              </a:rPr>
              <a:t>	SICU</a:t>
            </a:r>
          </a:p>
          <a:p>
            <a:pPr lvl="0"/>
            <a:r>
              <a:rPr lang="en-US" dirty="0">
                <a:solidFill>
                  <a:prstClr val="black"/>
                </a:solidFill>
              </a:rPr>
              <a:t>	Neurosurgery										</a:t>
            </a:r>
          </a:p>
          <a:p>
            <a:pPr lvl="0"/>
            <a:r>
              <a:rPr lang="en-US" dirty="0">
                <a:solidFill>
                  <a:prstClr val="black"/>
                </a:solidFill>
              </a:rPr>
              <a:t>	Trauma Surgery  		</a:t>
            </a:r>
          </a:p>
          <a:p>
            <a:r>
              <a:rPr lang="en-US" dirty="0">
                <a:solidFill>
                  <a:prstClr val="black"/>
                </a:solidFill>
              </a:rPr>
              <a:t>	Vascular Surgery</a:t>
            </a:r>
          </a:p>
          <a:p>
            <a:r>
              <a:rPr lang="en-US" dirty="0">
                <a:solidFill>
                  <a:prstClr val="black"/>
                </a:solidFill>
              </a:rPr>
              <a:t>	Cardiovascular Surgery</a:t>
            </a:r>
          </a:p>
          <a:p>
            <a:r>
              <a:rPr lang="en-US" dirty="0">
                <a:solidFill>
                  <a:prstClr val="black"/>
                </a:solidFill>
              </a:rPr>
              <a:t>	Breast Surgery</a:t>
            </a:r>
          </a:p>
          <a:p>
            <a:r>
              <a:rPr lang="en-US" dirty="0">
                <a:solidFill>
                  <a:prstClr val="black"/>
                </a:solidFill>
              </a:rPr>
              <a:t>	Ophthalmology</a:t>
            </a:r>
          </a:p>
          <a:p>
            <a:pPr lvl="0"/>
            <a:r>
              <a:rPr lang="en-US" sz="1600" dirty="0">
                <a:solidFill>
                  <a:prstClr val="black"/>
                </a:solidFill>
              </a:rPr>
              <a:t>Other subspecialties may be considered but the criteria include pre-operative assessment, intra-operative assessment, and post-operative management.</a:t>
            </a:r>
          </a:p>
          <a:p>
            <a:pPr lvl="0"/>
            <a:r>
              <a:rPr lang="en-US" dirty="0">
                <a:solidFill>
                  <a:prstClr val="black"/>
                </a:solidFill>
              </a:rPr>
              <a:t> </a:t>
            </a:r>
            <a:r>
              <a:rPr lang="en-US" sz="1100" dirty="0">
                <a:solidFill>
                  <a:prstClr val="black"/>
                </a:solidFill>
              </a:rPr>
              <a:t>*</a:t>
            </a:r>
            <a:r>
              <a:rPr lang="en-US" sz="1100" i="1" dirty="0">
                <a:solidFill>
                  <a:prstClr val="black"/>
                </a:solidFill>
              </a:rPr>
              <a:t>Anesthesia may only be used toward 2 weeks of this requirement. </a:t>
            </a:r>
          </a:p>
          <a:p>
            <a:pPr lvl="0"/>
            <a:r>
              <a:rPr lang="en-US" sz="1600" dirty="0">
                <a:solidFill>
                  <a:prstClr val="black"/>
                </a:solidFill>
              </a:rPr>
              <a:t>For more information, email </a:t>
            </a:r>
            <a:r>
              <a:rPr lang="en-US" sz="1600" dirty="0">
                <a:solidFill>
                  <a:prstClr val="black"/>
                </a:solidFill>
                <a:hlinkClick r:id="rId3"/>
              </a:rPr>
              <a:t>Moira Barber</a:t>
            </a:r>
            <a:endParaRPr lang="en-US" sz="1600" b="1" dirty="0">
              <a:solidFill>
                <a:prstClr val="black"/>
              </a:solidFill>
            </a:endParaRPr>
          </a:p>
        </p:txBody>
      </p:sp>
    </p:spTree>
    <p:extLst>
      <p:ext uri="{BB962C8B-B14F-4D97-AF65-F5344CB8AC3E}">
        <p14:creationId xmlns:p14="http://schemas.microsoft.com/office/powerpoint/2010/main" val="4369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14" y="854923"/>
            <a:ext cx="8042276" cy="729186"/>
          </a:xfrm>
        </p:spPr>
        <p:txBody>
          <a:bodyPr/>
          <a:lstStyle/>
          <a:p>
            <a:r>
              <a:rPr lang="en-US"/>
              <a:t>Teaching / Scholarly Project</a:t>
            </a:r>
          </a:p>
        </p:txBody>
      </p:sp>
      <p:sp>
        <p:nvSpPr>
          <p:cNvPr id="3" name="Content Placeholder 2"/>
          <p:cNvSpPr>
            <a:spLocks noGrp="1"/>
          </p:cNvSpPr>
          <p:nvPr>
            <p:ph idx="1"/>
          </p:nvPr>
        </p:nvSpPr>
        <p:spPr>
          <a:xfrm>
            <a:off x="848214" y="1915064"/>
            <a:ext cx="8042276" cy="5564037"/>
          </a:xfrm>
        </p:spPr>
        <p:txBody>
          <a:bodyPr vert="horz" lIns="0" tIns="45720" rIns="0" bIns="45720" rtlCol="0" anchor="t">
            <a:normAutofit/>
          </a:bodyPr>
          <a:lstStyle/>
          <a:p>
            <a:r>
              <a:rPr lang="en-US" b="1"/>
              <a:t>Options:</a:t>
            </a:r>
          </a:p>
          <a:p>
            <a:pPr marL="383540" lvl="1"/>
            <a:r>
              <a:rPr lang="en-US"/>
              <a:t>Teaching in a VIC Foundations Course</a:t>
            </a:r>
            <a:endParaRPr lang="en-US">
              <a:cs typeface="Calibri" panose="020F0502020204030204"/>
            </a:endParaRPr>
          </a:p>
          <a:p>
            <a:pPr marL="383540" lvl="1"/>
            <a:r>
              <a:rPr lang="en-US"/>
              <a:t>Research and communication</a:t>
            </a:r>
            <a:endParaRPr lang="en-US">
              <a:cs typeface="Calibri" panose="020F0502020204030204"/>
            </a:endParaRPr>
          </a:p>
          <a:p>
            <a:r>
              <a:rPr lang="en-US" b="1"/>
              <a:t>Exemptions</a:t>
            </a:r>
            <a:r>
              <a:rPr lang="en-US"/>
              <a:t>:  </a:t>
            </a:r>
            <a:r>
              <a:rPr lang="en-US" b="1"/>
              <a:t>Deadline – January 15, 2024</a:t>
            </a:r>
            <a:endParaRPr lang="en-US" b="1">
              <a:cs typeface="Calibri"/>
            </a:endParaRPr>
          </a:p>
          <a:p>
            <a:pPr marL="383540" lvl="1"/>
            <a:r>
              <a:rPr lang="en-US"/>
              <a:t>PhD or Master’s Degree in a scientific discipline</a:t>
            </a:r>
            <a:endParaRPr lang="en-US">
              <a:cs typeface="Calibri"/>
            </a:endParaRPr>
          </a:p>
          <a:p>
            <a:pPr marL="383540" lvl="1"/>
            <a:r>
              <a:rPr lang="en-US"/>
              <a:t>Significant laboratory experience </a:t>
            </a:r>
            <a:r>
              <a:rPr lang="en-US" u="sng"/>
              <a:t>and</a:t>
            </a:r>
            <a:r>
              <a:rPr lang="en-US"/>
              <a:t> first authorship</a:t>
            </a:r>
            <a:endParaRPr lang="en-US">
              <a:cs typeface="Calibri"/>
            </a:endParaRPr>
          </a:p>
          <a:p>
            <a:pPr marL="383540" lvl="1"/>
            <a:r>
              <a:rPr lang="en-US"/>
              <a:t>Masters or doctorate in education with scientific focus</a:t>
            </a:r>
            <a:endParaRPr lang="en-US">
              <a:cs typeface="Calibri"/>
            </a:endParaRPr>
          </a:p>
          <a:p>
            <a:pPr marL="383540" lvl="1"/>
            <a:r>
              <a:rPr lang="en-US"/>
              <a:t>Teaching certificate and one year’s experience teaching in a scientific field.</a:t>
            </a:r>
            <a:endParaRPr lang="en-US">
              <a:cs typeface="Calibri"/>
            </a:endParaRPr>
          </a:p>
          <a:p>
            <a:pPr marL="383540" lvl="1"/>
            <a:r>
              <a:rPr lang="en-US"/>
              <a:t>Contact </a:t>
            </a:r>
            <a:r>
              <a:rPr lang="en-US">
                <a:hlinkClick r:id="rId3"/>
              </a:rPr>
              <a:t>Dr. Eileen CichoskiKelly </a:t>
            </a:r>
            <a:r>
              <a:rPr lang="en-US"/>
              <a:t>with questions or to request an exemption.</a:t>
            </a:r>
            <a:endParaRPr lang="en-US">
              <a:cs typeface="Calibri" panose="020F0502020204030204"/>
            </a:endParaRPr>
          </a:p>
          <a:p>
            <a:pPr marL="383540" lvl="1"/>
            <a:endParaRPr lang="en-US">
              <a:cs typeface="Calibri" panose="020F0502020204030204"/>
            </a:endParaRPr>
          </a:p>
        </p:txBody>
      </p:sp>
    </p:spTree>
    <p:extLst>
      <p:ext uri="{BB962C8B-B14F-4D97-AF65-F5344CB8AC3E}">
        <p14:creationId xmlns:p14="http://schemas.microsoft.com/office/powerpoint/2010/main" val="323984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Electives</a:t>
            </a:r>
          </a:p>
        </p:txBody>
      </p:sp>
      <p:sp>
        <p:nvSpPr>
          <p:cNvPr id="3" name="Content Placeholder 2"/>
          <p:cNvSpPr>
            <a:spLocks noGrp="1"/>
          </p:cNvSpPr>
          <p:nvPr>
            <p:ph idx="1"/>
          </p:nvPr>
        </p:nvSpPr>
        <p:spPr/>
        <p:txBody>
          <a:bodyPr/>
          <a:lstStyle/>
          <a:p>
            <a:endParaRPr lang="en-US" sz="3600">
              <a:solidFill>
                <a:srgbClr val="000000"/>
              </a:solidFill>
              <a:latin typeface="Calibri"/>
            </a:endParaRPr>
          </a:p>
          <a:p>
            <a:r>
              <a:rPr lang="en-US" sz="3600" b="1">
                <a:solidFill>
                  <a:srgbClr val="000000"/>
                </a:solidFill>
                <a:latin typeface="Calibri"/>
              </a:rPr>
              <a:t>Elective rotations</a:t>
            </a:r>
            <a:r>
              <a:rPr lang="en-US" sz="3600">
                <a:solidFill>
                  <a:srgbClr val="000000"/>
                </a:solidFill>
                <a:latin typeface="Calibri"/>
              </a:rPr>
              <a:t> to total 28 weeks </a:t>
            </a:r>
          </a:p>
          <a:p>
            <a:r>
              <a:rPr lang="en-US" sz="3600">
                <a:solidFill>
                  <a:srgbClr val="000000"/>
                </a:solidFill>
                <a:latin typeface="Calibri"/>
              </a:rPr>
              <a:t>May include 4 weeks of USMLE Study Period MD-1080 to prepare for Step 2</a:t>
            </a:r>
          </a:p>
          <a:p>
            <a:r>
              <a:rPr lang="en-US" sz="3600">
                <a:solidFill>
                  <a:srgbClr val="000000"/>
                </a:solidFill>
                <a:latin typeface="Calibri"/>
              </a:rPr>
              <a:t>No limit on clinical versus non-clinical electives</a:t>
            </a:r>
            <a:r>
              <a:rPr lang="en-US">
                <a:solidFill>
                  <a:srgbClr val="000000"/>
                </a:solidFill>
                <a:latin typeface="Calibri"/>
              </a:rPr>
              <a:t>	</a:t>
            </a:r>
          </a:p>
          <a:p>
            <a:endParaRPr lang="en-US"/>
          </a:p>
        </p:txBody>
      </p:sp>
    </p:spTree>
    <p:extLst>
      <p:ext uri="{BB962C8B-B14F-4D97-AF65-F5344CB8AC3E}">
        <p14:creationId xmlns:p14="http://schemas.microsoft.com/office/powerpoint/2010/main" val="158060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Intramurals vs. Extramurals</a:t>
            </a:r>
          </a:p>
        </p:txBody>
      </p:sp>
      <p:sp>
        <p:nvSpPr>
          <p:cNvPr id="4" name="Content Placeholder 3"/>
          <p:cNvSpPr>
            <a:spLocks noGrp="1"/>
          </p:cNvSpPr>
          <p:nvPr>
            <p:ph sz="half" idx="1"/>
          </p:nvPr>
        </p:nvSpPr>
        <p:spPr>
          <a:ln>
            <a:solidFill>
              <a:schemeClr val="tx1"/>
            </a:solidFill>
          </a:ln>
        </p:spPr>
        <p:txBody>
          <a:bodyPr>
            <a:normAutofit/>
          </a:bodyPr>
          <a:lstStyle/>
          <a:p>
            <a:r>
              <a:rPr lang="en-US" sz="1800" dirty="0"/>
              <a:t>Course Number </a:t>
            </a:r>
            <a:r>
              <a:rPr lang="en-US" sz="1800" b="1" dirty="0"/>
              <a:t>1095</a:t>
            </a:r>
          </a:p>
          <a:p>
            <a:r>
              <a:rPr lang="en-US" sz="1800" dirty="0"/>
              <a:t>A rotation that does not currently exist in the official catalog but will be </a:t>
            </a:r>
            <a:r>
              <a:rPr lang="en-US" sz="1800" b="1" dirty="0"/>
              <a:t>supervised and assessed by a member of the LCOM faculty.</a:t>
            </a:r>
          </a:p>
          <a:p>
            <a:r>
              <a:rPr lang="en-US" sz="1800" dirty="0"/>
              <a:t>Includes rotations done at the CT campus (Danbury/Norwalk) which are not yet in the catalog.</a:t>
            </a:r>
          </a:p>
          <a:p>
            <a:r>
              <a:rPr lang="en-US" sz="1800" dirty="0"/>
              <a:t>May need to be approved by the Medical Education Leadership Team (MELT).</a:t>
            </a:r>
          </a:p>
        </p:txBody>
      </p:sp>
      <p:sp>
        <p:nvSpPr>
          <p:cNvPr id="5" name="Content Placeholder 4"/>
          <p:cNvSpPr>
            <a:spLocks noGrp="1"/>
          </p:cNvSpPr>
          <p:nvPr>
            <p:ph sz="half" idx="2"/>
          </p:nvPr>
        </p:nvSpPr>
        <p:spPr>
          <a:ln>
            <a:solidFill>
              <a:schemeClr val="tx1"/>
            </a:solidFill>
          </a:ln>
        </p:spPr>
        <p:txBody>
          <a:bodyPr>
            <a:normAutofit/>
          </a:bodyPr>
          <a:lstStyle/>
          <a:p>
            <a:pPr>
              <a:lnSpc>
                <a:spcPct val="100000"/>
              </a:lnSpc>
              <a:spcBef>
                <a:spcPts val="0"/>
              </a:spcBef>
              <a:spcAft>
                <a:spcPts val="0"/>
              </a:spcAft>
            </a:pPr>
            <a:r>
              <a:rPr lang="en-US" sz="1800" dirty="0"/>
              <a:t>Course Number </a:t>
            </a:r>
            <a:r>
              <a:rPr lang="en-US" sz="1800" b="1" dirty="0"/>
              <a:t>1090</a:t>
            </a:r>
            <a:r>
              <a:rPr lang="en-US" sz="1800" dirty="0"/>
              <a:t> </a:t>
            </a:r>
          </a:p>
          <a:p>
            <a:r>
              <a:rPr lang="en-US" sz="1800" dirty="0"/>
              <a:t>Any rotation done </a:t>
            </a:r>
            <a:r>
              <a:rPr lang="en-US" sz="1800" b="1" dirty="0"/>
              <a:t>outside</a:t>
            </a:r>
            <a:r>
              <a:rPr lang="en-US" sz="1800" dirty="0"/>
              <a:t> of the UVM LCOM system under the supervision of </a:t>
            </a:r>
            <a:r>
              <a:rPr lang="en-US" sz="1800" b="1" dirty="0"/>
              <a:t>non-faculty.</a:t>
            </a:r>
          </a:p>
          <a:p>
            <a:r>
              <a:rPr lang="en-US" sz="1800" dirty="0"/>
              <a:t>May need to be approved by the Medical Education Leadership Team (MELT) if it is not taking place at an LCME or ACGME accredited program, or on the </a:t>
            </a:r>
            <a:r>
              <a:rPr lang="en-US" sz="1800" b="1" dirty="0"/>
              <a:t>List of Approved </a:t>
            </a:r>
            <a:r>
              <a:rPr lang="en-US" sz="1800" b="1" dirty="0" err="1"/>
              <a:t>Extramurals</a:t>
            </a:r>
            <a:r>
              <a:rPr lang="en-US" sz="1800" b="1" dirty="0"/>
              <a:t> </a:t>
            </a:r>
            <a:r>
              <a:rPr lang="en-US" sz="1800" dirty="0"/>
              <a:t>posted on the </a:t>
            </a:r>
            <a:r>
              <a:rPr lang="en-US" sz="1800" dirty="0">
                <a:hlinkClick r:id="rId3"/>
              </a:rPr>
              <a:t>Preparing for Advanced Integration web page</a:t>
            </a:r>
            <a:r>
              <a:rPr lang="en-US" sz="1800" dirty="0"/>
              <a:t>. </a:t>
            </a:r>
          </a:p>
        </p:txBody>
      </p:sp>
    </p:spTree>
    <p:extLst>
      <p:ext uri="{BB962C8B-B14F-4D97-AF65-F5344CB8AC3E}">
        <p14:creationId xmlns:p14="http://schemas.microsoft.com/office/powerpoint/2010/main" val="237803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56138"/>
            <a:ext cx="7543800" cy="914401"/>
          </a:xfrm>
        </p:spPr>
        <p:txBody>
          <a:bodyPr anchor="t">
            <a:normAutofit/>
          </a:bodyPr>
          <a:lstStyle/>
          <a:p>
            <a:r>
              <a:rPr lang="en-US"/>
              <a:t>Extramurals</a:t>
            </a:r>
          </a:p>
        </p:txBody>
      </p:sp>
      <p:sp>
        <p:nvSpPr>
          <p:cNvPr id="3" name="Content Placeholder 2"/>
          <p:cNvSpPr>
            <a:spLocks noGrp="1"/>
          </p:cNvSpPr>
          <p:nvPr>
            <p:ph idx="1"/>
          </p:nvPr>
        </p:nvSpPr>
        <p:spPr>
          <a:xfrm>
            <a:off x="573722" y="1737361"/>
            <a:ext cx="8042276" cy="4343400"/>
          </a:xfrm>
        </p:spPr>
        <p:txBody>
          <a:bodyPr vert="horz" lIns="0" tIns="45720" rIns="0" bIns="45720" rtlCol="0" anchor="t">
            <a:normAutofit/>
          </a:bodyPr>
          <a:lstStyle/>
          <a:p>
            <a:pPr marL="383540" lvl="1"/>
            <a:r>
              <a:rPr lang="en-US" sz="1800" dirty="0"/>
              <a:t>All </a:t>
            </a:r>
            <a:r>
              <a:rPr lang="en-US" sz="1800" dirty="0" err="1"/>
              <a:t>extramurals</a:t>
            </a:r>
            <a:r>
              <a:rPr lang="en-US" sz="1800" dirty="0"/>
              <a:t> must be approved to your schedule in OASIS in advance of the start date. Credit cannot be granted for unapproved </a:t>
            </a:r>
            <a:r>
              <a:rPr lang="en-US" sz="1800" dirty="0" err="1"/>
              <a:t>extramurals</a:t>
            </a:r>
            <a:r>
              <a:rPr lang="en-US" sz="1800" dirty="0"/>
              <a:t>. </a:t>
            </a:r>
          </a:p>
          <a:p>
            <a:pPr marL="383540" lvl="1"/>
            <a:r>
              <a:rPr lang="en-US" sz="1800" dirty="0"/>
              <a:t>Extramural information will be entered into OASIS and approval will be granted via OASIS when the rotation is added to the student’s schedule.</a:t>
            </a:r>
            <a:endParaRPr lang="en-US" sz="1800" dirty="0">
              <a:cs typeface="Calibri" panose="020F0502020204030204"/>
            </a:endParaRPr>
          </a:p>
          <a:p>
            <a:pPr marL="383540" lvl="1"/>
            <a:r>
              <a:rPr lang="en-US" sz="1800" dirty="0"/>
              <a:t>Preparation for </a:t>
            </a:r>
            <a:r>
              <a:rPr lang="en-US" sz="1800" dirty="0" err="1"/>
              <a:t>Extramurals</a:t>
            </a:r>
            <a:r>
              <a:rPr lang="en-US" sz="1800" dirty="0"/>
              <a:t> can begin in advance. Most </a:t>
            </a:r>
            <a:r>
              <a:rPr lang="en-US" dirty="0"/>
              <a:t>LCME-accredited </a:t>
            </a:r>
            <a:r>
              <a:rPr lang="en-US" sz="1800" dirty="0"/>
              <a:t>medical schools use the AAMC’s Visiting Student Application Service </a:t>
            </a:r>
            <a:r>
              <a:rPr lang="en-US" sz="1800" dirty="0" smtClean="0"/>
              <a:t>(VSLO) </a:t>
            </a:r>
            <a:r>
              <a:rPr lang="en-US" sz="1800" dirty="0"/>
              <a:t>to process applications.</a:t>
            </a:r>
            <a:r>
              <a:rPr lang="en-US" dirty="0"/>
              <a:t> </a:t>
            </a:r>
            <a:endParaRPr lang="en-US" sz="1800" dirty="0">
              <a:cs typeface="Calibri"/>
            </a:endParaRPr>
          </a:p>
          <a:p>
            <a:pPr marL="566420" lvl="2"/>
            <a:r>
              <a:rPr lang="en-US" sz="1600" dirty="0"/>
              <a:t>To get started, send an email request for a </a:t>
            </a:r>
            <a:r>
              <a:rPr lang="en-US" sz="1600" dirty="0" smtClean="0"/>
              <a:t>VSLO </a:t>
            </a:r>
            <a:r>
              <a:rPr lang="en-US" sz="1600" dirty="0"/>
              <a:t>invitation to </a:t>
            </a:r>
            <a:r>
              <a:rPr lang="en-US" sz="1600" dirty="0">
                <a:hlinkClick r:id="rId3"/>
              </a:rPr>
              <a:t>Emma.Faustner@med.uvm.edu</a:t>
            </a:r>
            <a:r>
              <a:rPr lang="en-US" sz="1600" dirty="0"/>
              <a:t>.</a:t>
            </a:r>
            <a:endParaRPr lang="en-US" sz="1600" dirty="0">
              <a:cs typeface="Calibri" panose="020F0502020204030204"/>
            </a:endParaRPr>
          </a:p>
          <a:p>
            <a:pPr marL="566420" lvl="2"/>
            <a:r>
              <a:rPr lang="en-US" sz="1600" dirty="0"/>
              <a:t>You will receive an email from </a:t>
            </a:r>
            <a:r>
              <a:rPr lang="en-US" sz="1600" dirty="0" smtClean="0"/>
              <a:t>VSLO </a:t>
            </a:r>
            <a:r>
              <a:rPr lang="en-US" sz="1600" dirty="0"/>
              <a:t>with instructions on logging in and starting the application process.</a:t>
            </a:r>
            <a:endParaRPr lang="en-US" sz="1600" dirty="0">
              <a:cs typeface="Calibri" panose="020F0502020204030204"/>
            </a:endParaRPr>
          </a:p>
          <a:p>
            <a:pPr marL="383540" lvl="2" indent="0">
              <a:buNone/>
            </a:pPr>
            <a:endParaRPr lang="en-US" sz="1000" dirty="0">
              <a:cs typeface="Calibri" panose="020F0502020204030204"/>
            </a:endParaRPr>
          </a:p>
          <a:p>
            <a:pPr marL="383540" lvl="2" indent="0">
              <a:buNone/>
            </a:pPr>
            <a:r>
              <a:rPr lang="en-US" sz="1600" dirty="0">
                <a:sym typeface="Wingdings" panose="05000000000000000000" pitchFamily="2" charset="2"/>
              </a:rPr>
              <a:t> </a:t>
            </a:r>
            <a:r>
              <a:rPr lang="en-US" sz="1600" dirty="0"/>
              <a:t>See the </a:t>
            </a:r>
            <a:r>
              <a:rPr lang="en-US" sz="1600" dirty="0">
                <a:hlinkClick r:id="rId4"/>
              </a:rPr>
              <a:t>Extramural Guide </a:t>
            </a:r>
            <a:r>
              <a:rPr lang="en-US" sz="1600" dirty="0"/>
              <a:t>on the </a:t>
            </a:r>
            <a:r>
              <a:rPr lang="en-US" sz="1600" dirty="0">
                <a:hlinkClick r:id="rId5"/>
              </a:rPr>
              <a:t>Preparing for Advanced Integration </a:t>
            </a:r>
            <a:r>
              <a:rPr lang="en-US" sz="1600" dirty="0"/>
              <a:t>webpage for more information.</a:t>
            </a:r>
          </a:p>
        </p:txBody>
      </p:sp>
    </p:spTree>
    <p:extLst>
      <p:ext uri="{BB962C8B-B14F-4D97-AF65-F5344CB8AC3E}">
        <p14:creationId xmlns:p14="http://schemas.microsoft.com/office/powerpoint/2010/main" val="135366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0920-CA5B-4CF8-C59B-CFF70A8453D4}"/>
              </a:ext>
            </a:extLst>
          </p:cNvPr>
          <p:cNvSpPr>
            <a:spLocks noGrp="1"/>
          </p:cNvSpPr>
          <p:nvPr>
            <p:ph type="title"/>
          </p:nvPr>
        </p:nvSpPr>
        <p:spPr/>
        <p:txBody>
          <a:bodyPr/>
          <a:lstStyle/>
          <a:p>
            <a:r>
              <a:rPr lang="en-US" dirty="0"/>
              <a:t>Why would I do </a:t>
            </a:r>
            <a:r>
              <a:rPr lang="en-US" dirty="0" err="1"/>
              <a:t>Extramurals</a:t>
            </a:r>
            <a:r>
              <a:rPr lang="en-US" dirty="0"/>
              <a:t> (Away electives)?</a:t>
            </a:r>
          </a:p>
        </p:txBody>
      </p:sp>
      <p:sp>
        <p:nvSpPr>
          <p:cNvPr id="3" name="Content Placeholder 2">
            <a:extLst>
              <a:ext uri="{FF2B5EF4-FFF2-40B4-BE49-F238E27FC236}">
                <a16:creationId xmlns:a16="http://schemas.microsoft.com/office/drawing/2014/main" id="{FBD0B639-AA54-6A98-0180-CFC2FE33E097}"/>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Opportunity to get experience not available at home institution</a:t>
            </a:r>
          </a:p>
          <a:p>
            <a:pPr>
              <a:buFont typeface="Wingdings" panose="05000000000000000000" pitchFamily="2" charset="2"/>
              <a:buChar char="Ø"/>
            </a:pPr>
            <a:r>
              <a:rPr lang="en-US" dirty="0"/>
              <a:t>Opportunity to get Letters of Recommendation/SLOE from another institution</a:t>
            </a:r>
          </a:p>
          <a:p>
            <a:pPr>
              <a:buFont typeface="Wingdings" panose="05000000000000000000" pitchFamily="2" charset="2"/>
              <a:buChar char="Ø"/>
            </a:pPr>
            <a:r>
              <a:rPr lang="en-US" dirty="0"/>
              <a:t>Certain specialties put significant value in aways:  Emergency Medicine, Dermatology, Surgical Subspecialties (Ophthalmology, Orthopedics, ENT, Urology, Plastic surgery)</a:t>
            </a:r>
          </a:p>
          <a:p>
            <a:pPr>
              <a:buFont typeface="Wingdings" panose="05000000000000000000" pitchFamily="2" charset="2"/>
              <a:buChar char="Ø"/>
            </a:pPr>
            <a:r>
              <a:rPr lang="en-US" dirty="0"/>
              <a:t>Opportunity to get to know a program well</a:t>
            </a:r>
          </a:p>
          <a:p>
            <a:pPr>
              <a:buFont typeface="Wingdings" panose="05000000000000000000" pitchFamily="2" charset="2"/>
              <a:buChar char="Ø"/>
            </a:pPr>
            <a:r>
              <a:rPr lang="en-US" dirty="0"/>
              <a:t>Opportunity to showcase your skills (Audition elective)</a:t>
            </a:r>
          </a:p>
          <a:p>
            <a:pPr marL="0" indent="0">
              <a:buNone/>
            </a:pPr>
            <a:r>
              <a:rPr lang="en-US" dirty="0"/>
              <a:t>	**keep in mind an away elective does not necessarily guarantee 	an interview or match </a:t>
            </a:r>
          </a:p>
          <a:p>
            <a:pPr>
              <a:buFont typeface="Wingdings" panose="05000000000000000000" pitchFamily="2" charset="2"/>
              <a:buChar char="Ø"/>
            </a:pPr>
            <a:r>
              <a:rPr lang="en-US" dirty="0"/>
              <a:t>Talk to your specialty advisor to understand pros, cons, number, and timing for your specialty</a:t>
            </a:r>
          </a:p>
          <a:p>
            <a:endParaRPr lang="en-US" dirty="0"/>
          </a:p>
        </p:txBody>
      </p:sp>
    </p:spTree>
    <p:extLst>
      <p:ext uri="{BB962C8B-B14F-4D97-AF65-F5344CB8AC3E}">
        <p14:creationId xmlns:p14="http://schemas.microsoft.com/office/powerpoint/2010/main" val="317633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A249-11C7-81DD-C5AF-33896610B603}"/>
              </a:ext>
            </a:extLst>
          </p:cNvPr>
          <p:cNvSpPr>
            <a:spLocks noGrp="1"/>
          </p:cNvSpPr>
          <p:nvPr>
            <p:ph type="title"/>
          </p:nvPr>
        </p:nvSpPr>
        <p:spPr/>
        <p:txBody>
          <a:bodyPr/>
          <a:lstStyle/>
          <a:p>
            <a:r>
              <a:rPr lang="en-US" dirty="0"/>
              <a:t>When do I need to prepare for </a:t>
            </a:r>
            <a:r>
              <a:rPr lang="en-US" dirty="0" err="1"/>
              <a:t>Extramurals</a:t>
            </a:r>
            <a:endParaRPr lang="en-US" dirty="0"/>
          </a:p>
        </p:txBody>
      </p:sp>
      <p:sp>
        <p:nvSpPr>
          <p:cNvPr id="3" name="Content Placeholder 2">
            <a:extLst>
              <a:ext uri="{FF2B5EF4-FFF2-40B4-BE49-F238E27FC236}">
                <a16:creationId xmlns:a16="http://schemas.microsoft.com/office/drawing/2014/main" id="{BF54D32F-BC97-B9DE-231C-AEB53A3FFA72}"/>
              </a:ext>
            </a:extLst>
          </p:cNvPr>
          <p:cNvSpPr>
            <a:spLocks noGrp="1"/>
          </p:cNvSpPr>
          <p:nvPr>
            <p:ph idx="1"/>
          </p:nvPr>
        </p:nvSpPr>
        <p:spPr/>
        <p:txBody>
          <a:bodyPr>
            <a:normAutofit lnSpcReduction="10000"/>
          </a:bodyPr>
          <a:lstStyle/>
          <a:p>
            <a:r>
              <a:rPr lang="en-US" dirty="0"/>
              <a:t>Request a VSLO account from Emma </a:t>
            </a:r>
            <a:r>
              <a:rPr lang="en-US" dirty="0" err="1"/>
              <a:t>Faustner</a:t>
            </a:r>
            <a:r>
              <a:rPr lang="en-US" dirty="0"/>
              <a:t> by January</a:t>
            </a:r>
          </a:p>
          <a:p>
            <a:r>
              <a:rPr lang="en-US" dirty="0"/>
              <a:t>Start looking at offerings</a:t>
            </a:r>
          </a:p>
          <a:p>
            <a:r>
              <a:rPr lang="en-US" dirty="0"/>
              <a:t>Start preparing background materials:  CV,  Statement of Interest, Immunizations, PPD etc.</a:t>
            </a:r>
          </a:p>
          <a:p>
            <a:r>
              <a:rPr lang="en-US" dirty="0"/>
              <a:t>Consider when you would ideally do away electives as you enter the lottery (leave space open)</a:t>
            </a:r>
          </a:p>
          <a:p>
            <a:r>
              <a:rPr lang="en-US" dirty="0"/>
              <a:t>Plan home rotation in specialty prior to away elective</a:t>
            </a:r>
          </a:p>
          <a:p>
            <a:r>
              <a:rPr lang="en-US" dirty="0"/>
              <a:t>Most applications are open in March-May.  Average time from application to start of elective is 135 days </a:t>
            </a:r>
          </a:p>
          <a:p>
            <a:r>
              <a:rPr lang="en-US" dirty="0"/>
              <a:t>Average number of electives applied to is 8 electives (2 dates per elective i.e. June and July with hopes to secure one date)</a:t>
            </a:r>
          </a:p>
        </p:txBody>
      </p:sp>
    </p:spTree>
    <p:extLst>
      <p:ext uri="{BB962C8B-B14F-4D97-AF65-F5344CB8AC3E}">
        <p14:creationId xmlns:p14="http://schemas.microsoft.com/office/powerpoint/2010/main" val="136057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8" y="286605"/>
            <a:ext cx="8801100" cy="803642"/>
          </a:xfrm>
        </p:spPr>
        <p:txBody>
          <a:bodyPr>
            <a:normAutofit/>
          </a:bodyPr>
          <a:lstStyle/>
          <a:p>
            <a:r>
              <a:rPr lang="en-US" sz="4000"/>
              <a:t>Vermont Integrated Curriculum Schedule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729" y="1099732"/>
            <a:ext cx="5036541" cy="5099537"/>
          </a:xfrm>
          <a:prstGeom prst="rect">
            <a:avLst/>
          </a:prstGeom>
        </p:spPr>
      </p:pic>
      <p:sp>
        <p:nvSpPr>
          <p:cNvPr id="7" name="L-Shape 6"/>
          <p:cNvSpPr/>
          <p:nvPr/>
        </p:nvSpPr>
        <p:spPr>
          <a:xfrm flipH="1">
            <a:off x="1829122" y="3745524"/>
            <a:ext cx="5261148" cy="2444260"/>
          </a:xfrm>
          <a:prstGeom prst="corner">
            <a:avLst>
              <a:gd name="adj1" fmla="val 39326"/>
              <a:gd name="adj2" fmla="val 5741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97379"/>
            <a:ext cx="9130812" cy="276999"/>
          </a:xfrm>
          <a:prstGeom prst="rect">
            <a:avLst/>
          </a:prstGeom>
        </p:spPr>
        <p:txBody>
          <a:bodyPr wrap="square">
            <a:spAutoFit/>
          </a:bodyPr>
          <a:lstStyle/>
          <a:p>
            <a:pPr algn="ctr"/>
            <a:r>
              <a:rPr lang="en-US" sz="1200">
                <a:hlinkClick r:id="rId4"/>
              </a:rPr>
              <a:t>http://med.uvm.edu/docs/vic/medical-education-documents/vic.pdf</a:t>
            </a:r>
            <a:r>
              <a:rPr lang="en-US" sz="1200"/>
              <a:t> </a:t>
            </a:r>
          </a:p>
        </p:txBody>
      </p:sp>
    </p:spTree>
    <p:extLst>
      <p:ext uri="{BB962C8B-B14F-4D97-AF65-F5344CB8AC3E}">
        <p14:creationId xmlns:p14="http://schemas.microsoft.com/office/powerpoint/2010/main" val="310335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Advising</a:t>
            </a:r>
          </a:p>
        </p:txBody>
      </p:sp>
    </p:spTree>
    <p:extLst>
      <p:ext uri="{BB962C8B-B14F-4D97-AF65-F5344CB8AC3E}">
        <p14:creationId xmlns:p14="http://schemas.microsoft.com/office/powerpoint/2010/main" val="341562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84225"/>
          </a:xfrm>
        </p:spPr>
        <p:txBody>
          <a:bodyPr/>
          <a:lstStyle/>
          <a:p>
            <a:pPr algn="ctr"/>
            <a:r>
              <a:rPr lang="en-US"/>
              <a:t>Specialty Advising Directors</a:t>
            </a:r>
          </a:p>
        </p:txBody>
      </p:sp>
      <p:sp>
        <p:nvSpPr>
          <p:cNvPr id="4" name="Rectangle 3"/>
          <p:cNvSpPr/>
          <p:nvPr/>
        </p:nvSpPr>
        <p:spPr>
          <a:xfrm>
            <a:off x="0" y="6462017"/>
            <a:ext cx="9143999" cy="276999"/>
          </a:xfrm>
          <a:prstGeom prst="rect">
            <a:avLst/>
          </a:prstGeom>
        </p:spPr>
        <p:txBody>
          <a:bodyPr wrap="square">
            <a:spAutoFit/>
          </a:bodyPr>
          <a:lstStyle/>
          <a:p>
            <a:pPr algn="ctr"/>
            <a:r>
              <a:rPr lang="en-US" sz="1200" dirty="0">
                <a:hlinkClick r:id="rId3"/>
              </a:rPr>
              <a:t>http://med.uvm.edu/docs/lcom_specialtyadvising/medical-education-documents/student-affairs/lcom_specialtyadvisors.pdf</a:t>
            </a:r>
            <a:r>
              <a:rPr lang="en-US" sz="1200" dirty="0"/>
              <a:t> </a:t>
            </a:r>
          </a:p>
        </p:txBody>
      </p:sp>
      <p:pic>
        <p:nvPicPr>
          <p:cNvPr id="5" name="Picture 4"/>
          <p:cNvPicPr>
            <a:picLocks noChangeAspect="1"/>
          </p:cNvPicPr>
          <p:nvPr/>
        </p:nvPicPr>
        <p:blipFill>
          <a:blip r:embed="rId4"/>
          <a:stretch>
            <a:fillRect/>
          </a:stretch>
        </p:blipFill>
        <p:spPr>
          <a:xfrm>
            <a:off x="2364262" y="694592"/>
            <a:ext cx="4639910" cy="5647917"/>
          </a:xfrm>
          <a:prstGeom prst="rect">
            <a:avLst/>
          </a:prstGeom>
        </p:spPr>
      </p:pic>
    </p:spTree>
    <p:extLst>
      <p:ext uri="{BB962C8B-B14F-4D97-AF65-F5344CB8AC3E}">
        <p14:creationId xmlns:p14="http://schemas.microsoft.com/office/powerpoint/2010/main" val="39029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Identifying an Advisor in OASIS</a:t>
            </a:r>
          </a:p>
        </p:txBody>
      </p:sp>
      <p:sp>
        <p:nvSpPr>
          <p:cNvPr id="3" name="Content Placeholder 2"/>
          <p:cNvSpPr>
            <a:spLocks noGrp="1"/>
          </p:cNvSpPr>
          <p:nvPr>
            <p:ph idx="1"/>
          </p:nvPr>
        </p:nvSpPr>
        <p:spPr/>
        <p:txBody>
          <a:bodyPr vert="horz" lIns="0" tIns="45720" rIns="0" bIns="45720" rtlCol="0" anchor="t">
            <a:normAutofit/>
          </a:bodyPr>
          <a:lstStyle/>
          <a:p>
            <a:pPr>
              <a:buFont typeface="Arial" panose="020B0604020202020204" pitchFamily="34" charset="0"/>
              <a:buChar char="•"/>
            </a:pPr>
            <a:r>
              <a:rPr lang="en-US" dirty="0"/>
              <a:t>All students are required to have requested a </a:t>
            </a:r>
            <a:r>
              <a:rPr lang="en-US" b="1" dirty="0"/>
              <a:t>subspecialty advisor </a:t>
            </a:r>
            <a:r>
              <a:rPr lang="en-US" b="1" dirty="0">
                <a:solidFill>
                  <a:schemeClr val="tx1"/>
                </a:solidFill>
              </a:rPr>
              <a:t>in the OASIS year labeled Advanced Integration Level</a:t>
            </a:r>
            <a:r>
              <a:rPr lang="en-US" b="1" dirty="0">
                <a:solidFill>
                  <a:srgbClr val="7030A0"/>
                </a:solidFill>
              </a:rPr>
              <a:t> </a:t>
            </a:r>
            <a:r>
              <a:rPr lang="en-US" dirty="0"/>
              <a:t>prior to the M4 lotteries. Students may ask their PCR Mentor to serve as their Subspecialty Advisor. Students may change advisors at any time; however, this type of advisor is required. </a:t>
            </a:r>
          </a:p>
          <a:p>
            <a:pPr>
              <a:buFont typeface="Arial" panose="020B0604020202020204" pitchFamily="34" charset="0"/>
              <a:buChar char="•"/>
            </a:pPr>
            <a:r>
              <a:rPr lang="en-US" dirty="0"/>
              <a:t>Detailed instructions are in the </a:t>
            </a:r>
            <a:r>
              <a:rPr lang="en-US" dirty="0">
                <a:hlinkClick r:id="rId3"/>
              </a:rPr>
              <a:t>Student User Guide</a:t>
            </a:r>
            <a:r>
              <a:rPr lang="en-US" dirty="0"/>
              <a:t>.</a:t>
            </a:r>
          </a:p>
          <a:p>
            <a:pPr>
              <a:buFont typeface="Arial" panose="020B0604020202020204" pitchFamily="34" charset="0"/>
              <a:buChar char="•"/>
            </a:pPr>
            <a:r>
              <a:rPr lang="en-US" dirty="0"/>
              <a:t>Deadline </a:t>
            </a:r>
            <a:r>
              <a:rPr lang="en-US" b="1" dirty="0">
                <a:solidFill>
                  <a:srgbClr val="7030A0"/>
                </a:solidFill>
              </a:rPr>
              <a:t>12/1/23</a:t>
            </a:r>
            <a:r>
              <a:rPr lang="en-US" b="1" dirty="0"/>
              <a:t>.</a:t>
            </a:r>
            <a:r>
              <a:rPr lang="en-US" dirty="0"/>
              <a:t> </a:t>
            </a:r>
            <a:r>
              <a:rPr lang="en-US" b="1" dirty="0" smtClean="0"/>
              <a:t>Enter </a:t>
            </a:r>
            <a:r>
              <a:rPr lang="en-US" b="1" dirty="0"/>
              <a:t>OASIS via the </a:t>
            </a:r>
            <a:r>
              <a:rPr lang="en-US" b="1" dirty="0">
                <a:solidFill>
                  <a:srgbClr val="7030A0"/>
                </a:solidFill>
              </a:rPr>
              <a:t>2024-2025 Advanced Integration Level Year</a:t>
            </a:r>
            <a:r>
              <a:rPr lang="en-US" dirty="0">
                <a:solidFill>
                  <a:srgbClr val="7030A0"/>
                </a:solidFill>
              </a:rPr>
              <a:t> </a:t>
            </a:r>
            <a:r>
              <a:rPr lang="en-US" dirty="0"/>
              <a:t>when requesting an advisor; otherwise, your request will not appear in the correct year and will not satisfy the fourth-year requirement. </a:t>
            </a:r>
            <a:r>
              <a:rPr lang="en-US" dirty="0">
                <a:solidFill>
                  <a:srgbClr val="C00000"/>
                </a:solidFill>
              </a:rPr>
              <a:t>Do NOT enter via 2023-2024 Clerkship Level Year to select an advisor!</a:t>
            </a:r>
            <a:endParaRPr lang="en-US" dirty="0"/>
          </a:p>
          <a:p>
            <a:endParaRPr lang="en-US" dirty="0"/>
          </a:p>
          <a:p>
            <a:endParaRPr lang="en-US" dirty="0"/>
          </a:p>
        </p:txBody>
      </p:sp>
    </p:spTree>
    <p:extLst>
      <p:ext uri="{BB962C8B-B14F-4D97-AF65-F5344CB8AC3E}">
        <p14:creationId xmlns:p14="http://schemas.microsoft.com/office/powerpoint/2010/main" val="330791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Scheduling Rotations </a:t>
            </a:r>
            <a:br>
              <a:rPr lang="en-US"/>
            </a:br>
            <a:r>
              <a:rPr lang="en-US"/>
              <a:t>&amp; the Lotteries</a:t>
            </a:r>
          </a:p>
        </p:txBody>
      </p:sp>
    </p:spTree>
    <p:extLst>
      <p:ext uri="{BB962C8B-B14F-4D97-AF65-F5344CB8AC3E}">
        <p14:creationId xmlns:p14="http://schemas.microsoft.com/office/powerpoint/2010/main" val="7685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879232"/>
            <a:ext cx="2400300" cy="867506"/>
          </a:xfrm>
        </p:spPr>
        <p:txBody>
          <a:bodyPr anchor="t"/>
          <a:lstStyle/>
          <a:p>
            <a:r>
              <a:rPr lang="en-US" dirty="0"/>
              <a:t>Scheduling</a:t>
            </a:r>
          </a:p>
        </p:txBody>
      </p:sp>
      <p:sp>
        <p:nvSpPr>
          <p:cNvPr id="5" name="Text Placeholder 4"/>
          <p:cNvSpPr>
            <a:spLocks noGrp="1"/>
          </p:cNvSpPr>
          <p:nvPr>
            <p:ph type="body" sz="half" idx="2"/>
          </p:nvPr>
        </p:nvSpPr>
        <p:spPr>
          <a:xfrm>
            <a:off x="123092" y="1570892"/>
            <a:ext cx="2839916" cy="5287108"/>
          </a:xfrm>
        </p:spPr>
        <p:txBody>
          <a:bodyPr vert="horz" lIns="91440" tIns="45720" rIns="91440" bIns="45720" rtlCol="0" anchor="t">
            <a:normAutofit fontScale="92500" lnSpcReduction="20000"/>
          </a:bodyPr>
          <a:lstStyle/>
          <a:p>
            <a:pPr marL="486410" lvl="1" indent="-285750">
              <a:buClr>
                <a:srgbClr val="1B5337"/>
              </a:buClr>
              <a:buFont typeface="Wingdings" panose="05000000000000000000" pitchFamily="2" charset="2"/>
              <a:buChar char="§"/>
            </a:pPr>
            <a:r>
              <a:rPr lang="en-US" sz="2600" dirty="0"/>
              <a:t>Rotations must be either 2 or 4 weeks long. We cannot accommodate 1- or 3-week rotations.</a:t>
            </a:r>
          </a:p>
          <a:p>
            <a:pPr marL="486410" lvl="1" indent="-285750">
              <a:buClr>
                <a:srgbClr val="1B5337"/>
              </a:buClr>
              <a:buFont typeface="Wingdings" panose="05000000000000000000" pitchFamily="2" charset="2"/>
              <a:buChar char="§"/>
            </a:pPr>
            <a:r>
              <a:rPr lang="en-US" sz="2600" dirty="0">
                <a:solidFill>
                  <a:prstClr val="black">
                    <a:lumMod val="75000"/>
                    <a:lumOff val="25000"/>
                  </a:prstClr>
                </a:solidFill>
              </a:rPr>
              <a:t>The general rotation blocks will likely be scheduled as follows:</a:t>
            </a:r>
            <a:endParaRPr lang="en-US" sz="2600" dirty="0">
              <a:solidFill>
                <a:prstClr val="black">
                  <a:lumMod val="75000"/>
                  <a:lumOff val="25000"/>
                </a:prstClr>
              </a:solidFill>
              <a:cs typeface="Calibri" panose="020F0502020204030204"/>
            </a:endParaRPr>
          </a:p>
          <a:p>
            <a:pPr marL="486410" lvl="1" indent="-285750">
              <a:buClr>
                <a:srgbClr val="1B5337"/>
              </a:buClr>
              <a:buFont typeface="Wingdings" panose="05000000000000000000" pitchFamily="2" charset="2"/>
              <a:buChar char="§"/>
            </a:pPr>
            <a:r>
              <a:rPr lang="en-US" sz="2600" dirty="0">
                <a:ea typeface="+mn-lt"/>
                <a:cs typeface="+mn-lt"/>
                <a:hlinkClick r:id="rId3"/>
              </a:rPr>
              <a:t>academic_calendar_class_of_2025.pdf (uvm.edu)</a:t>
            </a:r>
            <a:endParaRPr lang="en-US" sz="2600" dirty="0">
              <a:ea typeface="+mn-lt"/>
              <a:cs typeface="+mn-lt"/>
            </a:endParaRPr>
          </a:p>
          <a:p>
            <a:pPr marL="486410" lvl="1" indent="-285750">
              <a:buClr>
                <a:srgbClr val="1B5337"/>
              </a:buClr>
              <a:buFont typeface="Wingdings" panose="05000000000000000000" pitchFamily="2" charset="2"/>
              <a:buChar char="§"/>
            </a:pPr>
            <a:r>
              <a:rPr lang="en-US" sz="2600" dirty="0"/>
              <a:t>All enrollment blocks must be scheduled (not during lotteries)</a:t>
            </a:r>
            <a:endParaRPr lang="en-US" sz="2600" dirty="0">
              <a:cs typeface="Calibri" panose="020F0502020204030204"/>
            </a:endParaRPr>
          </a:p>
          <a:p>
            <a:pPr marL="486410" lvl="1" indent="-285750">
              <a:buClr>
                <a:srgbClr val="1B5337"/>
              </a:buClr>
              <a:buFont typeface="Wingdings" panose="05000000000000000000" pitchFamily="2" charset="2"/>
              <a:buChar char="§"/>
            </a:pPr>
            <a:endParaRPr lang="en-US" sz="1800" dirty="0">
              <a:cs typeface="Calibri" panose="020F0502020204030204"/>
            </a:endParaRPr>
          </a:p>
          <a:p>
            <a:pPr marL="200660" lvl="1">
              <a:buClr>
                <a:srgbClr val="1B5337"/>
              </a:buClr>
            </a:pPr>
            <a:endParaRPr lang="en-US" sz="1800" dirty="0">
              <a:cs typeface="Calibri" panose="020F0502020204030204"/>
            </a:endParaRPr>
          </a:p>
        </p:txBody>
      </p:sp>
      <p:sp>
        <p:nvSpPr>
          <p:cNvPr id="3" name="Rectangle 2"/>
          <p:cNvSpPr/>
          <p:nvPr/>
        </p:nvSpPr>
        <p:spPr>
          <a:xfrm>
            <a:off x="4480560" y="5695848"/>
            <a:ext cx="1952367" cy="338554"/>
          </a:xfrm>
          <a:prstGeom prst="rect">
            <a:avLst/>
          </a:prstGeom>
        </p:spPr>
        <p:txBody>
          <a:bodyPr wrap="square">
            <a:spAutoFit/>
          </a:bodyPr>
          <a:lstStyle/>
          <a:p>
            <a:r>
              <a:rPr lang="en-US" sz="1600"/>
              <a:t>*denotes gap weeks</a:t>
            </a:r>
          </a:p>
        </p:txBody>
      </p:sp>
      <p:graphicFrame>
        <p:nvGraphicFramePr>
          <p:cNvPr id="7" name="Table 6"/>
          <p:cNvGraphicFramePr>
            <a:graphicFrameLocks noGrp="1"/>
          </p:cNvGraphicFramePr>
          <p:nvPr>
            <p:extLst>
              <p:ext uri="{D42A27DB-BD31-4B8C-83A1-F6EECF244321}">
                <p14:modId xmlns:p14="http://schemas.microsoft.com/office/powerpoint/2010/main" val="3918919166"/>
              </p:ext>
            </p:extLst>
          </p:nvPr>
        </p:nvGraphicFramePr>
        <p:xfrm>
          <a:off x="4065373" y="531348"/>
          <a:ext cx="4124543" cy="5046000"/>
        </p:xfrm>
        <a:graphic>
          <a:graphicData uri="http://schemas.openxmlformats.org/drawingml/2006/table">
            <a:tbl>
              <a:tblPr firstRow="1" bandRow="1">
                <a:tableStyleId>{5C22544A-7EE6-4342-B048-85BDC9FD1C3A}</a:tableStyleId>
              </a:tblPr>
              <a:tblGrid>
                <a:gridCol w="805628">
                  <a:extLst>
                    <a:ext uri="{9D8B030D-6E8A-4147-A177-3AD203B41FA5}">
                      <a16:colId xmlns:a16="http://schemas.microsoft.com/office/drawing/2014/main" val="20000"/>
                    </a:ext>
                  </a:extLst>
                </a:gridCol>
                <a:gridCol w="3318915">
                  <a:extLst>
                    <a:ext uri="{9D8B030D-6E8A-4147-A177-3AD203B41FA5}">
                      <a16:colId xmlns:a16="http://schemas.microsoft.com/office/drawing/2014/main" val="20001"/>
                    </a:ext>
                  </a:extLst>
                </a:gridCol>
              </a:tblGrid>
              <a:tr h="344300">
                <a:tc gridSpan="2">
                  <a:txBody>
                    <a:bodyPr/>
                    <a:lstStyle/>
                    <a:p>
                      <a:pPr algn="l"/>
                      <a:r>
                        <a:rPr lang="en-US" sz="1400" b="1" kern="1200">
                          <a:solidFill>
                            <a:schemeClr val="lt1"/>
                          </a:solidFill>
                          <a:latin typeface="+mn-lt"/>
                          <a:ea typeface="+mn-ea"/>
                          <a:cs typeface="+mn-cs"/>
                        </a:rPr>
                        <a:t>Elective time periods:</a:t>
                      </a:r>
                      <a:endParaRPr lang="en-US" sz="1400"/>
                    </a:p>
                  </a:txBody>
                  <a:tcPr/>
                </a:tc>
                <a:tc hMerge="1">
                  <a:txBody>
                    <a:bodyPr/>
                    <a:lstStyle/>
                    <a:p>
                      <a:endParaRPr lang="en-US" sz="1400"/>
                    </a:p>
                  </a:txBody>
                  <a:tcPr/>
                </a:tc>
                <a:extLst>
                  <a:ext uri="{0D108BD9-81ED-4DB2-BD59-A6C34878D82A}">
                    <a16:rowId xmlns:a16="http://schemas.microsoft.com/office/drawing/2014/main" val="10000"/>
                  </a:ext>
                </a:extLst>
              </a:tr>
              <a:tr h="344300">
                <a:tc>
                  <a:txBody>
                    <a:bodyPr/>
                    <a:lstStyle/>
                    <a:p>
                      <a:pPr algn="l"/>
                      <a:r>
                        <a:rPr lang="en-US" sz="1400" u="sng" kern="1200">
                          <a:solidFill>
                            <a:schemeClr val="dk1"/>
                          </a:solidFill>
                          <a:latin typeface="+mn-lt"/>
                          <a:ea typeface="+mn-ea"/>
                          <a:cs typeface="+mn-cs"/>
                        </a:rPr>
                        <a:t>2024</a:t>
                      </a:r>
                      <a:endParaRPr lang="en-US" sz="1400"/>
                    </a:p>
                  </a:txBody>
                  <a:tcPr/>
                </a:tc>
                <a:tc>
                  <a:txBody>
                    <a:bodyPr/>
                    <a:lstStyle/>
                    <a:p>
                      <a:pPr algn="l"/>
                      <a:r>
                        <a:rPr lang="en-US" sz="1400" kern="1200" dirty="0">
                          <a:solidFill>
                            <a:schemeClr val="dk1"/>
                          </a:solidFill>
                          <a:latin typeface="+mn-lt"/>
                          <a:ea typeface="+mn-ea"/>
                          <a:cs typeface="+mn-cs"/>
                        </a:rPr>
                        <a:t>March 18 - 29</a:t>
                      </a:r>
                      <a:endParaRPr lang="en-US" sz="1400" dirty="0"/>
                    </a:p>
                  </a:txBody>
                  <a:tcPr/>
                </a:tc>
                <a:extLst>
                  <a:ext uri="{0D108BD9-81ED-4DB2-BD59-A6C34878D82A}">
                    <a16:rowId xmlns:a16="http://schemas.microsoft.com/office/drawing/2014/main" val="10001"/>
                  </a:ext>
                </a:extLst>
              </a:tr>
              <a:tr h="291352">
                <a:tc>
                  <a:txBody>
                    <a:bodyPr/>
                    <a:lstStyle/>
                    <a:p>
                      <a:pPr algn="l"/>
                      <a:endParaRPr lang="en-US" sz="140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kern="1200">
                          <a:solidFill>
                            <a:schemeClr val="dk1"/>
                          </a:solidFill>
                          <a:latin typeface="+mn-lt"/>
                          <a:ea typeface="+mn-ea"/>
                          <a:cs typeface="+mn-cs"/>
                        </a:rPr>
                        <a:t>April 1 – 26*</a:t>
                      </a:r>
                      <a:endParaRPr lang="en-US" sz="1400"/>
                    </a:p>
                  </a:txBody>
                  <a:tcPr/>
                </a:tc>
                <a:extLst>
                  <a:ext uri="{0D108BD9-81ED-4DB2-BD59-A6C34878D82A}">
                    <a16:rowId xmlns:a16="http://schemas.microsoft.com/office/drawing/2014/main" val="2370068803"/>
                  </a:ext>
                </a:extLst>
              </a:tr>
              <a:tr h="291352">
                <a:tc>
                  <a:txBody>
                    <a:bodyPr/>
                    <a:lstStyle/>
                    <a:p>
                      <a:pPr algn="l"/>
                      <a:endParaRPr lang="en-US" sz="1400"/>
                    </a:p>
                  </a:txBody>
                  <a:tcPr/>
                </a:tc>
                <a:tc>
                  <a:txBody>
                    <a:bodyPr/>
                    <a:lstStyle/>
                    <a:p>
                      <a:pPr algn="l"/>
                      <a:r>
                        <a:rPr lang="en-US" sz="1400" kern="1200">
                          <a:solidFill>
                            <a:schemeClr val="dk1"/>
                          </a:solidFill>
                          <a:latin typeface="+mn-lt"/>
                          <a:ea typeface="+mn-ea"/>
                          <a:cs typeface="+mn-cs"/>
                        </a:rPr>
                        <a:t>May 6– 31</a:t>
                      </a:r>
                      <a:endParaRPr lang="en-US" sz="1400"/>
                    </a:p>
                  </a:txBody>
                  <a:tcPr/>
                </a:tc>
                <a:extLst>
                  <a:ext uri="{0D108BD9-81ED-4DB2-BD59-A6C34878D82A}">
                    <a16:rowId xmlns:a16="http://schemas.microsoft.com/office/drawing/2014/main" val="10002"/>
                  </a:ext>
                </a:extLst>
              </a:tr>
              <a:tr h="304052">
                <a:tc>
                  <a:txBody>
                    <a:bodyPr/>
                    <a:lstStyle/>
                    <a:p>
                      <a:pPr algn="l"/>
                      <a:endParaRPr lang="en-US" sz="1400"/>
                    </a:p>
                  </a:txBody>
                  <a:tcPr/>
                </a:tc>
                <a:tc>
                  <a:txBody>
                    <a:bodyPr/>
                    <a:lstStyle/>
                    <a:p>
                      <a:pPr algn="l"/>
                      <a:r>
                        <a:rPr lang="en-US" sz="1400" kern="1200">
                          <a:solidFill>
                            <a:schemeClr val="dk1"/>
                          </a:solidFill>
                          <a:latin typeface="+mn-lt"/>
                          <a:ea typeface="+mn-ea"/>
                          <a:cs typeface="+mn-cs"/>
                        </a:rPr>
                        <a:t>June 3 - 28</a:t>
                      </a:r>
                      <a:endParaRPr lang="en-US" sz="1400"/>
                    </a:p>
                  </a:txBody>
                  <a:tcPr/>
                </a:tc>
                <a:extLst>
                  <a:ext uri="{0D108BD9-81ED-4DB2-BD59-A6C34878D82A}">
                    <a16:rowId xmlns:a16="http://schemas.microsoft.com/office/drawing/2014/main" val="10003"/>
                  </a:ext>
                </a:extLst>
              </a:tr>
              <a:tr h="344300">
                <a:tc>
                  <a:txBody>
                    <a:bodyPr/>
                    <a:lstStyle/>
                    <a:p>
                      <a:pPr algn="l"/>
                      <a:endParaRPr lang="en-US" sz="1400"/>
                    </a:p>
                  </a:txBody>
                  <a:tcPr/>
                </a:tc>
                <a:tc>
                  <a:txBody>
                    <a:bodyPr/>
                    <a:lstStyle/>
                    <a:p>
                      <a:pPr algn="l"/>
                      <a:r>
                        <a:rPr lang="en-US" sz="1400" kern="1200">
                          <a:solidFill>
                            <a:schemeClr val="dk1"/>
                          </a:solidFill>
                          <a:latin typeface="+mn-lt"/>
                          <a:ea typeface="+mn-ea"/>
                          <a:cs typeface="+mn-cs"/>
                        </a:rPr>
                        <a:t>July 1 – 26*</a:t>
                      </a:r>
                      <a:endParaRPr lang="en-US" sz="1400"/>
                    </a:p>
                  </a:txBody>
                  <a:tcPr/>
                </a:tc>
                <a:extLst>
                  <a:ext uri="{0D108BD9-81ED-4DB2-BD59-A6C34878D82A}">
                    <a16:rowId xmlns:a16="http://schemas.microsoft.com/office/drawing/2014/main" val="10004"/>
                  </a:ext>
                </a:extLst>
              </a:tr>
              <a:tr h="344300">
                <a:tc>
                  <a:txBody>
                    <a:bodyPr/>
                    <a:lstStyle/>
                    <a:p>
                      <a:pPr algn="l"/>
                      <a:endParaRPr lang="en-US" sz="1400"/>
                    </a:p>
                  </a:txBody>
                  <a:tcPr/>
                </a:tc>
                <a:tc>
                  <a:txBody>
                    <a:bodyPr/>
                    <a:lstStyle/>
                    <a:p>
                      <a:pPr algn="l"/>
                      <a:r>
                        <a:rPr lang="en-US" sz="1400" kern="1200" dirty="0">
                          <a:solidFill>
                            <a:schemeClr val="dk1"/>
                          </a:solidFill>
                          <a:latin typeface="+mn-lt"/>
                          <a:ea typeface="+mn-ea"/>
                          <a:cs typeface="+mn-cs"/>
                        </a:rPr>
                        <a:t>August 5 -30</a:t>
                      </a:r>
                      <a:endParaRPr lang="en-US" sz="1400" dirty="0"/>
                    </a:p>
                  </a:txBody>
                  <a:tcPr/>
                </a:tc>
                <a:extLst>
                  <a:ext uri="{0D108BD9-81ED-4DB2-BD59-A6C34878D82A}">
                    <a16:rowId xmlns:a16="http://schemas.microsoft.com/office/drawing/2014/main" val="10005"/>
                  </a:ext>
                </a:extLst>
              </a:tr>
              <a:tr h="344300">
                <a:tc>
                  <a:txBody>
                    <a:bodyPr/>
                    <a:lstStyle/>
                    <a:p>
                      <a:pPr algn="l"/>
                      <a:endParaRPr lang="en-US" sz="1400"/>
                    </a:p>
                  </a:txBody>
                  <a:tcPr/>
                </a:tc>
                <a:tc>
                  <a:txBody>
                    <a:bodyPr/>
                    <a:lstStyle/>
                    <a:p>
                      <a:pPr algn="l"/>
                      <a:r>
                        <a:rPr lang="en-US" sz="1400" kern="1200">
                          <a:solidFill>
                            <a:schemeClr val="dk1"/>
                          </a:solidFill>
                          <a:latin typeface="+mn-lt"/>
                          <a:ea typeface="+mn-ea"/>
                          <a:cs typeface="+mn-cs"/>
                        </a:rPr>
                        <a:t>September 2 - 27</a:t>
                      </a:r>
                      <a:endParaRPr lang="en-US" sz="1400"/>
                    </a:p>
                  </a:txBody>
                  <a:tcPr/>
                </a:tc>
                <a:extLst>
                  <a:ext uri="{0D108BD9-81ED-4DB2-BD59-A6C34878D82A}">
                    <a16:rowId xmlns:a16="http://schemas.microsoft.com/office/drawing/2014/main" val="10006"/>
                  </a:ext>
                </a:extLst>
              </a:tr>
              <a:tr h="344300">
                <a:tc>
                  <a:txBody>
                    <a:bodyPr/>
                    <a:lstStyle/>
                    <a:p>
                      <a:pPr algn="l"/>
                      <a:endParaRPr lang="en-US" sz="1400"/>
                    </a:p>
                  </a:txBody>
                  <a:tcPr/>
                </a:tc>
                <a:tc>
                  <a:txBody>
                    <a:bodyPr/>
                    <a:lstStyle/>
                    <a:p>
                      <a:pPr algn="l"/>
                      <a:r>
                        <a:rPr lang="en-US" sz="1400" kern="1200">
                          <a:solidFill>
                            <a:schemeClr val="dk1"/>
                          </a:solidFill>
                          <a:latin typeface="+mn-lt"/>
                          <a:ea typeface="+mn-ea"/>
                          <a:cs typeface="+mn-cs"/>
                        </a:rPr>
                        <a:t>September 30 – October 25</a:t>
                      </a:r>
                      <a:endParaRPr lang="en-US" sz="1400"/>
                    </a:p>
                  </a:txBody>
                  <a:tcPr/>
                </a:tc>
                <a:extLst>
                  <a:ext uri="{0D108BD9-81ED-4DB2-BD59-A6C34878D82A}">
                    <a16:rowId xmlns:a16="http://schemas.microsoft.com/office/drawing/2014/main" val="10007"/>
                  </a:ext>
                </a:extLst>
              </a:tr>
              <a:tr h="344300">
                <a:tc>
                  <a:txBody>
                    <a:bodyPr/>
                    <a:lstStyle/>
                    <a:p>
                      <a:pPr algn="l"/>
                      <a:endParaRPr lang="en-US" sz="1400"/>
                    </a:p>
                  </a:txBody>
                  <a:tcPr/>
                </a:tc>
                <a:tc>
                  <a:txBody>
                    <a:bodyPr/>
                    <a:lstStyle/>
                    <a:p>
                      <a:pPr algn="l"/>
                      <a:r>
                        <a:rPr lang="en-US" sz="1400" kern="1200">
                          <a:solidFill>
                            <a:schemeClr val="dk1"/>
                          </a:solidFill>
                          <a:latin typeface="+mn-lt"/>
                          <a:ea typeface="+mn-ea"/>
                          <a:cs typeface="+mn-cs"/>
                        </a:rPr>
                        <a:t>October 28 - November 22</a:t>
                      </a:r>
                      <a:endParaRPr lang="en-US" sz="1400"/>
                    </a:p>
                  </a:txBody>
                  <a:tcPr/>
                </a:tc>
                <a:extLst>
                  <a:ext uri="{0D108BD9-81ED-4DB2-BD59-A6C34878D82A}">
                    <a16:rowId xmlns:a16="http://schemas.microsoft.com/office/drawing/2014/main" val="10008"/>
                  </a:ext>
                </a:extLst>
              </a:tr>
              <a:tr h="344300">
                <a:tc>
                  <a:txBody>
                    <a:bodyPr/>
                    <a:lstStyle/>
                    <a:p>
                      <a:pPr algn="l"/>
                      <a:endParaRPr lang="en-US" sz="1400"/>
                    </a:p>
                  </a:txBody>
                  <a:tcPr/>
                </a:tc>
                <a:tc>
                  <a:txBody>
                    <a:bodyPr/>
                    <a:lstStyle/>
                    <a:p>
                      <a:pPr algn="l"/>
                      <a:r>
                        <a:rPr lang="en-US" sz="1400" kern="1200">
                          <a:solidFill>
                            <a:schemeClr val="dk1"/>
                          </a:solidFill>
                          <a:latin typeface="+mn-lt"/>
                          <a:ea typeface="+mn-ea"/>
                          <a:cs typeface="+mn-cs"/>
                        </a:rPr>
                        <a:t>November 25– December 20**</a:t>
                      </a:r>
                      <a:endParaRPr lang="en-US" sz="1400"/>
                    </a:p>
                  </a:txBody>
                  <a:tcPr/>
                </a:tc>
                <a:extLst>
                  <a:ext uri="{0D108BD9-81ED-4DB2-BD59-A6C34878D82A}">
                    <a16:rowId xmlns:a16="http://schemas.microsoft.com/office/drawing/2014/main" val="10009"/>
                  </a:ext>
                </a:extLst>
              </a:tr>
              <a:tr h="344300">
                <a:tc>
                  <a:txBody>
                    <a:bodyPr/>
                    <a:lstStyle/>
                    <a:p>
                      <a:pPr algn="l"/>
                      <a:r>
                        <a:rPr lang="en-US" sz="1400" u="sng" kern="1200">
                          <a:solidFill>
                            <a:schemeClr val="dk1"/>
                          </a:solidFill>
                          <a:latin typeface="+mn-lt"/>
                          <a:ea typeface="+mn-ea"/>
                          <a:cs typeface="+mn-cs"/>
                        </a:rPr>
                        <a:t>2025</a:t>
                      </a:r>
                      <a:endParaRPr lang="en-US" sz="1400"/>
                    </a:p>
                  </a:txBody>
                  <a:tcPr/>
                </a:tc>
                <a:tc>
                  <a:txBody>
                    <a:bodyPr/>
                    <a:lstStyle/>
                    <a:p>
                      <a:pPr algn="l"/>
                      <a:r>
                        <a:rPr lang="en-US" sz="1400" kern="1200">
                          <a:solidFill>
                            <a:schemeClr val="dk1"/>
                          </a:solidFill>
                          <a:latin typeface="+mn-lt"/>
                          <a:ea typeface="+mn-ea"/>
                          <a:cs typeface="+mn-cs"/>
                        </a:rPr>
                        <a:t>January 6 -31</a:t>
                      </a:r>
                      <a:endParaRPr lang="en-US" sz="1400"/>
                    </a:p>
                  </a:txBody>
                  <a:tcPr/>
                </a:tc>
                <a:extLst>
                  <a:ext uri="{0D108BD9-81ED-4DB2-BD59-A6C34878D82A}">
                    <a16:rowId xmlns:a16="http://schemas.microsoft.com/office/drawing/2014/main" val="10011"/>
                  </a:ext>
                </a:extLst>
              </a:tr>
              <a:tr h="344300">
                <a:tc>
                  <a:txBody>
                    <a:bodyPr/>
                    <a:lstStyle/>
                    <a:p>
                      <a:pPr algn="l"/>
                      <a:endParaRPr lang="en-US" sz="1400"/>
                    </a:p>
                  </a:txBody>
                  <a:tcPr/>
                </a:tc>
                <a:tc>
                  <a:txBody>
                    <a:bodyPr/>
                    <a:lstStyle/>
                    <a:p>
                      <a:pPr algn="l"/>
                      <a:r>
                        <a:rPr lang="en-US" sz="1400" kern="1200">
                          <a:solidFill>
                            <a:schemeClr val="dk1"/>
                          </a:solidFill>
                          <a:latin typeface="+mn-lt"/>
                          <a:ea typeface="+mn-ea"/>
                          <a:cs typeface="+mn-cs"/>
                        </a:rPr>
                        <a:t>February 3 - 28</a:t>
                      </a:r>
                      <a:endParaRPr lang="en-US" sz="1400"/>
                    </a:p>
                  </a:txBody>
                  <a:tcPr/>
                </a:tc>
                <a:extLst>
                  <a:ext uri="{0D108BD9-81ED-4DB2-BD59-A6C34878D82A}">
                    <a16:rowId xmlns:a16="http://schemas.microsoft.com/office/drawing/2014/main" val="10012"/>
                  </a:ext>
                </a:extLst>
              </a:tr>
              <a:tr h="344300">
                <a:tc>
                  <a:txBody>
                    <a:bodyPr/>
                    <a:lstStyle/>
                    <a:p>
                      <a:pPr algn="l"/>
                      <a:endParaRPr lang="en-US" sz="1400"/>
                    </a:p>
                  </a:txBody>
                  <a:tcPr/>
                </a:tc>
                <a:tc>
                  <a:txBody>
                    <a:bodyPr/>
                    <a:lstStyle/>
                    <a:p>
                      <a:pPr algn="l"/>
                      <a:r>
                        <a:rPr lang="en-US" sz="1400" kern="1200">
                          <a:solidFill>
                            <a:schemeClr val="dk1"/>
                          </a:solidFill>
                          <a:latin typeface="+mn-lt"/>
                          <a:ea typeface="+mn-ea"/>
                          <a:cs typeface="+mn-cs"/>
                        </a:rPr>
                        <a:t>March 3 - 28*</a:t>
                      </a:r>
                      <a:endParaRPr lang="en-US" sz="1400"/>
                    </a:p>
                  </a:txBody>
                  <a:tcPr/>
                </a:tc>
                <a:extLst>
                  <a:ext uri="{0D108BD9-81ED-4DB2-BD59-A6C34878D82A}">
                    <a16:rowId xmlns:a16="http://schemas.microsoft.com/office/drawing/2014/main" val="10013"/>
                  </a:ext>
                </a:extLst>
              </a:tr>
              <a:tr h="344300">
                <a:tc>
                  <a:txBody>
                    <a:bodyPr/>
                    <a:lstStyle/>
                    <a:p>
                      <a:pPr algn="l"/>
                      <a:endParaRPr lang="en-US" sz="1400"/>
                    </a:p>
                  </a:txBody>
                  <a:tcPr/>
                </a:tc>
                <a:tc>
                  <a:txBody>
                    <a:bodyPr/>
                    <a:lstStyle/>
                    <a:p>
                      <a:pPr algn="l"/>
                      <a:r>
                        <a:rPr lang="en-US" sz="1400" kern="1200" dirty="0">
                          <a:solidFill>
                            <a:schemeClr val="dk1"/>
                          </a:solidFill>
                          <a:latin typeface="+mn-lt"/>
                          <a:ea typeface="+mn-ea"/>
                          <a:cs typeface="+mn-cs"/>
                        </a:rPr>
                        <a:t>April 7 – May 2</a:t>
                      </a:r>
                      <a:endParaRPr lang="en-US" sz="1400" dirty="0"/>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779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1658"/>
            <a:ext cx="2400300" cy="1306083"/>
          </a:xfrm>
        </p:spPr>
        <p:txBody>
          <a:bodyPr/>
          <a:lstStyle/>
          <a:p>
            <a:r>
              <a:rPr lang="en-US"/>
              <a:t>Lottery Schedule</a:t>
            </a:r>
          </a:p>
        </p:txBody>
      </p:sp>
      <p:sp>
        <p:nvSpPr>
          <p:cNvPr id="4" name="Text Placeholder 3"/>
          <p:cNvSpPr>
            <a:spLocks noGrp="1"/>
          </p:cNvSpPr>
          <p:nvPr>
            <p:ph type="body" sz="half" idx="2"/>
          </p:nvPr>
        </p:nvSpPr>
        <p:spPr>
          <a:xfrm>
            <a:off x="197963" y="1607741"/>
            <a:ext cx="2733773" cy="4697463"/>
          </a:xfrm>
        </p:spPr>
        <p:txBody>
          <a:bodyPr>
            <a:noAutofit/>
          </a:bodyPr>
          <a:lstStyle/>
          <a:p>
            <a:pPr marL="285750" indent="-285750">
              <a:buFont typeface="Wingdings" panose="05000000000000000000" pitchFamily="2" charset="2"/>
              <a:buChar char="§"/>
            </a:pPr>
            <a:r>
              <a:rPr lang="en-US" sz="2000" dirty="0">
                <a:solidFill>
                  <a:schemeClr val="tx1"/>
                </a:solidFill>
              </a:rPr>
              <a:t>Two “top choice” lottery stages: max 1 placement per round (2 total possible)</a:t>
            </a:r>
          </a:p>
          <a:p>
            <a:pPr marL="285750" indent="-285750">
              <a:buFont typeface="Wingdings" panose="05000000000000000000" pitchFamily="2" charset="2"/>
              <a:buChar char="§"/>
            </a:pPr>
            <a:r>
              <a:rPr lang="en-US" sz="2000" dirty="0">
                <a:solidFill>
                  <a:schemeClr val="tx1"/>
                </a:solidFill>
              </a:rPr>
              <a:t>Campus-specific IM/EM stages: max 2 placements, all will have both IM and EM placements following this round, limited to 1 of each max</a:t>
            </a:r>
          </a:p>
          <a:p>
            <a:pPr marL="285750" indent="-285750">
              <a:buFont typeface="Wingdings" panose="05000000000000000000" pitchFamily="2" charset="2"/>
              <a:buChar char="§"/>
            </a:pPr>
            <a:r>
              <a:rPr lang="en-US" sz="2000" dirty="0">
                <a:solidFill>
                  <a:schemeClr val="tx1"/>
                </a:solidFill>
              </a:rPr>
              <a:t>An Electives lottery: many placements possible, participation is optional</a:t>
            </a:r>
          </a:p>
          <a:p>
            <a:pPr marL="285750" indent="-285750">
              <a:buFont typeface="Wingdings" panose="05000000000000000000" pitchFamily="2" charset="2"/>
              <a:buChar char="§"/>
            </a:pPr>
            <a:r>
              <a:rPr lang="en-US" sz="2000" dirty="0">
                <a:solidFill>
                  <a:schemeClr val="tx1"/>
                </a:solidFill>
              </a:rPr>
              <a:t>And Add/Drop</a:t>
            </a:r>
          </a:p>
        </p:txBody>
      </p:sp>
      <p:sp>
        <p:nvSpPr>
          <p:cNvPr id="5" name="Content Placeholder 4"/>
          <p:cNvSpPr>
            <a:spLocks noGrp="1"/>
          </p:cNvSpPr>
          <p:nvPr>
            <p:ph idx="1"/>
          </p:nvPr>
        </p:nvSpPr>
        <p:spPr>
          <a:xfrm>
            <a:off x="3412503" y="301658"/>
            <a:ext cx="5533534" cy="6240544"/>
          </a:xfrm>
        </p:spPr>
        <p:txBody>
          <a:bodyPr vert="horz" lIns="0" tIns="45720" rIns="0" bIns="45720" rtlCol="0" anchor="t">
            <a:normAutofit fontScale="85000" lnSpcReduction="10000"/>
          </a:bodyPr>
          <a:lstStyle/>
          <a:p>
            <a:r>
              <a:rPr lang="en-US" sz="1800" b="1">
                <a:solidFill>
                  <a:srgbClr val="525252"/>
                </a:solidFill>
                <a:effectLst/>
                <a:latin typeface="Times New Roman"/>
                <a:ea typeface="Times New Roman" panose="02020603050405020304" pitchFamily="18" charset="0"/>
                <a:cs typeface="Times New Roman"/>
              </a:rPr>
              <a:t>Lottery I: Top Choice</a:t>
            </a:r>
            <a:endParaRPr lang="en-US">
              <a:solidFill>
                <a:srgbClr val="525252"/>
              </a:solidFill>
              <a:latin typeface="Times New Roman"/>
              <a:cs typeface="Times New Roman"/>
            </a:endParaRPr>
          </a:p>
          <a:p>
            <a:pPr>
              <a:lnSpc>
                <a:spcPct val="120000"/>
              </a:lnSpc>
              <a:spcBef>
                <a:spcPts val="0"/>
              </a:spcBef>
              <a:spcAft>
                <a:spcPts val="0"/>
              </a:spcAft>
            </a:pPr>
            <a:r>
              <a:rPr lang="en-US" sz="1800">
                <a:effectLst/>
                <a:ea typeface="+mn-lt"/>
                <a:cs typeface="+mn-lt"/>
              </a:rPr>
              <a:t>Selection Period Opens: Monday, </a:t>
            </a:r>
            <a:r>
              <a:rPr lang="en-US" sz="1800">
                <a:ea typeface="+mn-lt"/>
                <a:cs typeface="+mn-lt"/>
              </a:rPr>
              <a:t>1/8</a:t>
            </a:r>
            <a:r>
              <a:rPr lang="en-US" sz="1800">
                <a:effectLst/>
                <a:ea typeface="+mn-lt"/>
                <a:cs typeface="+mn-lt"/>
              </a:rPr>
              <a:t>, noon</a:t>
            </a:r>
            <a:r>
              <a:rPr lang="en-US" sz="1800">
                <a:ea typeface="+mn-lt"/>
                <a:cs typeface="+mn-lt"/>
              </a:rPr>
              <a:t> </a:t>
            </a:r>
            <a:endParaRPr lang="en-US">
              <a:cs typeface="Calibri" panose="020F0502020204030204"/>
            </a:endParaRPr>
          </a:p>
          <a:p>
            <a:pPr>
              <a:lnSpc>
                <a:spcPct val="120000"/>
              </a:lnSpc>
              <a:spcBef>
                <a:spcPts val="0"/>
              </a:spcBef>
              <a:spcAft>
                <a:spcPts val="0"/>
              </a:spcAft>
            </a:pPr>
            <a:r>
              <a:rPr lang="en-US" sz="1800">
                <a:effectLst/>
                <a:ea typeface="+mn-lt"/>
                <a:cs typeface="+mn-lt"/>
              </a:rPr>
              <a:t>Selection Period Closes: Tuesday, </a:t>
            </a:r>
            <a:r>
              <a:rPr lang="en-US" sz="1800">
                <a:ea typeface="+mn-lt"/>
                <a:cs typeface="+mn-lt"/>
              </a:rPr>
              <a:t>1/9</a:t>
            </a:r>
            <a:r>
              <a:rPr lang="en-US" sz="1800">
                <a:effectLst/>
                <a:ea typeface="+mn-lt"/>
                <a:cs typeface="+mn-lt"/>
              </a:rPr>
              <a:t>, noon</a:t>
            </a:r>
            <a:r>
              <a:rPr lang="en-US" sz="1800">
                <a:ea typeface="+mn-lt"/>
                <a:cs typeface="+mn-lt"/>
              </a:rPr>
              <a:t> </a:t>
            </a:r>
            <a:endParaRPr lang="en-US">
              <a:cs typeface="Calibri" panose="020F0502020204030204"/>
            </a:endParaRPr>
          </a:p>
          <a:p>
            <a:pPr>
              <a:lnSpc>
                <a:spcPct val="120000"/>
              </a:lnSpc>
              <a:spcBef>
                <a:spcPts val="0"/>
              </a:spcBef>
              <a:spcAft>
                <a:spcPts val="0"/>
              </a:spcAft>
            </a:pPr>
            <a:r>
              <a:rPr lang="en-US" sz="1800">
                <a:effectLst/>
                <a:ea typeface="+mn-lt"/>
                <a:cs typeface="+mn-lt"/>
              </a:rPr>
              <a:t>Results Posted: Wednesday, </a:t>
            </a:r>
            <a:r>
              <a:rPr lang="en-US" sz="1800">
                <a:ea typeface="+mn-lt"/>
                <a:cs typeface="+mn-lt"/>
              </a:rPr>
              <a:t>1/10 </a:t>
            </a:r>
            <a:endParaRPr lang="en-US">
              <a:cs typeface="Calibri" panose="020F0502020204030204"/>
            </a:endParaRPr>
          </a:p>
          <a:p>
            <a:r>
              <a:rPr lang="en-US" sz="1800" b="1">
                <a:solidFill>
                  <a:srgbClr val="525252"/>
                </a:solidFill>
                <a:effectLst/>
                <a:latin typeface="Times New Roman"/>
                <a:ea typeface="Times New Roman" panose="02020603050405020304" pitchFamily="18" charset="0"/>
                <a:cs typeface="Times New Roman"/>
              </a:rPr>
              <a:t>Lottery II: Second Choice</a:t>
            </a:r>
            <a:endParaRPr lang="en-US">
              <a:solidFill>
                <a:srgbClr val="525252"/>
              </a:solidFill>
              <a:latin typeface="Times New Roman"/>
              <a:cs typeface="Times New Roman"/>
            </a:endParaRPr>
          </a:p>
          <a:p>
            <a:pPr>
              <a:lnSpc>
                <a:spcPct val="120000"/>
              </a:lnSpc>
              <a:spcBef>
                <a:spcPts val="0"/>
              </a:spcBef>
              <a:spcAft>
                <a:spcPts val="0"/>
              </a:spcAft>
            </a:pPr>
            <a:r>
              <a:rPr lang="en-US" sz="1800">
                <a:ea typeface="+mn-lt"/>
                <a:cs typeface="+mn-lt"/>
              </a:rPr>
              <a:t>Selection Period Opens: Thursday, 1/11, noon </a:t>
            </a:r>
            <a:endParaRPr lang="en-US">
              <a:cs typeface="Calibri" panose="020F0502020204030204"/>
            </a:endParaRPr>
          </a:p>
          <a:p>
            <a:pPr>
              <a:lnSpc>
                <a:spcPct val="120000"/>
              </a:lnSpc>
              <a:spcBef>
                <a:spcPts val="0"/>
              </a:spcBef>
              <a:spcAft>
                <a:spcPts val="0"/>
              </a:spcAft>
            </a:pPr>
            <a:r>
              <a:rPr lang="en-US" sz="1800">
                <a:ea typeface="+mn-lt"/>
                <a:cs typeface="+mn-lt"/>
              </a:rPr>
              <a:t>Selection Period Closes: Friday, 1/12, noon </a:t>
            </a:r>
            <a:endParaRPr lang="en-US">
              <a:cs typeface="Calibri" panose="020F0502020204030204"/>
            </a:endParaRPr>
          </a:p>
          <a:p>
            <a:pPr>
              <a:lnSpc>
                <a:spcPct val="120000"/>
              </a:lnSpc>
              <a:spcBef>
                <a:spcPts val="0"/>
              </a:spcBef>
              <a:spcAft>
                <a:spcPts val="0"/>
              </a:spcAft>
            </a:pPr>
            <a:r>
              <a:rPr lang="en-US" sz="1800">
                <a:ea typeface="+mn-lt"/>
                <a:cs typeface="+mn-lt"/>
              </a:rPr>
              <a:t>Results Posted: Tuesday, 1/16 </a:t>
            </a:r>
            <a:endParaRPr lang="en-US">
              <a:cs typeface="Calibri" panose="020F0502020204030204"/>
            </a:endParaRPr>
          </a:p>
          <a:p>
            <a:r>
              <a:rPr lang="en-US" sz="1800" b="1">
                <a:solidFill>
                  <a:srgbClr val="525252"/>
                </a:solidFill>
                <a:effectLst/>
                <a:latin typeface="Times New Roman"/>
                <a:ea typeface="Times New Roman" panose="02020603050405020304" pitchFamily="18" charset="0"/>
                <a:cs typeface="Times New Roman"/>
              </a:rPr>
              <a:t>Lottery III: CT Campus IM </a:t>
            </a:r>
            <a:r>
              <a:rPr lang="en-US" sz="1800" b="1">
                <a:solidFill>
                  <a:srgbClr val="525252"/>
                </a:solidFill>
                <a:latin typeface="Times New Roman"/>
                <a:ea typeface="Times New Roman" panose="02020603050405020304" pitchFamily="18" charset="0"/>
                <a:cs typeface="Times New Roman"/>
              </a:rPr>
              <a:t>AI</a:t>
            </a:r>
            <a:r>
              <a:rPr lang="en-US" sz="1800" b="1">
                <a:solidFill>
                  <a:srgbClr val="525252"/>
                </a:solidFill>
                <a:effectLst/>
                <a:latin typeface="Times New Roman"/>
                <a:ea typeface="Times New Roman" panose="02020603050405020304" pitchFamily="18" charset="0"/>
                <a:cs typeface="Times New Roman"/>
              </a:rPr>
              <a:t>/Emergency Medicine</a:t>
            </a:r>
            <a:endParaRPr lang="en-US">
              <a:solidFill>
                <a:srgbClr val="525252"/>
              </a:solidFill>
              <a:latin typeface="Times New Roman"/>
              <a:cs typeface="Times New Roman"/>
            </a:endParaRPr>
          </a:p>
          <a:p>
            <a:pPr>
              <a:lnSpc>
                <a:spcPct val="120000"/>
              </a:lnSpc>
              <a:spcBef>
                <a:spcPts val="0"/>
              </a:spcBef>
              <a:spcAft>
                <a:spcPts val="0"/>
              </a:spcAft>
            </a:pPr>
            <a:r>
              <a:rPr lang="en-US" sz="1800">
                <a:ea typeface="+mn-lt"/>
                <a:cs typeface="+mn-lt"/>
              </a:rPr>
              <a:t>Selection Period Opens: Wednesday, 1/17, noon </a:t>
            </a:r>
            <a:endParaRPr lang="en-US">
              <a:cs typeface="Calibri" panose="020F0502020204030204"/>
            </a:endParaRPr>
          </a:p>
          <a:p>
            <a:pPr>
              <a:lnSpc>
                <a:spcPct val="120000"/>
              </a:lnSpc>
              <a:spcBef>
                <a:spcPts val="0"/>
              </a:spcBef>
              <a:spcAft>
                <a:spcPts val="0"/>
              </a:spcAft>
            </a:pPr>
            <a:r>
              <a:rPr lang="en-US" sz="1800">
                <a:ea typeface="+mn-lt"/>
                <a:cs typeface="+mn-lt"/>
              </a:rPr>
              <a:t>Selection Period Closes: Thursday, 1/18, noon </a:t>
            </a:r>
            <a:endParaRPr lang="en-US">
              <a:cs typeface="Calibri" panose="020F0502020204030204"/>
            </a:endParaRPr>
          </a:p>
          <a:p>
            <a:pPr>
              <a:lnSpc>
                <a:spcPct val="120000"/>
              </a:lnSpc>
              <a:spcBef>
                <a:spcPts val="0"/>
              </a:spcBef>
              <a:spcAft>
                <a:spcPts val="0"/>
              </a:spcAft>
            </a:pPr>
            <a:r>
              <a:rPr lang="en-US" sz="1800">
                <a:ea typeface="+mn-lt"/>
                <a:cs typeface="+mn-lt"/>
              </a:rPr>
              <a:t>Results Posted: Wednesday, 1/24 (with the VT Campus results) </a:t>
            </a:r>
            <a:endParaRPr lang="en-US">
              <a:cs typeface="Calibri" panose="020F0502020204030204"/>
            </a:endParaRPr>
          </a:p>
          <a:p>
            <a:r>
              <a:rPr lang="en-US" sz="1800" b="1">
                <a:solidFill>
                  <a:srgbClr val="525252"/>
                </a:solidFill>
                <a:effectLst/>
                <a:ea typeface="+mn-lt"/>
                <a:cs typeface="+mn-lt"/>
              </a:rPr>
              <a:t>Lottery IV: VT Campus IM </a:t>
            </a:r>
            <a:r>
              <a:rPr lang="en-US" sz="1800" b="1">
                <a:solidFill>
                  <a:srgbClr val="525252"/>
                </a:solidFill>
                <a:ea typeface="+mn-lt"/>
                <a:cs typeface="+mn-lt"/>
              </a:rPr>
              <a:t>AI</a:t>
            </a:r>
            <a:r>
              <a:rPr lang="en-US" sz="1800" b="1">
                <a:solidFill>
                  <a:srgbClr val="525252"/>
                </a:solidFill>
                <a:effectLst/>
                <a:ea typeface="+mn-lt"/>
                <a:cs typeface="+mn-lt"/>
              </a:rPr>
              <a:t>/Emergency Medicine</a:t>
            </a:r>
            <a:endParaRPr lang="en-US">
              <a:solidFill>
                <a:srgbClr val="525252"/>
              </a:solidFill>
              <a:ea typeface="+mn-lt"/>
              <a:cs typeface="+mn-lt"/>
            </a:endParaRPr>
          </a:p>
          <a:p>
            <a:pPr>
              <a:lnSpc>
                <a:spcPct val="120000"/>
              </a:lnSpc>
              <a:spcBef>
                <a:spcPts val="0"/>
              </a:spcBef>
              <a:spcAft>
                <a:spcPts val="0"/>
              </a:spcAft>
            </a:pPr>
            <a:r>
              <a:rPr lang="en-US" sz="1800">
                <a:ea typeface="+mn-lt"/>
                <a:cs typeface="+mn-lt"/>
              </a:rPr>
              <a:t>Selection Period Opens: Monday, 1/22, noon </a:t>
            </a:r>
            <a:endParaRPr lang="en-US">
              <a:cs typeface="Calibri" panose="020F0502020204030204"/>
            </a:endParaRPr>
          </a:p>
          <a:p>
            <a:pPr>
              <a:lnSpc>
                <a:spcPct val="120000"/>
              </a:lnSpc>
              <a:spcBef>
                <a:spcPts val="0"/>
              </a:spcBef>
              <a:spcAft>
                <a:spcPts val="0"/>
              </a:spcAft>
            </a:pPr>
            <a:r>
              <a:rPr lang="en-US" sz="1800">
                <a:ea typeface="+mn-lt"/>
                <a:cs typeface="+mn-lt"/>
              </a:rPr>
              <a:t>Selection Period Closes: Tuesday, 1/23, noon </a:t>
            </a:r>
            <a:endParaRPr lang="en-US">
              <a:cs typeface="Calibri" panose="020F0502020204030204"/>
            </a:endParaRPr>
          </a:p>
          <a:p>
            <a:pPr>
              <a:lnSpc>
                <a:spcPct val="120000"/>
              </a:lnSpc>
              <a:spcBef>
                <a:spcPts val="0"/>
              </a:spcBef>
              <a:spcAft>
                <a:spcPts val="0"/>
              </a:spcAft>
            </a:pPr>
            <a:r>
              <a:rPr lang="en-US" sz="1800">
                <a:ea typeface="+mn-lt"/>
                <a:cs typeface="+mn-lt"/>
              </a:rPr>
              <a:t>Results Posted: Wednesday, 1/24 </a:t>
            </a:r>
            <a:endParaRPr lang="en-US">
              <a:cs typeface="Calibri" panose="020F0502020204030204"/>
            </a:endParaRPr>
          </a:p>
          <a:p>
            <a:r>
              <a:rPr lang="en-US" sz="1800" b="1">
                <a:solidFill>
                  <a:srgbClr val="525252"/>
                </a:solidFill>
                <a:effectLst/>
                <a:ea typeface="+mn-lt"/>
                <a:cs typeface="+mn-lt"/>
              </a:rPr>
              <a:t>Lottery </a:t>
            </a:r>
            <a:r>
              <a:rPr lang="en-US" sz="1800" b="1">
                <a:solidFill>
                  <a:srgbClr val="525252"/>
                </a:solidFill>
                <a:ea typeface="+mn-lt"/>
                <a:cs typeface="+mn-lt"/>
              </a:rPr>
              <a:t>V</a:t>
            </a:r>
            <a:r>
              <a:rPr lang="en-US" sz="1800" b="1">
                <a:solidFill>
                  <a:srgbClr val="525252"/>
                </a:solidFill>
                <a:effectLst/>
                <a:ea typeface="+mn-lt"/>
                <a:cs typeface="+mn-lt"/>
              </a:rPr>
              <a:t>: Electives</a:t>
            </a:r>
            <a:endParaRPr lang="en-US">
              <a:solidFill>
                <a:srgbClr val="525252"/>
              </a:solidFill>
              <a:ea typeface="+mn-lt"/>
              <a:cs typeface="+mn-lt"/>
            </a:endParaRPr>
          </a:p>
          <a:p>
            <a:pPr>
              <a:lnSpc>
                <a:spcPct val="120000"/>
              </a:lnSpc>
              <a:spcBef>
                <a:spcPts val="0"/>
              </a:spcBef>
              <a:spcAft>
                <a:spcPts val="0"/>
              </a:spcAft>
            </a:pPr>
            <a:r>
              <a:rPr lang="en-US" sz="1800">
                <a:ea typeface="+mn-lt"/>
                <a:cs typeface="+mn-lt"/>
              </a:rPr>
              <a:t>Selection Period Opens: Friday, 1/26, noon </a:t>
            </a:r>
          </a:p>
          <a:p>
            <a:pPr>
              <a:lnSpc>
                <a:spcPct val="120000"/>
              </a:lnSpc>
              <a:spcBef>
                <a:spcPts val="0"/>
              </a:spcBef>
              <a:spcAft>
                <a:spcPts val="0"/>
              </a:spcAft>
            </a:pPr>
            <a:r>
              <a:rPr lang="en-US" sz="1800">
                <a:ea typeface="+mn-lt"/>
                <a:cs typeface="+mn-lt"/>
              </a:rPr>
              <a:t>Selection Period Closes: Tuesday, 1/30, noon </a:t>
            </a:r>
            <a:endParaRPr lang="en-US">
              <a:cs typeface="Calibri" panose="020F0502020204030204"/>
            </a:endParaRPr>
          </a:p>
          <a:p>
            <a:pPr>
              <a:lnSpc>
                <a:spcPct val="120000"/>
              </a:lnSpc>
              <a:spcBef>
                <a:spcPts val="0"/>
              </a:spcBef>
              <a:spcAft>
                <a:spcPts val="0"/>
              </a:spcAft>
            </a:pPr>
            <a:r>
              <a:rPr lang="en-US" sz="1800">
                <a:ea typeface="+mn-lt"/>
                <a:cs typeface="+mn-lt"/>
              </a:rPr>
              <a:t>Results Posted: Monday, 2/5</a:t>
            </a:r>
            <a:endParaRPr lang="en-US">
              <a:cs typeface="Calibri" panose="020F0502020204030204"/>
            </a:endParaRPr>
          </a:p>
          <a:p>
            <a:r>
              <a:rPr lang="en-US" sz="1800" b="1">
                <a:solidFill>
                  <a:srgbClr val="4F6228"/>
                </a:solidFill>
                <a:effectLst/>
                <a:ea typeface="+mn-lt"/>
                <a:cs typeface="+mn-lt"/>
              </a:rPr>
              <a:t>Add/Drop</a:t>
            </a:r>
            <a:r>
              <a:rPr lang="en-US" sz="1800" b="1">
                <a:solidFill>
                  <a:srgbClr val="4F6228"/>
                </a:solidFill>
                <a:ea typeface="+mn-lt"/>
                <a:cs typeface="+mn-lt"/>
              </a:rPr>
              <a:t> Period</a:t>
            </a:r>
            <a:endParaRPr lang="en-US">
              <a:cs typeface="Calibri" panose="020F0502020204030204"/>
            </a:endParaRPr>
          </a:p>
          <a:p>
            <a:pPr>
              <a:lnSpc>
                <a:spcPct val="120000"/>
              </a:lnSpc>
              <a:spcBef>
                <a:spcPts val="0"/>
              </a:spcBef>
              <a:spcAft>
                <a:spcPts val="0"/>
              </a:spcAft>
            </a:pPr>
            <a:r>
              <a:rPr lang="en-US" sz="1800">
                <a:ea typeface="+mn-lt"/>
                <a:cs typeface="+mn-lt"/>
              </a:rPr>
              <a:t>Opens: Monday, 2/5, 4:00 p.m.  </a:t>
            </a:r>
            <a:endParaRPr lang="en-US">
              <a:cs typeface="Calibri" panose="020F0502020204030204"/>
            </a:endParaRPr>
          </a:p>
          <a:p>
            <a:pPr marL="0" indent="0">
              <a:lnSpc>
                <a:spcPct val="120000"/>
              </a:lnSpc>
            </a:pPr>
            <a:endParaRPr lang="en-US" sz="1800" b="1">
              <a:latin typeface="Times New Roman" panose="02020603050405020304" pitchFamily="18" charset="0"/>
              <a:cs typeface="Times New Roman"/>
            </a:endParaRPr>
          </a:p>
        </p:txBody>
      </p:sp>
    </p:spTree>
    <p:extLst>
      <p:ext uri="{BB962C8B-B14F-4D97-AF65-F5344CB8AC3E}">
        <p14:creationId xmlns:p14="http://schemas.microsoft.com/office/powerpoint/2010/main" val="170174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0" tIns="45720" rIns="0" bIns="45720" rtlCol="0" anchor="t">
            <a:normAutofit lnSpcReduction="10000"/>
          </a:bodyPr>
          <a:lstStyle/>
          <a:p>
            <a:pPr marL="0" indent="0">
              <a:buNone/>
            </a:pPr>
            <a:r>
              <a:rPr lang="en-US" sz="2800" b="1" u="sng" dirty="0"/>
              <a:t>October - December</a:t>
            </a:r>
          </a:p>
          <a:p>
            <a:pPr>
              <a:buFont typeface="Wingdings" panose="05000000000000000000" pitchFamily="2" charset="2"/>
              <a:buChar char="ü"/>
            </a:pPr>
            <a:r>
              <a:rPr lang="en-US" sz="2400" dirty="0"/>
              <a:t>Test your log-in to </a:t>
            </a:r>
            <a:r>
              <a:rPr lang="en-US" sz="2400" dirty="0">
                <a:hlinkClick r:id="rId3"/>
              </a:rPr>
              <a:t>OASIS</a:t>
            </a:r>
            <a:r>
              <a:rPr lang="en-US" sz="2400" dirty="0"/>
              <a:t>. </a:t>
            </a:r>
          </a:p>
          <a:p>
            <a:pPr>
              <a:buFont typeface="Wingdings" panose="05000000000000000000" pitchFamily="2" charset="2"/>
              <a:buChar char="ü"/>
            </a:pPr>
            <a:r>
              <a:rPr lang="en-US" sz="2400" dirty="0"/>
              <a:t>Browse 2024-2025 Advanced Integration Level offerings.</a:t>
            </a:r>
            <a:endParaRPr lang="en-US" sz="2400" dirty="0">
              <a:cs typeface="Calibri"/>
            </a:endParaRPr>
          </a:p>
          <a:p>
            <a:pPr>
              <a:buFont typeface="Wingdings" panose="05000000000000000000" pitchFamily="2" charset="2"/>
              <a:buChar char="ü"/>
            </a:pPr>
            <a:r>
              <a:rPr lang="en-US" sz="2400" dirty="0"/>
              <a:t>Identify a Subspecialty Advisor relationship in OASIS. </a:t>
            </a:r>
          </a:p>
          <a:p>
            <a:pPr marL="383540" lvl="1">
              <a:buClr>
                <a:srgbClr val="1B5337"/>
              </a:buClr>
              <a:buFont typeface="Wingdings" panose="05000000000000000000" pitchFamily="2" charset="2"/>
              <a:buChar char="ü"/>
            </a:pPr>
            <a:r>
              <a:rPr lang="en-US" sz="2400" dirty="0"/>
              <a:t>Deadline </a:t>
            </a:r>
            <a:r>
              <a:rPr lang="en-US" sz="2400" dirty="0">
                <a:solidFill>
                  <a:srgbClr val="C00000"/>
                </a:solidFill>
                <a:highlight>
                  <a:srgbClr val="FFFF00"/>
                </a:highlight>
              </a:rPr>
              <a:t>December 1, 2023</a:t>
            </a:r>
            <a:endParaRPr lang="en-US" sz="2400" dirty="0">
              <a:solidFill>
                <a:srgbClr val="C00000"/>
              </a:solidFill>
              <a:highlight>
                <a:srgbClr val="FFFF00"/>
              </a:highlight>
              <a:cs typeface="Calibri"/>
            </a:endParaRPr>
          </a:p>
          <a:p>
            <a:pPr marL="383540" lvl="1">
              <a:buClr>
                <a:srgbClr val="1B5337"/>
              </a:buClr>
              <a:buFont typeface="Wingdings" panose="05000000000000000000" pitchFamily="2" charset="2"/>
              <a:buChar char="ü"/>
            </a:pPr>
            <a:r>
              <a:rPr lang="en-US" sz="2400" dirty="0">
                <a:solidFill>
                  <a:prstClr val="black">
                    <a:lumMod val="75000"/>
                    <a:lumOff val="25000"/>
                  </a:prstClr>
                </a:solidFill>
              </a:rPr>
              <a:t>Please communicate with your selected advisor before contacting them in OASIS</a:t>
            </a:r>
            <a:endParaRPr lang="en-US" sz="2400" dirty="0">
              <a:solidFill>
                <a:prstClr val="black">
                  <a:lumMod val="75000"/>
                  <a:lumOff val="25000"/>
                </a:prstClr>
              </a:solidFill>
              <a:cs typeface="Calibri" panose="020F0502020204030204"/>
            </a:endParaRPr>
          </a:p>
          <a:p>
            <a:pPr>
              <a:buFont typeface="Wingdings" panose="05000000000000000000" pitchFamily="2" charset="2"/>
              <a:buChar char="ü"/>
            </a:pPr>
            <a:r>
              <a:rPr lang="en-US" sz="2400" dirty="0"/>
              <a:t>You may find the worksheet included in the </a:t>
            </a:r>
            <a:r>
              <a:rPr lang="en-US" sz="2400" dirty="0">
                <a:hlinkClick r:id="rId4"/>
              </a:rPr>
              <a:t>User Guide </a:t>
            </a:r>
            <a:r>
              <a:rPr lang="en-US" sz="2400" dirty="0"/>
              <a:t>helpful for planning your lottery selections. (This is not required, only a helpful resource.)</a:t>
            </a:r>
          </a:p>
        </p:txBody>
      </p:sp>
      <p:sp>
        <p:nvSpPr>
          <p:cNvPr id="2" name="Title 1"/>
          <p:cNvSpPr>
            <a:spLocks noGrp="1"/>
          </p:cNvSpPr>
          <p:nvPr>
            <p:ph type="title"/>
          </p:nvPr>
        </p:nvSpPr>
        <p:spPr/>
        <p:txBody>
          <a:bodyPr/>
          <a:lstStyle/>
          <a:p>
            <a:r>
              <a:rPr lang="en-US" dirty="0"/>
              <a:t>Before the Lotteries</a:t>
            </a:r>
          </a:p>
        </p:txBody>
      </p:sp>
    </p:spTree>
    <p:extLst>
      <p:ext uri="{BB962C8B-B14F-4D97-AF65-F5344CB8AC3E}">
        <p14:creationId xmlns:p14="http://schemas.microsoft.com/office/powerpoint/2010/main" val="352841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ü"/>
            </a:pPr>
            <a:r>
              <a:rPr lang="en-US"/>
              <a:t>Choose “Add Course” to make your selections.</a:t>
            </a:r>
          </a:p>
          <a:p>
            <a:pPr>
              <a:buFont typeface="Wingdings" panose="05000000000000000000" pitchFamily="2" charset="2"/>
              <a:buChar char="ü"/>
            </a:pPr>
            <a:r>
              <a:rPr lang="en-US"/>
              <a:t>Choose “Lottery Selections” tab to review and re-order your selections</a:t>
            </a:r>
          </a:p>
          <a:p>
            <a:pPr>
              <a:buFont typeface="Wingdings" panose="05000000000000000000" pitchFamily="2" charset="2"/>
              <a:buChar char="ü"/>
            </a:pPr>
            <a:r>
              <a:rPr lang="en-US"/>
              <a:t>Once your selections appear in the Lottery Selections tab, you may log-out any time </a:t>
            </a:r>
          </a:p>
          <a:p>
            <a:pPr marL="0" indent="0">
              <a:buNone/>
            </a:pPr>
            <a:endParaRPr lang="en-US"/>
          </a:p>
          <a:p>
            <a:pPr marL="0" indent="0">
              <a:buNone/>
            </a:pPr>
            <a:endParaRPr lang="en-US"/>
          </a:p>
        </p:txBody>
      </p:sp>
      <p:sp>
        <p:nvSpPr>
          <p:cNvPr id="2" name="Title 1"/>
          <p:cNvSpPr>
            <a:spLocks noGrp="1"/>
          </p:cNvSpPr>
          <p:nvPr>
            <p:ph type="title"/>
          </p:nvPr>
        </p:nvSpPr>
        <p:spPr/>
        <p:txBody>
          <a:bodyPr/>
          <a:lstStyle/>
          <a:p>
            <a:r>
              <a:rPr lang="en-US"/>
              <a:t>During the Lotteries</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59" y="3482997"/>
            <a:ext cx="5844898" cy="2233033"/>
          </a:xfrm>
          <a:prstGeom prst="rect">
            <a:avLst/>
          </a:prstGeom>
        </p:spPr>
      </p:pic>
      <p:sp>
        <p:nvSpPr>
          <p:cNvPr id="4" name="Left Arrow 3"/>
          <p:cNvSpPr/>
          <p:nvPr/>
        </p:nvSpPr>
        <p:spPr>
          <a:xfrm>
            <a:off x="3288323" y="5099538"/>
            <a:ext cx="931985" cy="1494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2998177" y="3657600"/>
            <a:ext cx="290146" cy="5627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A1F19E2-3BD4-4C08-8EFB-332D7FC07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08" y="5290168"/>
            <a:ext cx="931985" cy="177521"/>
          </a:xfrm>
          <a:prstGeom prst="rect">
            <a:avLst/>
          </a:prstGeom>
        </p:spPr>
      </p:pic>
      <p:pic>
        <p:nvPicPr>
          <p:cNvPr id="5" name="Picture 4">
            <a:extLst>
              <a:ext uri="{FF2B5EF4-FFF2-40B4-BE49-F238E27FC236}">
                <a16:creationId xmlns:a16="http://schemas.microsoft.com/office/drawing/2014/main" id="{5D298170-C4E3-1A1D-CE51-8988B85BD5F4}"/>
              </a:ext>
            </a:extLst>
          </p:cNvPr>
          <p:cNvPicPr>
            <a:picLocks noChangeAspect="1"/>
          </p:cNvPicPr>
          <p:nvPr/>
        </p:nvPicPr>
        <p:blipFill>
          <a:blip r:embed="rId5"/>
          <a:stretch>
            <a:fillRect/>
          </a:stretch>
        </p:blipFill>
        <p:spPr>
          <a:xfrm>
            <a:off x="4254000" y="5288739"/>
            <a:ext cx="897000" cy="179400"/>
          </a:xfrm>
          <a:prstGeom prst="rect">
            <a:avLst/>
          </a:prstGeom>
        </p:spPr>
      </p:pic>
    </p:spTree>
    <p:extLst>
      <p:ext uri="{BB962C8B-B14F-4D97-AF65-F5344CB8AC3E}">
        <p14:creationId xmlns:p14="http://schemas.microsoft.com/office/powerpoint/2010/main" val="8322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846385"/>
            <a:ext cx="8229600" cy="3939809"/>
          </a:xfrm>
        </p:spPr>
        <p:txBody>
          <a:bodyPr>
            <a:normAutofit/>
          </a:bodyPr>
          <a:lstStyle/>
          <a:p>
            <a:pPr>
              <a:buFont typeface="Wingdings" panose="05000000000000000000" pitchFamily="2" charset="2"/>
              <a:buChar char="ü"/>
            </a:pPr>
            <a:r>
              <a:rPr lang="en-US" sz="2800" dirty="0"/>
              <a:t>Choose “Schedule” to view your placements</a:t>
            </a:r>
          </a:p>
          <a:p>
            <a:pPr>
              <a:buFont typeface="Wingdings" panose="05000000000000000000" pitchFamily="2" charset="2"/>
              <a:buChar char="ü"/>
            </a:pPr>
            <a:r>
              <a:rPr lang="en-US" sz="2800" dirty="0"/>
              <a:t>Make any necessary changes to your schedule by:</a:t>
            </a:r>
          </a:p>
          <a:p>
            <a:pPr marL="0" indent="0">
              <a:buNone/>
            </a:pPr>
            <a:r>
              <a:rPr lang="en-US" sz="2800" dirty="0"/>
              <a:t>	A) Choosing “Add Course” to add, or</a:t>
            </a:r>
          </a:p>
          <a:p>
            <a:pPr marL="0" indent="0">
              <a:buNone/>
            </a:pPr>
            <a:r>
              <a:rPr lang="en-US" sz="2800" dirty="0"/>
              <a:t>	B) Choosing “Schedule” to drop a course</a:t>
            </a:r>
          </a:p>
          <a:p>
            <a:pPr marL="0" indent="0" algn="ctr">
              <a:spcBef>
                <a:spcPct val="0"/>
              </a:spcBef>
              <a:buNone/>
            </a:pPr>
            <a:endParaRPr lang="en-US" sz="4400" dirty="0">
              <a:latin typeface="+mj-lt"/>
              <a:ea typeface="+mj-ea"/>
              <a:cs typeface="+mj-cs"/>
            </a:endParaRPr>
          </a:p>
        </p:txBody>
      </p:sp>
      <p:sp>
        <p:nvSpPr>
          <p:cNvPr id="2" name="Title 1"/>
          <p:cNvSpPr>
            <a:spLocks noGrp="1"/>
          </p:cNvSpPr>
          <p:nvPr>
            <p:ph type="title"/>
          </p:nvPr>
        </p:nvSpPr>
        <p:spPr/>
        <p:txBody>
          <a:bodyPr>
            <a:normAutofit/>
          </a:bodyPr>
          <a:lstStyle/>
          <a:p>
            <a:pPr>
              <a:lnSpc>
                <a:spcPct val="90000"/>
              </a:lnSpc>
              <a:spcAft>
                <a:spcPts val="200"/>
              </a:spcAft>
              <a:buClr>
                <a:srgbClr val="1B5337"/>
              </a:buClr>
              <a:buSzPct val="100000"/>
            </a:pPr>
            <a:r>
              <a:rPr lang="en-US"/>
              <a:t>After the Lotteries:</a:t>
            </a:r>
            <a:r>
              <a:rPr lang="en-US">
                <a:solidFill>
                  <a:srgbClr val="404040"/>
                </a:solidFill>
                <a:ea typeface="+mn-ea"/>
                <a:cs typeface="+mn-cs"/>
              </a:rPr>
              <a:t> </a:t>
            </a:r>
            <a:r>
              <a:rPr lang="en-US" sz="4400" spc="0">
                <a:solidFill>
                  <a:schemeClr val="tx1"/>
                </a:solidFill>
                <a:ea typeface="+mn-ea"/>
                <a:cs typeface="+mn-cs"/>
              </a:rPr>
              <a:t>Add/Drop</a:t>
            </a:r>
            <a:endParaRPr lang="en-US" sz="4400">
              <a:solidFill>
                <a:schemeClr val="tx1"/>
              </a:solidFill>
            </a:endParaRPr>
          </a:p>
        </p:txBody>
      </p:sp>
    </p:spTree>
    <p:extLst>
      <p:ext uri="{BB962C8B-B14F-4D97-AF65-F5344CB8AC3E}">
        <p14:creationId xmlns:p14="http://schemas.microsoft.com/office/powerpoint/2010/main" val="99266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861484"/>
            <a:ext cx="7745505" cy="4372261"/>
          </a:xfrm>
        </p:spPr>
        <p:txBody>
          <a:bodyPr vert="horz" lIns="0" tIns="45720" rIns="0" bIns="45720" rtlCol="0" anchor="t">
            <a:noAutofit/>
          </a:bodyPr>
          <a:lstStyle/>
          <a:p>
            <a:pPr marL="0" indent="0">
              <a:buNone/>
            </a:pPr>
            <a:r>
              <a:rPr lang="en-US" sz="1600" b="1" dirty="0"/>
              <a:t>Limiting your number of lottery selections will NOT improve your chances of being placed!</a:t>
            </a:r>
            <a:r>
              <a:rPr lang="en-US" sz="1600" dirty="0"/>
              <a:t> </a:t>
            </a:r>
          </a:p>
          <a:p>
            <a:pPr marL="0" indent="0">
              <a:buNone/>
            </a:pPr>
            <a:r>
              <a:rPr lang="en-US" sz="1600" dirty="0"/>
              <a:t>There is no limit to how many selections you can make. It is a good idea to make more selections for the best chances of being placed in one of your preferences. Said differently, d</a:t>
            </a:r>
            <a:r>
              <a:rPr lang="en-US" sz="1600" b="1" dirty="0"/>
              <a:t>o not overly limit your selections in the first lottery. </a:t>
            </a:r>
            <a:r>
              <a:rPr lang="en-US" sz="1600" dirty="0"/>
              <a:t>If not placed in your top choice, your back-up choices may not be available in the next lottery if other students included them in their selections. </a:t>
            </a:r>
          </a:p>
          <a:p>
            <a:pPr marL="0" indent="0">
              <a:buNone/>
            </a:pPr>
            <a:r>
              <a:rPr lang="en-US" sz="1600" b="1" dirty="0"/>
              <a:t>There is NO advantage to logging in to a lottery first.</a:t>
            </a:r>
          </a:p>
          <a:p>
            <a:pPr marL="0" indent="0">
              <a:buNone/>
            </a:pPr>
            <a:r>
              <a:rPr lang="en-US" sz="1600" dirty="0"/>
              <a:t>Lottery participants are chosen at random by the software and then placed according to ranked preferences, not log-in time. In fact, server speed will be slow during the first hour of a lottery because so many users try to access the software simultaneously.</a:t>
            </a:r>
          </a:p>
          <a:p>
            <a:pPr marL="0" indent="0">
              <a:buNone/>
            </a:pPr>
            <a:r>
              <a:rPr lang="en-US" sz="1600" dirty="0"/>
              <a:t>Change your </a:t>
            </a:r>
            <a:r>
              <a:rPr lang="en-US" sz="1600" b="1" dirty="0"/>
              <a:t>COMIS password </a:t>
            </a:r>
            <a:r>
              <a:rPr lang="en-US" sz="1600" dirty="0"/>
              <a:t>before the lotteries open if it is due to expire soon. If your log-in does expire, there is a link to reset the password on the VIC Portal log-in page.</a:t>
            </a:r>
          </a:p>
          <a:p>
            <a:pPr marL="0" indent="0">
              <a:buNone/>
            </a:pPr>
            <a:endParaRPr lang="en-US" sz="1400" dirty="0"/>
          </a:p>
        </p:txBody>
      </p:sp>
      <p:sp>
        <p:nvSpPr>
          <p:cNvPr id="2" name="Title 1"/>
          <p:cNvSpPr>
            <a:spLocks noGrp="1"/>
          </p:cNvSpPr>
          <p:nvPr>
            <p:ph type="title"/>
          </p:nvPr>
        </p:nvSpPr>
        <p:spPr/>
        <p:txBody>
          <a:bodyPr/>
          <a:lstStyle/>
          <a:p>
            <a:r>
              <a:rPr lang="en-US"/>
              <a:t>Helpful Lottery Tips</a:t>
            </a:r>
          </a:p>
        </p:txBody>
      </p:sp>
    </p:spTree>
    <p:extLst>
      <p:ext uri="{BB962C8B-B14F-4D97-AF65-F5344CB8AC3E}">
        <p14:creationId xmlns:p14="http://schemas.microsoft.com/office/powerpoint/2010/main" val="371382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Content Objectives</a:t>
            </a:r>
          </a:p>
        </p:txBody>
      </p:sp>
      <p:sp>
        <p:nvSpPr>
          <p:cNvPr id="3" name="Content Placeholder 2"/>
          <p:cNvSpPr>
            <a:spLocks noGrp="1"/>
          </p:cNvSpPr>
          <p:nvPr>
            <p:ph idx="1"/>
          </p:nvPr>
        </p:nvSpPr>
        <p:spPr>
          <a:xfrm>
            <a:off x="3600450" y="386863"/>
            <a:ext cx="4869180" cy="6057900"/>
          </a:xfrm>
        </p:spPr>
        <p:txBody>
          <a:bodyPr numCol="1">
            <a:noAutofit/>
          </a:bodyPr>
          <a:lstStyle/>
          <a:p>
            <a:pPr>
              <a:buFont typeface="Wingdings" panose="05000000000000000000" pitchFamily="2" charset="2"/>
              <a:buChar char="§"/>
            </a:pPr>
            <a:r>
              <a:rPr lang="en-US" sz="2000" dirty="0"/>
              <a:t>Overview of the Vermont Integrated Curriculum Schedule</a:t>
            </a:r>
          </a:p>
          <a:p>
            <a:pPr>
              <a:buFont typeface="Wingdings" panose="05000000000000000000" pitchFamily="2" charset="2"/>
              <a:buChar char="§"/>
            </a:pPr>
            <a:r>
              <a:rPr lang="en-US" sz="2000" dirty="0"/>
              <a:t>Advanced Integration Level Requirements</a:t>
            </a:r>
          </a:p>
          <a:p>
            <a:pPr lvl="1">
              <a:buFont typeface="Wingdings" panose="05000000000000000000" pitchFamily="2" charset="2"/>
              <a:buChar char="§"/>
            </a:pPr>
            <a:r>
              <a:rPr lang="en-US" dirty="0"/>
              <a:t>Graduation Requirements</a:t>
            </a:r>
          </a:p>
          <a:p>
            <a:pPr lvl="1">
              <a:buFont typeface="Wingdings" panose="05000000000000000000" pitchFamily="2" charset="2"/>
              <a:buChar char="§"/>
            </a:pPr>
            <a:r>
              <a:rPr lang="en-US" dirty="0"/>
              <a:t>General vs. Surgery Major</a:t>
            </a:r>
          </a:p>
          <a:p>
            <a:pPr lvl="1">
              <a:buClr>
                <a:srgbClr val="1B5337"/>
              </a:buClr>
              <a:buFont typeface="Wingdings" panose="05000000000000000000" pitchFamily="2" charset="2"/>
              <a:buChar char="§"/>
            </a:pPr>
            <a:r>
              <a:rPr lang="en-US" dirty="0"/>
              <a:t>Teaching or Scholarly Project</a:t>
            </a:r>
          </a:p>
          <a:p>
            <a:pPr lvl="1">
              <a:buClr>
                <a:srgbClr val="1B5337"/>
              </a:buClr>
              <a:buFont typeface="Wingdings" panose="05000000000000000000" pitchFamily="2" charset="2"/>
              <a:buChar char="§"/>
            </a:pPr>
            <a:r>
              <a:rPr lang="en-US" dirty="0">
                <a:solidFill>
                  <a:prstClr val="black">
                    <a:lumMod val="75000"/>
                    <a:lumOff val="25000"/>
                  </a:prstClr>
                </a:solidFill>
              </a:rPr>
              <a:t>Electives (Clinical vs. Non-Clinical Electives)</a:t>
            </a:r>
          </a:p>
          <a:p>
            <a:pPr lvl="1">
              <a:buClr>
                <a:srgbClr val="1B5337"/>
              </a:buClr>
              <a:buFont typeface="Wingdings" panose="05000000000000000000" pitchFamily="2" charset="2"/>
              <a:buChar char="§"/>
            </a:pPr>
            <a:r>
              <a:rPr lang="en-US" dirty="0">
                <a:solidFill>
                  <a:prstClr val="black">
                    <a:lumMod val="75000"/>
                    <a:lumOff val="25000"/>
                  </a:prstClr>
                </a:solidFill>
              </a:rPr>
              <a:t>Away Rotations</a:t>
            </a:r>
          </a:p>
          <a:p>
            <a:pPr lvl="0">
              <a:buClr>
                <a:srgbClr val="1B5337"/>
              </a:buClr>
              <a:buFont typeface="Wingdings" panose="05000000000000000000" pitchFamily="2" charset="2"/>
              <a:buChar char="§"/>
            </a:pPr>
            <a:r>
              <a:rPr lang="en-US" dirty="0">
                <a:solidFill>
                  <a:prstClr val="black">
                    <a:lumMod val="75000"/>
                    <a:lumOff val="25000"/>
                  </a:prstClr>
                </a:solidFill>
              </a:rPr>
              <a:t>Advising</a:t>
            </a:r>
          </a:p>
          <a:p>
            <a:pPr lvl="0">
              <a:buClr>
                <a:srgbClr val="1B5337"/>
              </a:buClr>
              <a:buFont typeface="Wingdings" panose="05000000000000000000" pitchFamily="2" charset="2"/>
              <a:buChar char="§"/>
            </a:pPr>
            <a:r>
              <a:rPr lang="en-US" dirty="0">
                <a:solidFill>
                  <a:prstClr val="black">
                    <a:lumMod val="75000"/>
                    <a:lumOff val="25000"/>
                  </a:prstClr>
                </a:solidFill>
              </a:rPr>
              <a:t>Scheduling – OASIS</a:t>
            </a:r>
          </a:p>
          <a:p>
            <a:pPr marL="800100" lvl="1" indent="-342900">
              <a:buClr>
                <a:srgbClr val="1B5337"/>
              </a:buClr>
              <a:buFont typeface="Wingdings" panose="05000000000000000000" pitchFamily="2" charset="2"/>
              <a:buChar char="§"/>
            </a:pPr>
            <a:r>
              <a:rPr lang="en-US" sz="1900" dirty="0">
                <a:solidFill>
                  <a:prstClr val="black">
                    <a:lumMod val="75000"/>
                    <a:lumOff val="25000"/>
                  </a:prstClr>
                </a:solidFill>
              </a:rPr>
              <a:t>Lotteries</a:t>
            </a:r>
          </a:p>
          <a:p>
            <a:pPr marL="800100" lvl="1" indent="-342900">
              <a:buClr>
                <a:srgbClr val="1B5337"/>
              </a:buClr>
              <a:buFont typeface="Wingdings" panose="05000000000000000000" pitchFamily="2" charset="2"/>
              <a:buChar char="§"/>
            </a:pPr>
            <a:r>
              <a:rPr lang="en-US" sz="1900" dirty="0">
                <a:solidFill>
                  <a:prstClr val="black">
                    <a:lumMod val="75000"/>
                    <a:lumOff val="25000"/>
                  </a:prstClr>
                </a:solidFill>
              </a:rPr>
              <a:t>Add/Drop</a:t>
            </a:r>
          </a:p>
          <a:p>
            <a:pPr marL="800100" lvl="1" indent="-342900">
              <a:buClr>
                <a:srgbClr val="1B5337"/>
              </a:buClr>
              <a:buFont typeface="Wingdings" panose="05000000000000000000" pitchFamily="2" charset="2"/>
              <a:buChar char="§"/>
            </a:pPr>
            <a:r>
              <a:rPr lang="en-US" sz="1900" dirty="0">
                <a:solidFill>
                  <a:prstClr val="black">
                    <a:lumMod val="75000"/>
                    <a:lumOff val="25000"/>
                  </a:prstClr>
                </a:solidFill>
              </a:rPr>
              <a:t>Vacation</a:t>
            </a:r>
          </a:p>
          <a:p>
            <a:pPr lvl="0">
              <a:buClr>
                <a:srgbClr val="1B5337"/>
              </a:buClr>
              <a:buFont typeface="Wingdings" panose="05000000000000000000" pitchFamily="2" charset="2"/>
              <a:buChar char="§"/>
            </a:pPr>
            <a:r>
              <a:rPr lang="en-US" dirty="0">
                <a:solidFill>
                  <a:prstClr val="black">
                    <a:lumMod val="75000"/>
                    <a:lumOff val="25000"/>
                  </a:prstClr>
                </a:solidFill>
              </a:rPr>
              <a:t>General Residency Application Timeline</a:t>
            </a:r>
          </a:p>
          <a:p>
            <a:pPr marL="0" lvl="0" indent="0">
              <a:buClr>
                <a:srgbClr val="1B5337"/>
              </a:buClr>
              <a:buNone/>
            </a:pPr>
            <a:endParaRPr lang="en-US" dirty="0">
              <a:solidFill>
                <a:prstClr val="black">
                  <a:lumMod val="75000"/>
                  <a:lumOff val="25000"/>
                </a:prstClr>
              </a:solidFill>
            </a:endParaRPr>
          </a:p>
          <a:p>
            <a:pPr lvl="0">
              <a:buClr>
                <a:srgbClr val="1B5337"/>
              </a:buClr>
              <a:buFont typeface="Wingdings" panose="05000000000000000000" pitchFamily="2" charset="2"/>
              <a:buChar char="§"/>
            </a:pPr>
            <a:endParaRPr lang="en-US" dirty="0">
              <a:solidFill>
                <a:prstClr val="black">
                  <a:lumMod val="75000"/>
                  <a:lumOff val="25000"/>
                </a:prstClr>
              </a:solidFill>
            </a:endParaRPr>
          </a:p>
        </p:txBody>
      </p:sp>
    </p:spTree>
    <p:extLst>
      <p:ext uri="{BB962C8B-B14F-4D97-AF65-F5344CB8AC3E}">
        <p14:creationId xmlns:p14="http://schemas.microsoft.com/office/powerpoint/2010/main" val="149214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1800"/>
              <a:t>Selections in subsequent lotteries may </a:t>
            </a:r>
            <a:r>
              <a:rPr lang="en-US" sz="1800" b="1"/>
              <a:t>not have a time conflict </a:t>
            </a:r>
            <a:r>
              <a:rPr lang="en-US" sz="1800"/>
              <a:t>with offerings confirmed to your schedule through a previous lottery. </a:t>
            </a:r>
          </a:p>
          <a:p>
            <a:pPr marL="0" indent="0">
              <a:buNone/>
            </a:pPr>
            <a:endParaRPr lang="en-US" sz="1800"/>
          </a:p>
          <a:p>
            <a:pPr lvl="1"/>
            <a:r>
              <a:rPr lang="en-US"/>
              <a:t>You may </a:t>
            </a:r>
            <a:r>
              <a:rPr lang="en-US" b="1"/>
              <a:t>NOT </a:t>
            </a:r>
            <a:r>
              <a:rPr lang="en-US"/>
              <a:t>drop administratively assigned clerkships.</a:t>
            </a:r>
          </a:p>
          <a:p>
            <a:pPr marL="411480" lvl="1" indent="0">
              <a:buNone/>
            </a:pPr>
            <a:endParaRPr lang="en-US"/>
          </a:p>
          <a:p>
            <a:pPr lvl="1"/>
            <a:r>
              <a:rPr lang="en-US"/>
              <a:t>You </a:t>
            </a:r>
            <a:r>
              <a:rPr lang="en-US" b="1"/>
              <a:t>may</a:t>
            </a:r>
            <a:r>
              <a:rPr lang="en-US"/>
              <a:t> drop placements from previous lotteries to make new selections. </a:t>
            </a:r>
            <a:r>
              <a:rPr lang="en-US" u="sng"/>
              <a:t>However once dropped, the spot is immediately available to others to add to their selections. </a:t>
            </a:r>
            <a:r>
              <a:rPr lang="en-US"/>
              <a:t>You may re-add it to your selections, but there is no guarantee that the current lottery will place you in the spot again.</a:t>
            </a:r>
          </a:p>
          <a:p>
            <a:pPr marL="411480" lvl="1" indent="0">
              <a:buNone/>
            </a:pPr>
            <a:endParaRPr lang="en-US"/>
          </a:p>
          <a:p>
            <a:pPr lvl="1"/>
            <a:r>
              <a:rPr lang="en-US" i="1"/>
              <a:t>Regarding the ability to drop: </a:t>
            </a:r>
            <a:r>
              <a:rPr lang="en-US"/>
              <a:t>The lotteries override many add/drop course restrictions. Once the lotteries close and the add/drop period opens, you will not be able to drop restricted courses without contacting the course coordinator for departmental approval.</a:t>
            </a:r>
          </a:p>
          <a:p>
            <a:pPr marL="411480" lvl="1" indent="0">
              <a:buNone/>
            </a:pPr>
            <a:endParaRPr lang="en-US" sz="900"/>
          </a:p>
          <a:p>
            <a:pPr marL="0" indent="0">
              <a:buNone/>
            </a:pPr>
            <a:endParaRPr lang="en-US"/>
          </a:p>
        </p:txBody>
      </p:sp>
      <p:sp>
        <p:nvSpPr>
          <p:cNvPr id="4" name="Title 1"/>
          <p:cNvSpPr>
            <a:spLocks noGrp="1"/>
          </p:cNvSpPr>
          <p:nvPr>
            <p:ph type="title"/>
          </p:nvPr>
        </p:nvSpPr>
        <p:spPr/>
        <p:txBody>
          <a:bodyPr/>
          <a:lstStyle/>
          <a:p>
            <a:r>
              <a:rPr lang="en-US" sz="4400"/>
              <a:t>Helpful Lottery Tips (continued)</a:t>
            </a:r>
          </a:p>
        </p:txBody>
      </p:sp>
    </p:spTree>
    <p:extLst>
      <p:ext uri="{BB962C8B-B14F-4D97-AF65-F5344CB8AC3E}">
        <p14:creationId xmlns:p14="http://schemas.microsoft.com/office/powerpoint/2010/main" val="37585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400" dirty="0"/>
              <a:t>You may not schedule any departmental offering until after the </a:t>
            </a:r>
            <a:r>
              <a:rPr lang="en-US" sz="2400" b="1" dirty="0"/>
              <a:t>prerequisite clerkship has been completed</a:t>
            </a:r>
            <a:r>
              <a:rPr lang="en-US" sz="2400" dirty="0"/>
              <a:t>. </a:t>
            </a:r>
          </a:p>
          <a:p>
            <a:pPr lvl="1"/>
            <a:r>
              <a:rPr lang="en-US" sz="2400" dirty="0"/>
              <a:t>SURG-615 is a prerequisite for Emergency Medicine, Anesthesiology and Orthopedics offerings. </a:t>
            </a:r>
          </a:p>
          <a:p>
            <a:pPr lvl="1"/>
            <a:r>
              <a:rPr lang="en-US" sz="2400" dirty="0"/>
              <a:t>Both Medicine clerkships, MED-618 and MED-619, are prerequisites for Medicine, Pathology, Radiology and Anesthesiology.</a:t>
            </a:r>
          </a:p>
          <a:p>
            <a:r>
              <a:rPr lang="en-US" sz="2400" dirty="0"/>
              <a:t>Requests for </a:t>
            </a:r>
            <a:r>
              <a:rPr lang="en-US" sz="2400" b="1" dirty="0"/>
              <a:t>extra days off may not be accommodated during acting internship months</a:t>
            </a:r>
            <a:r>
              <a:rPr lang="en-US" sz="2400" dirty="0"/>
              <a:t>. Please plan residency interview schedule accordingly in November, December, and January. </a:t>
            </a:r>
          </a:p>
          <a:p>
            <a:pPr marL="0" indent="0">
              <a:buNone/>
            </a:pPr>
            <a:endParaRPr lang="en-US" sz="800" dirty="0"/>
          </a:p>
        </p:txBody>
      </p:sp>
      <p:sp>
        <p:nvSpPr>
          <p:cNvPr id="3" name="Title 2"/>
          <p:cNvSpPr>
            <a:spLocks noGrp="1"/>
          </p:cNvSpPr>
          <p:nvPr>
            <p:ph type="title"/>
          </p:nvPr>
        </p:nvSpPr>
        <p:spPr/>
        <p:txBody>
          <a:bodyPr/>
          <a:lstStyle/>
          <a:p>
            <a:r>
              <a:rPr lang="en-US" sz="4400" dirty="0"/>
              <a:t>Prerequisites for AI courses</a:t>
            </a:r>
          </a:p>
        </p:txBody>
      </p:sp>
    </p:spTree>
    <p:extLst>
      <p:ext uri="{BB962C8B-B14F-4D97-AF65-F5344CB8AC3E}">
        <p14:creationId xmlns:p14="http://schemas.microsoft.com/office/powerpoint/2010/main" val="15438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1884" y="1532021"/>
            <a:ext cx="8897815" cy="4613802"/>
          </a:xfrm>
        </p:spPr>
        <p:txBody>
          <a:bodyPr vert="horz" lIns="0" tIns="45720" rIns="0" bIns="45720" rtlCol="0" anchor="t">
            <a:noAutofit/>
          </a:bodyPr>
          <a:lstStyle/>
          <a:p>
            <a:pPr marL="0" indent="0">
              <a:lnSpc>
                <a:spcPct val="100000"/>
              </a:lnSpc>
              <a:spcBef>
                <a:spcPts val="0"/>
              </a:spcBef>
              <a:spcAft>
                <a:spcPts val="0"/>
              </a:spcAft>
              <a:buFont typeface="Wingdings" panose="05000000000000000000" pitchFamily="2" charset="2"/>
              <a:buChar char="ü"/>
            </a:pPr>
            <a:r>
              <a:rPr lang="en-US" dirty="0"/>
              <a:t>The initial lottery stages will include all Medicine Acting Internships, all Specialty Acting Internships, and the required Emergency Medicine course. Students may decide in which of these stages to select their requirements. </a:t>
            </a:r>
            <a:r>
              <a:rPr lang="en-US" b="1" dirty="0"/>
              <a:t>However, any lottery-eligible student who emerges from the lottery without a Medicine AI and/or Emergency Medicine course will be randomly assigned these rotations by the software prior to opening of the final Electives lottery</a:t>
            </a:r>
            <a:r>
              <a:rPr lang="en-US" dirty="0"/>
              <a:t>.</a:t>
            </a:r>
          </a:p>
          <a:p>
            <a:pPr marL="0" indent="0">
              <a:lnSpc>
                <a:spcPct val="100000"/>
              </a:lnSpc>
              <a:spcBef>
                <a:spcPts val="0"/>
              </a:spcBef>
              <a:spcAft>
                <a:spcPts val="0"/>
              </a:spcAft>
              <a:buNone/>
            </a:pPr>
            <a:endParaRPr lang="en-US" dirty="0">
              <a:effectLst/>
              <a:ea typeface="Calibri" panose="020F0502020204030204" pitchFamily="34" charset="0"/>
              <a:cs typeface="Times New Roman" panose="02020603050405020304" pitchFamily="18" charset="0"/>
            </a:endParaRPr>
          </a:p>
          <a:p>
            <a:pPr marL="0" indent="0">
              <a:lnSpc>
                <a:spcPct val="100000"/>
              </a:lnSpc>
              <a:spcBef>
                <a:spcPts val="0"/>
              </a:spcBef>
              <a:spcAft>
                <a:spcPts val="0"/>
              </a:spcAft>
              <a:buFont typeface="Wingdings" panose="05000000000000000000" pitchFamily="2" charset="2"/>
              <a:buChar char="ü"/>
            </a:pPr>
            <a:r>
              <a:rPr lang="en-US" b="1" dirty="0">
                <a:effectLst/>
                <a:ea typeface="Calibri" panose="020F0502020204030204" pitchFamily="34" charset="0"/>
                <a:cs typeface="Times New Roman" panose="02020603050405020304" pitchFamily="18" charset="0"/>
              </a:rPr>
              <a:t>Students must enroll in the required IM AI and EM course at their assigned </a:t>
            </a:r>
            <a:r>
              <a:rPr lang="en-US" b="1" dirty="0">
                <a:cs typeface="Times New Roman" panose="02020603050405020304" pitchFamily="18" charset="0"/>
              </a:rPr>
              <a:t>campus. </a:t>
            </a:r>
            <a:r>
              <a:rPr lang="en-US" dirty="0">
                <a:cs typeface="Times New Roman" panose="02020603050405020304" pitchFamily="18" charset="0"/>
              </a:rPr>
              <a:t>CT students who wish to enroll in an internal medicine acting internship and/or a required emergency medicine course at the VT Campus, or vice-versa, must request this exemption via OASIS </a:t>
            </a:r>
            <a:r>
              <a:rPr lang="en-US" b="1" dirty="0">
                <a:cs typeface="Times New Roman" panose="02020603050405020304" pitchFamily="18" charset="0"/>
              </a:rPr>
              <a:t>no later than December 1</a:t>
            </a:r>
            <a:endParaRPr lang="en-US" dirty="0">
              <a:cs typeface="Times New Roman" panose="02020603050405020304" pitchFamily="18" charset="0"/>
            </a:endParaRPr>
          </a:p>
          <a:p>
            <a:pPr marL="0" indent="0">
              <a:lnSpc>
                <a:spcPct val="100000"/>
              </a:lnSpc>
              <a:spcBef>
                <a:spcPts val="0"/>
              </a:spcBef>
              <a:spcAft>
                <a:spcPts val="0"/>
              </a:spcAft>
              <a:buNone/>
            </a:pPr>
            <a:endParaRPr lang="en-US" dirty="0"/>
          </a:p>
          <a:p>
            <a:pPr marL="0" indent="0">
              <a:lnSpc>
                <a:spcPct val="100000"/>
              </a:lnSpc>
              <a:spcBef>
                <a:spcPts val="0"/>
              </a:spcBef>
              <a:spcAft>
                <a:spcPts val="0"/>
              </a:spcAft>
              <a:buFont typeface="Wingdings" panose="05000000000000000000" pitchFamily="2" charset="2"/>
              <a:buChar char="ü"/>
            </a:pPr>
            <a:r>
              <a:rPr lang="en-US" dirty="0"/>
              <a:t>Students who do not participate in lotteries will not be assigned a second AI prior to the Electives lottery.</a:t>
            </a:r>
          </a:p>
          <a:p>
            <a:pPr marL="0" indent="0">
              <a:lnSpc>
                <a:spcPct val="100000"/>
              </a:lnSpc>
              <a:spcBef>
                <a:spcPts val="0"/>
              </a:spcBef>
              <a:spcAft>
                <a:spcPts val="0"/>
              </a:spcAft>
              <a:buNone/>
            </a:pPr>
            <a:endParaRPr lang="en-US" sz="2400" dirty="0"/>
          </a:p>
          <a:p>
            <a:pPr marL="0" indent="0">
              <a:lnSpc>
                <a:spcPct val="100000"/>
              </a:lnSpc>
              <a:spcBef>
                <a:spcPts val="0"/>
              </a:spcBef>
              <a:spcAft>
                <a:spcPts val="0"/>
              </a:spcAft>
              <a:buNone/>
            </a:pPr>
            <a:endParaRPr lang="en-US" sz="1400" dirty="0"/>
          </a:p>
        </p:txBody>
      </p:sp>
      <p:sp>
        <p:nvSpPr>
          <p:cNvPr id="2" name="Title 1"/>
          <p:cNvSpPr>
            <a:spLocks noGrp="1"/>
          </p:cNvSpPr>
          <p:nvPr>
            <p:ph type="title" idx="4294967295"/>
          </p:nvPr>
        </p:nvSpPr>
        <p:spPr>
          <a:xfrm>
            <a:off x="0" y="0"/>
            <a:ext cx="9144000" cy="1449387"/>
          </a:xfrm>
        </p:spPr>
        <p:txBody>
          <a:bodyPr/>
          <a:lstStyle/>
          <a:p>
            <a:r>
              <a:rPr lang="en-US" dirty="0"/>
              <a:t>Medicine AI and Emergency Med</a:t>
            </a:r>
          </a:p>
        </p:txBody>
      </p:sp>
    </p:spTree>
    <p:extLst>
      <p:ext uri="{BB962C8B-B14F-4D97-AF65-F5344CB8AC3E}">
        <p14:creationId xmlns:p14="http://schemas.microsoft.com/office/powerpoint/2010/main" val="136975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106F-47C9-BF87-CA48-8EDEBD824C67}"/>
              </a:ext>
            </a:extLst>
          </p:cNvPr>
          <p:cNvSpPr>
            <a:spLocks noGrp="1"/>
          </p:cNvSpPr>
          <p:nvPr>
            <p:ph type="title"/>
          </p:nvPr>
        </p:nvSpPr>
        <p:spPr/>
        <p:txBody>
          <a:bodyPr/>
          <a:lstStyle/>
          <a:p>
            <a:r>
              <a:rPr lang="en-US" dirty="0"/>
              <a:t>Electives stage Lottery</a:t>
            </a:r>
          </a:p>
        </p:txBody>
      </p:sp>
      <p:sp>
        <p:nvSpPr>
          <p:cNvPr id="3" name="Content Placeholder 2">
            <a:extLst>
              <a:ext uri="{FF2B5EF4-FFF2-40B4-BE49-F238E27FC236}">
                <a16:creationId xmlns:a16="http://schemas.microsoft.com/office/drawing/2014/main" id="{B46FBE6F-A76A-B34D-84B4-E0C90C3E97BB}"/>
              </a:ext>
            </a:extLst>
          </p:cNvPr>
          <p:cNvSpPr>
            <a:spLocks noGrp="1"/>
          </p:cNvSpPr>
          <p:nvPr>
            <p:ph idx="1"/>
          </p:nvPr>
        </p:nvSpPr>
        <p:spPr/>
        <p:txBody>
          <a:bodyPr>
            <a:normAutofit lnSpcReduction="10000"/>
          </a:bodyPr>
          <a:lstStyle/>
          <a:p>
            <a:pPr marL="0" indent="0">
              <a:lnSpc>
                <a:spcPct val="100000"/>
              </a:lnSpc>
              <a:spcBef>
                <a:spcPts val="0"/>
              </a:spcBef>
              <a:spcAft>
                <a:spcPts val="0"/>
              </a:spcAft>
              <a:buFont typeface="Wingdings" panose="05000000000000000000" pitchFamily="2" charset="2"/>
              <a:buChar char="ü"/>
            </a:pPr>
            <a:r>
              <a:rPr lang="en-US" dirty="0"/>
              <a:t>I</a:t>
            </a:r>
            <a:r>
              <a:rPr lang="en-US" sz="2000" dirty="0"/>
              <a:t>nclude most subspecialty AI rotations with open spots. Extra spots in Pediatrics acting internships will be available in the Electives lottery; however, students may not schedule more than one Pediatrics acting internship through the lotteries. If space remains when the lotteries close, students should contact the departmental coordinator to add a second AI.</a:t>
            </a:r>
          </a:p>
          <a:p>
            <a:pPr marL="0" indent="0">
              <a:lnSpc>
                <a:spcPct val="100000"/>
              </a:lnSpc>
              <a:spcBef>
                <a:spcPts val="0"/>
              </a:spcBef>
              <a:spcAft>
                <a:spcPts val="0"/>
              </a:spcAft>
              <a:buNone/>
            </a:pPr>
            <a:endParaRPr lang="en-US" sz="2000" dirty="0"/>
          </a:p>
          <a:p>
            <a:pPr marL="0" indent="0">
              <a:lnSpc>
                <a:spcPct val="100000"/>
              </a:lnSpc>
              <a:spcBef>
                <a:spcPts val="0"/>
              </a:spcBef>
              <a:spcAft>
                <a:spcPts val="0"/>
              </a:spcAft>
              <a:buFont typeface="Wingdings" panose="05000000000000000000" pitchFamily="2" charset="2"/>
              <a:buChar char="ü"/>
            </a:pPr>
            <a:r>
              <a:rPr lang="en-US" dirty="0"/>
              <a:t>S</a:t>
            </a:r>
            <a:r>
              <a:rPr lang="en-US" sz="2000" dirty="0"/>
              <a:t>ome courses are ‘view-only’ during the lottery stages. Students must wait to add these courses to their schedule during Add/Drop. </a:t>
            </a:r>
          </a:p>
          <a:p>
            <a:pPr marL="0" indent="0">
              <a:lnSpc>
                <a:spcPct val="100000"/>
              </a:lnSpc>
              <a:spcBef>
                <a:spcPts val="0"/>
              </a:spcBef>
              <a:spcAft>
                <a:spcPts val="0"/>
              </a:spcAft>
              <a:buNone/>
            </a:pPr>
            <a:r>
              <a:rPr lang="en-US" dirty="0" err="1"/>
              <a:t>e</a:t>
            </a:r>
            <a:r>
              <a:rPr lang="en-US" sz="2000" dirty="0" err="1"/>
              <a:t>g.</a:t>
            </a:r>
            <a:r>
              <a:rPr lang="en-US" sz="2000" dirty="0"/>
              <a:t> away rotations, teaching requirements, vacations and other courses that require the student to enter individualized information for their enrollment to be approved by the department (i.e., reading and research months, as well as 2-week surgery subspecialty rotations).</a:t>
            </a:r>
          </a:p>
          <a:p>
            <a:endParaRPr lang="en-US" dirty="0"/>
          </a:p>
        </p:txBody>
      </p:sp>
    </p:spTree>
    <p:extLst>
      <p:ext uri="{BB962C8B-B14F-4D97-AF65-F5344CB8AC3E}">
        <p14:creationId xmlns:p14="http://schemas.microsoft.com/office/powerpoint/2010/main" val="313388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Font typeface="Wingdings" panose="05000000000000000000" pitchFamily="2" charset="2"/>
              <a:buChar char="ü"/>
            </a:pPr>
            <a:r>
              <a:rPr lang="en-US"/>
              <a:t>It is your responsibility to maintain an up-to-date schedule in OASIS. All enrollment blocks must be scheduled by graduation; use vacation for weeks when you are not enrolled in courses. No enrollment is required for gap weeks (per the class academic calendar). </a:t>
            </a:r>
          </a:p>
          <a:p>
            <a:pPr marL="0" indent="0">
              <a:buNone/>
            </a:pPr>
            <a:endParaRPr lang="en-US"/>
          </a:p>
          <a:p>
            <a:pPr>
              <a:buFont typeface="Wingdings" panose="05000000000000000000" pitchFamily="2" charset="2"/>
              <a:buChar char="ü"/>
            </a:pPr>
            <a:r>
              <a:rPr lang="en-US"/>
              <a:t>Until you are approved by the course coordinator from a waitlist, you are not officially enrolled in a course.</a:t>
            </a:r>
          </a:p>
          <a:p>
            <a:pPr marL="0" indent="0">
              <a:buNone/>
            </a:pPr>
            <a:endParaRPr lang="en-US"/>
          </a:p>
          <a:p>
            <a:pPr>
              <a:buFont typeface="Wingdings" panose="05000000000000000000" pitchFamily="2" charset="2"/>
              <a:buChar char="ü"/>
            </a:pPr>
            <a:r>
              <a:rPr lang="en-US"/>
              <a:t>You may not add a course, or be added to a course from a waitlist, until you drop any conflicting courses on your schedule.</a:t>
            </a:r>
          </a:p>
          <a:p>
            <a:pPr marL="0" indent="0">
              <a:buNone/>
            </a:pPr>
            <a:endParaRPr lang="en-US"/>
          </a:p>
          <a:p>
            <a:pPr>
              <a:buFont typeface="Wingdings" panose="05000000000000000000" pitchFamily="2" charset="2"/>
              <a:buChar char="ü"/>
            </a:pPr>
            <a:r>
              <a:rPr lang="en-US"/>
              <a:t>When in doubt about your enrollment status in a course or you are unable to add/drop a course from your schedule, contact the course coordinator.</a:t>
            </a:r>
          </a:p>
          <a:p>
            <a:pPr marL="0" indent="0">
              <a:buNone/>
            </a:pPr>
            <a:endParaRPr lang="en-US"/>
          </a:p>
        </p:txBody>
      </p:sp>
      <p:sp>
        <p:nvSpPr>
          <p:cNvPr id="3" name="Title 2"/>
          <p:cNvSpPr>
            <a:spLocks noGrp="1"/>
          </p:cNvSpPr>
          <p:nvPr>
            <p:ph type="title"/>
          </p:nvPr>
        </p:nvSpPr>
        <p:spPr/>
        <p:txBody>
          <a:bodyPr/>
          <a:lstStyle/>
          <a:p>
            <a:r>
              <a:rPr lang="en-US"/>
              <a:t>Additional Info (continued)</a:t>
            </a:r>
          </a:p>
        </p:txBody>
      </p:sp>
    </p:spTree>
    <p:extLst>
      <p:ext uri="{BB962C8B-B14F-4D97-AF65-F5344CB8AC3E}">
        <p14:creationId xmlns:p14="http://schemas.microsoft.com/office/powerpoint/2010/main" val="360305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794657"/>
            <a:ext cx="7543800" cy="942704"/>
          </a:xfrm>
          <a:ln>
            <a:noFill/>
          </a:ln>
        </p:spPr>
        <p:txBody>
          <a:bodyPr/>
          <a:lstStyle/>
          <a:p>
            <a:r>
              <a:rPr lang="en-US" dirty="0"/>
              <a:t>Delayed USMLE Step 1?</a:t>
            </a:r>
          </a:p>
        </p:txBody>
      </p:sp>
      <p:sp>
        <p:nvSpPr>
          <p:cNvPr id="6" name="Content Placeholder 2">
            <a:extLst>
              <a:ext uri="{FF2B5EF4-FFF2-40B4-BE49-F238E27FC236}">
                <a16:creationId xmlns:a16="http://schemas.microsoft.com/office/drawing/2014/main" id="{7BC67310-2886-4B1A-984E-E60AC2FF7C9E}"/>
              </a:ext>
            </a:extLst>
          </p:cNvPr>
          <p:cNvSpPr>
            <a:spLocks noGrp="1"/>
          </p:cNvSpPr>
          <p:nvPr>
            <p:ph idx="1"/>
          </p:nvPr>
        </p:nvSpPr>
        <p:spPr/>
        <p:txBody>
          <a:bodyPr>
            <a:normAutofit fontScale="85000" lnSpcReduction="10000"/>
          </a:bodyPr>
          <a:lstStyle/>
          <a:p>
            <a:r>
              <a:rPr lang="en-US" b="1" dirty="0"/>
              <a:t>Step 1 is a prerequisite for all M4 clinical rotations. </a:t>
            </a:r>
            <a:r>
              <a:rPr lang="en-US" dirty="0"/>
              <a:t>If a student has not taken the exam, they should </a:t>
            </a:r>
            <a:r>
              <a:rPr lang="en-US" b="1" dirty="0"/>
              <a:t>secure an exam date through the NBME prior to the lotteries</a:t>
            </a:r>
            <a:r>
              <a:rPr lang="en-US" dirty="0"/>
              <a:t>. This exam date will be reflected on their M4 schedule as a locked enrollment. The student will be permitted to participate in the lotteries; however, their ability to schedule clinical rotations will be limited to dates after the Exam date. If an exam date is not scheduled, please refer to the chart in the scheduling user guide regarding exam placeholders. </a:t>
            </a:r>
          </a:p>
          <a:p>
            <a:r>
              <a:rPr lang="en-US" dirty="0"/>
              <a:t>If at any time the student changes their exam date, they must inform the Director of Academic Achievement and LCOM Registrar so that the exam date in OASIS can be adjusted, and they must drop all clinical rotations scheduled to begin before the exam is taken. In most instances the student will need to work with the course coordinator to drop the course(s).</a:t>
            </a:r>
          </a:p>
          <a:p>
            <a:r>
              <a:rPr lang="en-US" b="1" dirty="0"/>
              <a:t>If Step 1 Exam is not taken and passed by June 30 of their fourth year, all upcoming clinical rotations will be administratively dropped from their schedule.</a:t>
            </a:r>
            <a:r>
              <a:rPr lang="en-US" dirty="0"/>
              <a:t> </a:t>
            </a:r>
          </a:p>
          <a:p>
            <a:r>
              <a:rPr lang="en-US" dirty="0"/>
              <a:t>Once the student has taken the exam, they should work with course coordinators to populate their schedules with clinical rotations. </a:t>
            </a:r>
          </a:p>
          <a:p>
            <a:endParaRPr lang="en-US" dirty="0"/>
          </a:p>
          <a:p>
            <a:endParaRPr lang="en-US" dirty="0"/>
          </a:p>
          <a:p>
            <a:endParaRPr lang="en-US" dirty="0"/>
          </a:p>
        </p:txBody>
      </p:sp>
    </p:spTree>
    <p:extLst>
      <p:ext uri="{BB962C8B-B14F-4D97-AF65-F5344CB8AC3E}">
        <p14:creationId xmlns:p14="http://schemas.microsoft.com/office/powerpoint/2010/main" val="11042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A9AED5C-E597-8297-1320-A74545E283C0}"/>
              </a:ext>
            </a:extLst>
          </p:cNvPr>
          <p:cNvSpPr>
            <a:spLocks noGrp="1"/>
          </p:cNvSpPr>
          <p:nvPr>
            <p:ph type="title"/>
          </p:nvPr>
        </p:nvSpPr>
        <p:spPr>
          <a:xfrm>
            <a:off x="369277" y="516835"/>
            <a:ext cx="2419702" cy="2695288"/>
          </a:xfrm>
        </p:spPr>
        <p:txBody>
          <a:bodyPr>
            <a:noAutofit/>
          </a:bodyPr>
          <a:lstStyle/>
          <a:p>
            <a:r>
              <a:rPr lang="en-US" sz="3600" dirty="0">
                <a:solidFill>
                  <a:srgbClr val="FFFFFF"/>
                </a:solidFill>
              </a:rPr>
              <a:t>Prep for Practice (MD 1000) </a:t>
            </a:r>
            <a:br>
              <a:rPr lang="en-US" sz="3600" dirty="0">
                <a:solidFill>
                  <a:srgbClr val="FFFFFF"/>
                </a:solidFill>
              </a:rPr>
            </a:br>
            <a:r>
              <a:rPr lang="en-US" sz="3600" dirty="0">
                <a:solidFill>
                  <a:srgbClr val="FFFFFF"/>
                </a:solidFill>
              </a:rPr>
              <a:t>                   3/20-31</a:t>
            </a:r>
          </a:p>
        </p:txBody>
      </p:sp>
      <p:pic>
        <p:nvPicPr>
          <p:cNvPr id="8" name="Content Placeholder 7" descr="Stethoscope with solid fill">
            <a:extLst>
              <a:ext uri="{FF2B5EF4-FFF2-40B4-BE49-F238E27FC236}">
                <a16:creationId xmlns:a16="http://schemas.microsoft.com/office/drawing/2014/main" id="{D3B0F714-A913-6832-9D69-BE3E94411BA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33412" y="3429000"/>
            <a:ext cx="1752600" cy="1752600"/>
          </a:xfrm>
        </p:spPr>
      </p:pic>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3">
            <a:extLst>
              <a:ext uri="{FF2B5EF4-FFF2-40B4-BE49-F238E27FC236}">
                <a16:creationId xmlns:a16="http://schemas.microsoft.com/office/drawing/2014/main" id="{5FA029F7-756D-BAAE-7909-3BBDE8099990}"/>
              </a:ext>
            </a:extLst>
          </p:cNvPr>
          <p:cNvGraphicFramePr>
            <a:graphicFrameLocks noGrp="1"/>
          </p:cNvGraphicFramePr>
          <p:nvPr>
            <p:extLst>
              <p:ext uri="{D42A27DB-BD31-4B8C-83A1-F6EECF244321}">
                <p14:modId xmlns:p14="http://schemas.microsoft.com/office/powerpoint/2010/main" val="17571984"/>
              </p:ext>
            </p:extLst>
          </p:nvPr>
        </p:nvGraphicFramePr>
        <p:xfrm>
          <a:off x="3556512" y="516835"/>
          <a:ext cx="5098562" cy="5569524"/>
        </p:xfrm>
        <a:graphic>
          <a:graphicData uri="http://schemas.openxmlformats.org/drawingml/2006/table">
            <a:tbl>
              <a:tblPr>
                <a:tableStyleId>{69012ECD-51FC-41F1-AA8D-1B2483CD663E}</a:tableStyleId>
              </a:tblPr>
              <a:tblGrid>
                <a:gridCol w="5098562">
                  <a:extLst>
                    <a:ext uri="{9D8B030D-6E8A-4147-A177-3AD203B41FA5}">
                      <a16:colId xmlns:a16="http://schemas.microsoft.com/office/drawing/2014/main" val="4060242487"/>
                    </a:ext>
                  </a:extLst>
                </a:gridCol>
              </a:tblGrid>
              <a:tr h="5363665">
                <a:tc>
                  <a:txBody>
                    <a:bodyPr/>
                    <a:lstStyle/>
                    <a:p>
                      <a:r>
                        <a:rPr lang="en-US" sz="2400" dirty="0">
                          <a:effectLst/>
                        </a:rPr>
                        <a:t/>
                      </a:r>
                      <a:br>
                        <a:rPr lang="en-US" sz="2400" dirty="0">
                          <a:effectLst/>
                        </a:rPr>
                      </a:br>
                      <a:r>
                        <a:rPr lang="en-US" sz="2400" dirty="0">
                          <a:effectLst/>
                        </a:rPr>
                        <a:t>Objectives:</a:t>
                      </a:r>
                      <a:br>
                        <a:rPr lang="en-US" sz="2400" dirty="0">
                          <a:effectLst/>
                        </a:rPr>
                      </a:br>
                      <a:r>
                        <a:rPr lang="en-US" sz="2400" dirty="0">
                          <a:effectLst/>
                        </a:rPr>
                        <a:t>1. Provide new 4th-year medical students with information and support for the residency application process.</a:t>
                      </a:r>
                      <a:br>
                        <a:rPr lang="en-US" sz="2400" dirty="0">
                          <a:effectLst/>
                        </a:rPr>
                      </a:br>
                      <a:r>
                        <a:rPr lang="en-US" sz="2400" dirty="0">
                          <a:effectLst/>
                        </a:rPr>
                        <a:t>2. Provide medical students with information that will be valuable for their acting internships and residencies (teaching in medicine, note writing, giving feedback)</a:t>
                      </a:r>
                      <a:br>
                        <a:rPr lang="en-US" sz="2400" dirty="0">
                          <a:effectLst/>
                        </a:rPr>
                      </a:br>
                      <a:r>
                        <a:rPr lang="en-US" sz="2400" dirty="0">
                          <a:effectLst/>
                        </a:rPr>
                        <a:t>3. Provide students with information that will be useful to them as a practicing physicians (medical business course, ethics in medicine, finance, medical licensure)</a:t>
                      </a:r>
                      <a:endParaRPr lang="en-US" sz="2400" dirty="0">
                        <a:effectLst/>
                        <a:latin typeface="Verdana" panose="020B0604030504040204" pitchFamily="34" charset="0"/>
                      </a:endParaRPr>
                    </a:p>
                  </a:txBody>
                  <a:tcPr marL="41562" marR="41562" marT="41562" marB="41562"/>
                </a:tc>
                <a:extLst>
                  <a:ext uri="{0D108BD9-81ED-4DB2-BD59-A6C34878D82A}">
                    <a16:rowId xmlns:a16="http://schemas.microsoft.com/office/drawing/2014/main" val="3032911091"/>
                  </a:ext>
                </a:extLst>
              </a:tr>
            </a:tbl>
          </a:graphicData>
        </a:graphic>
      </p:graphicFrame>
    </p:spTree>
    <p:extLst>
      <p:ext uri="{BB962C8B-B14F-4D97-AF65-F5344CB8AC3E}">
        <p14:creationId xmlns:p14="http://schemas.microsoft.com/office/powerpoint/2010/main" val="102331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EBCA-0015-A526-AB49-6416307184B1}"/>
              </a:ext>
            </a:extLst>
          </p:cNvPr>
          <p:cNvSpPr>
            <a:spLocks noGrp="1"/>
          </p:cNvSpPr>
          <p:nvPr>
            <p:ph type="title"/>
          </p:nvPr>
        </p:nvSpPr>
        <p:spPr/>
        <p:txBody>
          <a:bodyPr/>
          <a:lstStyle/>
          <a:p>
            <a:r>
              <a:rPr lang="en-US" dirty="0"/>
              <a:t>Timeline for Residency Application</a:t>
            </a:r>
          </a:p>
        </p:txBody>
      </p:sp>
      <p:graphicFrame>
        <p:nvGraphicFramePr>
          <p:cNvPr id="4" name="Content Placeholder 3">
            <a:extLst>
              <a:ext uri="{FF2B5EF4-FFF2-40B4-BE49-F238E27FC236}">
                <a16:creationId xmlns:a16="http://schemas.microsoft.com/office/drawing/2014/main" id="{ABF30EDD-1ECD-10A2-7B7E-8B1C9C62D3D0}"/>
              </a:ext>
            </a:extLst>
          </p:cNvPr>
          <p:cNvGraphicFramePr>
            <a:graphicFrameLocks noGrp="1"/>
          </p:cNvGraphicFramePr>
          <p:nvPr>
            <p:ph idx="1"/>
            <p:extLst>
              <p:ext uri="{D42A27DB-BD31-4B8C-83A1-F6EECF244321}">
                <p14:modId xmlns:p14="http://schemas.microsoft.com/office/powerpoint/2010/main" val="3248713456"/>
              </p:ext>
            </p:extLst>
          </p:nvPr>
        </p:nvGraphicFramePr>
        <p:xfrm>
          <a:off x="0" y="791738"/>
          <a:ext cx="8473440" cy="4146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m3d="http://schemas.microsoft.com/office/drawing/2017/model3d" xmlns="" Requires="am3d">
          <p:graphicFrame>
            <p:nvGraphicFramePr>
              <p:cNvPr id="5" name="3D Model 4" descr="Graduation cap">
                <a:extLst>
                  <a:ext uri="{FF2B5EF4-FFF2-40B4-BE49-F238E27FC236}">
                    <a16:creationId xmlns:a16="http://schemas.microsoft.com/office/drawing/2014/main" id="{852F919C-032D-2067-A4DF-0AC8F4D1A5F6}"/>
                  </a:ext>
                </a:extLst>
              </p:cNvPr>
              <p:cNvGraphicFramePr>
                <a:graphicFrameLocks noChangeAspect="1"/>
              </p:cNvGraphicFramePr>
              <p:nvPr>
                <p:extLst>
                  <p:ext uri="{D42A27DB-BD31-4B8C-83A1-F6EECF244321}">
                    <p14:modId xmlns:p14="http://schemas.microsoft.com/office/powerpoint/2010/main" val="1307797264"/>
                  </p:ext>
                </p:extLst>
              </p:nvPr>
            </p:nvGraphicFramePr>
            <p:xfrm>
              <a:off x="8366760" y="2575561"/>
              <a:ext cx="922020" cy="782450"/>
            </p:xfrm>
            <a:graphic>
              <a:graphicData uri="http://schemas.microsoft.com/office/drawing/2017/model3d">
                <am3d:model3d r:embed="rId7">
                  <am3d:spPr>
                    <a:xfrm>
                      <a:off x="0" y="0"/>
                      <a:ext cx="922020" cy="782450"/>
                    </a:xfrm>
                    <a:prstGeom prst="rect">
                      <a:avLst/>
                    </a:prstGeom>
                  </am3d:spPr>
                  <am3d:camera>
                    <am3d:pos x="0" y="0" z="68347848"/>
                    <am3d:up dx="0" dy="36000000" dz="0"/>
                    <am3d:lookAt x="0" y="0" z="0"/>
                    <am3d:perspective fov="2700000"/>
                  </am3d:camera>
                  <am3d:trans>
                    <am3d:meterPerModelUnit n="15521298" d="1000000"/>
                    <am3d:preTrans dx="629565" dy="-5695721" dz="-116620"/>
                    <am3d:scale>
                      <am3d:sx n="1000000" d="1000000"/>
                      <am3d:sy n="1000000" d="1000000"/>
                      <am3d:sz n="1000000" d="1000000"/>
                    </am3d:scale>
                    <am3d:rot ax="9796035" ay="336239" az="10699113"/>
                    <am3d:postTrans dx="0" dy="0" dz="0"/>
                  </am3d:trans>
                  <am3d:raster rName="Office3DRenderer" rVer="16.0.8326">
                    <am3d:blip r:embed="rId8"/>
                  </am3d:raster>
                  <am3d:objViewport viewportSz="1204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Graduation cap">
                <a:extLst>
                  <a:ext uri="{FF2B5EF4-FFF2-40B4-BE49-F238E27FC236}">
                    <a16:creationId xmlns:a16="http://schemas.microsoft.com/office/drawing/2014/main" id="{852F919C-032D-2067-A4DF-0AC8F4D1A5F6}"/>
                  </a:ext>
                </a:extLst>
              </p:cNvPr>
              <p:cNvPicPr>
                <a:picLocks noGrp="1" noRot="1" noChangeAspect="1" noMove="1" noResize="1" noEditPoints="1" noAdjustHandles="1" noChangeArrowheads="1" noChangeShapeType="1" noCrop="1"/>
              </p:cNvPicPr>
              <p:nvPr/>
            </p:nvPicPr>
            <p:blipFill>
              <a:blip r:embed="rId9"/>
              <a:stretch>
                <a:fillRect/>
              </a:stretch>
            </p:blipFill>
            <p:spPr>
              <a:xfrm>
                <a:off x="8366760" y="2575561"/>
                <a:ext cx="922020" cy="782450"/>
              </a:xfrm>
              <a:prstGeom prst="rect">
                <a:avLst/>
              </a:prstGeom>
            </p:spPr>
          </p:pic>
        </mc:Fallback>
      </mc:AlternateContent>
      <p:sp>
        <p:nvSpPr>
          <p:cNvPr id="6" name="Frame 5">
            <a:extLst>
              <a:ext uri="{FF2B5EF4-FFF2-40B4-BE49-F238E27FC236}">
                <a16:creationId xmlns:a16="http://schemas.microsoft.com/office/drawing/2014/main" id="{93CF801F-34AE-9263-8537-5DE77D6CBFA9}"/>
              </a:ext>
            </a:extLst>
          </p:cNvPr>
          <p:cNvSpPr/>
          <p:nvPr/>
        </p:nvSpPr>
        <p:spPr>
          <a:xfrm>
            <a:off x="1089024" y="3881120"/>
            <a:ext cx="1752602" cy="1625600"/>
          </a:xfrm>
          <a:prstGeom prst="frame">
            <a:avLst>
              <a:gd name="adj1" fmla="val 375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FF326943-FC25-5625-3867-4F69AE3D04EF}"/>
              </a:ext>
            </a:extLst>
          </p:cNvPr>
          <p:cNvSpPr/>
          <p:nvPr/>
        </p:nvSpPr>
        <p:spPr>
          <a:xfrm>
            <a:off x="3557267" y="3657600"/>
            <a:ext cx="1319533" cy="914400"/>
          </a:xfrm>
          <a:prstGeom prst="frame">
            <a:avLst>
              <a:gd name="adj1" fmla="val 5833"/>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2E07FF3B-C6CA-0CFC-3135-49A3C6C76204}"/>
              </a:ext>
            </a:extLst>
          </p:cNvPr>
          <p:cNvSpPr/>
          <p:nvPr/>
        </p:nvSpPr>
        <p:spPr>
          <a:xfrm>
            <a:off x="4886961" y="4823461"/>
            <a:ext cx="1304358" cy="914400"/>
          </a:xfrm>
          <a:prstGeom prst="frame">
            <a:avLst>
              <a:gd name="adj1" fmla="val 47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AACE7123-6510-2EE9-9777-D47974F51630}"/>
              </a:ext>
            </a:extLst>
          </p:cNvPr>
          <p:cNvSpPr/>
          <p:nvPr/>
        </p:nvSpPr>
        <p:spPr>
          <a:xfrm>
            <a:off x="6116320" y="3657600"/>
            <a:ext cx="914400" cy="914400"/>
          </a:xfrm>
          <a:prstGeom prst="frame">
            <a:avLst>
              <a:gd name="adj1" fmla="val 5834"/>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0C2EE148-1417-6560-A390-3AD7899E87A3}"/>
              </a:ext>
            </a:extLst>
          </p:cNvPr>
          <p:cNvSpPr txBox="1"/>
          <p:nvPr/>
        </p:nvSpPr>
        <p:spPr>
          <a:xfrm>
            <a:off x="1330961" y="4287520"/>
            <a:ext cx="1505584" cy="646331"/>
          </a:xfrm>
          <a:prstGeom prst="rect">
            <a:avLst/>
          </a:prstGeom>
          <a:noFill/>
        </p:spPr>
        <p:txBody>
          <a:bodyPr wrap="square" rtlCol="0">
            <a:spAutoFit/>
          </a:bodyPr>
          <a:lstStyle/>
          <a:p>
            <a:r>
              <a:rPr lang="en-US" dirty="0"/>
              <a:t>Residency </a:t>
            </a:r>
          </a:p>
          <a:p>
            <a:r>
              <a:rPr lang="en-US" dirty="0"/>
              <a:t>Application</a:t>
            </a:r>
          </a:p>
        </p:txBody>
      </p:sp>
      <p:sp>
        <p:nvSpPr>
          <p:cNvPr id="11" name="5-Point Star 10">
            <a:extLst>
              <a:ext uri="{FF2B5EF4-FFF2-40B4-BE49-F238E27FC236}">
                <a16:creationId xmlns:a16="http://schemas.microsoft.com/office/drawing/2014/main" id="{BAB18DB7-CDE8-0E32-D387-D20571419626}"/>
              </a:ext>
            </a:extLst>
          </p:cNvPr>
          <p:cNvSpPr/>
          <p:nvPr/>
        </p:nvSpPr>
        <p:spPr>
          <a:xfrm>
            <a:off x="6045200" y="2484121"/>
            <a:ext cx="1056640" cy="85344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ffectLst>
                <a:glow rad="228600">
                  <a:schemeClr val="accent2">
                    <a:satMod val="175000"/>
                    <a:alpha val="40000"/>
                  </a:schemeClr>
                </a:glow>
              </a:effectLst>
            </a:endParaRPr>
          </a:p>
        </p:txBody>
      </p:sp>
      <p:sp>
        <p:nvSpPr>
          <p:cNvPr id="12" name="TextBox 11">
            <a:extLst>
              <a:ext uri="{FF2B5EF4-FFF2-40B4-BE49-F238E27FC236}">
                <a16:creationId xmlns:a16="http://schemas.microsoft.com/office/drawing/2014/main" id="{B7589F32-6380-B521-DB0B-F933258699B5}"/>
              </a:ext>
            </a:extLst>
          </p:cNvPr>
          <p:cNvSpPr txBox="1"/>
          <p:nvPr/>
        </p:nvSpPr>
        <p:spPr>
          <a:xfrm>
            <a:off x="6201478" y="3785384"/>
            <a:ext cx="1056640" cy="646331"/>
          </a:xfrm>
          <a:prstGeom prst="rect">
            <a:avLst/>
          </a:prstGeom>
          <a:noFill/>
        </p:spPr>
        <p:txBody>
          <a:bodyPr wrap="square" rtlCol="0">
            <a:spAutoFit/>
          </a:bodyPr>
          <a:lstStyle/>
          <a:p>
            <a:r>
              <a:rPr lang="en-US" dirty="0"/>
              <a:t>Match</a:t>
            </a:r>
          </a:p>
          <a:p>
            <a:r>
              <a:rPr lang="en-US" dirty="0"/>
              <a:t>Day !!</a:t>
            </a:r>
          </a:p>
        </p:txBody>
      </p:sp>
      <p:sp>
        <p:nvSpPr>
          <p:cNvPr id="13" name="TextBox 12">
            <a:extLst>
              <a:ext uri="{FF2B5EF4-FFF2-40B4-BE49-F238E27FC236}">
                <a16:creationId xmlns:a16="http://schemas.microsoft.com/office/drawing/2014/main" id="{B3CA1B7A-305C-7395-3FD7-DDB94E39FDBE}"/>
              </a:ext>
            </a:extLst>
          </p:cNvPr>
          <p:cNvSpPr txBox="1"/>
          <p:nvPr/>
        </p:nvSpPr>
        <p:spPr>
          <a:xfrm>
            <a:off x="3657600" y="3881120"/>
            <a:ext cx="1304358" cy="369332"/>
          </a:xfrm>
          <a:prstGeom prst="rect">
            <a:avLst/>
          </a:prstGeom>
          <a:noFill/>
        </p:spPr>
        <p:txBody>
          <a:bodyPr wrap="square" rtlCol="0">
            <a:spAutoFit/>
          </a:bodyPr>
          <a:lstStyle/>
          <a:p>
            <a:r>
              <a:rPr lang="en-US" dirty="0"/>
              <a:t>Interviews</a:t>
            </a:r>
          </a:p>
        </p:txBody>
      </p:sp>
      <p:sp>
        <p:nvSpPr>
          <p:cNvPr id="14" name="TextBox 13">
            <a:extLst>
              <a:ext uri="{FF2B5EF4-FFF2-40B4-BE49-F238E27FC236}">
                <a16:creationId xmlns:a16="http://schemas.microsoft.com/office/drawing/2014/main" id="{95358975-34A9-B093-A4BE-C6F663E0AA74}"/>
              </a:ext>
            </a:extLst>
          </p:cNvPr>
          <p:cNvSpPr txBox="1"/>
          <p:nvPr/>
        </p:nvSpPr>
        <p:spPr>
          <a:xfrm>
            <a:off x="4973320" y="4933851"/>
            <a:ext cx="1143000" cy="923330"/>
          </a:xfrm>
          <a:prstGeom prst="rect">
            <a:avLst/>
          </a:prstGeom>
          <a:noFill/>
        </p:spPr>
        <p:txBody>
          <a:bodyPr wrap="square" rtlCol="0">
            <a:spAutoFit/>
          </a:bodyPr>
          <a:lstStyle/>
          <a:p>
            <a:r>
              <a:rPr lang="en-US" dirty="0"/>
              <a:t>Rank &amp; Wait :/</a:t>
            </a:r>
          </a:p>
          <a:p>
            <a:endParaRPr lang="en-US" dirty="0"/>
          </a:p>
        </p:txBody>
      </p:sp>
      <p:sp>
        <p:nvSpPr>
          <p:cNvPr id="15" name="Frame 14">
            <a:extLst>
              <a:ext uri="{FF2B5EF4-FFF2-40B4-BE49-F238E27FC236}">
                <a16:creationId xmlns:a16="http://schemas.microsoft.com/office/drawing/2014/main" id="{E45C90F1-4CCF-03AB-709B-CA332D652743}"/>
              </a:ext>
            </a:extLst>
          </p:cNvPr>
          <p:cNvSpPr/>
          <p:nvPr/>
        </p:nvSpPr>
        <p:spPr>
          <a:xfrm>
            <a:off x="7083778" y="4610100"/>
            <a:ext cx="1415060" cy="1165861"/>
          </a:xfrm>
          <a:prstGeom prst="frame">
            <a:avLst>
              <a:gd name="adj1" fmla="val 4330"/>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6" name="TextBox 15">
            <a:extLst>
              <a:ext uri="{FF2B5EF4-FFF2-40B4-BE49-F238E27FC236}">
                <a16:creationId xmlns:a16="http://schemas.microsoft.com/office/drawing/2014/main" id="{6767F263-B4A4-33B4-2224-C40E2AA4E7F1}"/>
              </a:ext>
            </a:extLst>
          </p:cNvPr>
          <p:cNvSpPr txBox="1"/>
          <p:nvPr/>
        </p:nvSpPr>
        <p:spPr>
          <a:xfrm>
            <a:off x="7101841" y="4693920"/>
            <a:ext cx="1658898" cy="923330"/>
          </a:xfrm>
          <a:prstGeom prst="rect">
            <a:avLst/>
          </a:prstGeom>
          <a:noFill/>
        </p:spPr>
        <p:txBody>
          <a:bodyPr wrap="square" rtlCol="0">
            <a:spAutoFit/>
          </a:bodyPr>
          <a:lstStyle/>
          <a:p>
            <a:r>
              <a:rPr lang="en-US" dirty="0"/>
              <a:t>Post-match</a:t>
            </a:r>
          </a:p>
          <a:p>
            <a:r>
              <a:rPr lang="en-US" dirty="0"/>
              <a:t>Transition to residency</a:t>
            </a:r>
          </a:p>
        </p:txBody>
      </p:sp>
      <p:cxnSp>
        <p:nvCxnSpPr>
          <p:cNvPr id="18" name="Straight Connector 17">
            <a:extLst>
              <a:ext uri="{FF2B5EF4-FFF2-40B4-BE49-F238E27FC236}">
                <a16:creationId xmlns:a16="http://schemas.microsoft.com/office/drawing/2014/main" id="{736D76AB-991F-4298-271F-021C9846E306}"/>
              </a:ext>
            </a:extLst>
          </p:cNvPr>
          <p:cNvCxnSpPr/>
          <p:nvPr/>
        </p:nvCxnSpPr>
        <p:spPr>
          <a:xfrm>
            <a:off x="1965325" y="3251200"/>
            <a:ext cx="0" cy="629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1FA430-D6F9-4234-4327-28C6E176FEE9}"/>
              </a:ext>
            </a:extLst>
          </p:cNvPr>
          <p:cNvCxnSpPr>
            <a:endCxn id="7" idx="0"/>
          </p:cNvCxnSpPr>
          <p:nvPr/>
        </p:nvCxnSpPr>
        <p:spPr>
          <a:xfrm>
            <a:off x="4217033" y="3251200"/>
            <a:ext cx="1" cy="406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CC04D5-BD4C-5BE7-B57F-900C016D3FFE}"/>
              </a:ext>
            </a:extLst>
          </p:cNvPr>
          <p:cNvCxnSpPr>
            <a:cxnSpLocks/>
          </p:cNvCxnSpPr>
          <p:nvPr/>
        </p:nvCxnSpPr>
        <p:spPr>
          <a:xfrm>
            <a:off x="5575067" y="3251200"/>
            <a:ext cx="200" cy="1564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21CE4C-CB8E-6AE0-0C28-0E6D660431B7}"/>
              </a:ext>
            </a:extLst>
          </p:cNvPr>
          <p:cNvCxnSpPr>
            <a:cxnSpLocks/>
            <a:endCxn id="9" idx="0"/>
          </p:cNvCxnSpPr>
          <p:nvPr/>
        </p:nvCxnSpPr>
        <p:spPr>
          <a:xfrm>
            <a:off x="6573520" y="3251200"/>
            <a:ext cx="0" cy="406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AB9B9E-D65F-A183-B2E0-2BC180468693}"/>
              </a:ext>
            </a:extLst>
          </p:cNvPr>
          <p:cNvCxnSpPr/>
          <p:nvPr/>
        </p:nvCxnSpPr>
        <p:spPr>
          <a:xfrm>
            <a:off x="7640320" y="3251200"/>
            <a:ext cx="0" cy="13207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94359"/>
            <a:ext cx="2659792" cy="2286000"/>
          </a:xfrm>
        </p:spPr>
        <p:txBody>
          <a:bodyPr/>
          <a:lstStyle/>
          <a:p>
            <a:r>
              <a:rPr lang="en-US"/>
              <a:t>The Medical Student Performance Evaluation </a:t>
            </a:r>
          </a:p>
        </p:txBody>
      </p:sp>
      <p:sp>
        <p:nvSpPr>
          <p:cNvPr id="3" name="Content Placeholder 2"/>
          <p:cNvSpPr>
            <a:spLocks noGrp="1"/>
          </p:cNvSpPr>
          <p:nvPr>
            <p:ph idx="1"/>
          </p:nvPr>
        </p:nvSpPr>
        <p:spPr>
          <a:xfrm>
            <a:off x="3600450" y="433754"/>
            <a:ext cx="4869180" cy="5555566"/>
          </a:xfrm>
        </p:spPr>
        <p:txBody>
          <a:bodyPr vert="horz" lIns="0" tIns="45720" rIns="0" bIns="45720" rtlCol="0" anchor="t">
            <a:normAutofit/>
          </a:bodyPr>
          <a:lstStyle/>
          <a:p>
            <a:pPr>
              <a:buFont typeface="Wingdings" panose="05000000000000000000" pitchFamily="2" charset="2"/>
              <a:buChar char="§"/>
            </a:pPr>
            <a:r>
              <a:rPr lang="en-US" sz="2400" dirty="0"/>
              <a:t>Formerly known as the Dean’s Letter</a:t>
            </a:r>
            <a:endParaRPr lang="en-US" sz="2400" dirty="0">
              <a:cs typeface="Calibri"/>
            </a:endParaRPr>
          </a:p>
          <a:p>
            <a:pPr>
              <a:buFont typeface="Wingdings" panose="05000000000000000000" pitchFamily="2" charset="2"/>
              <a:buChar char="§"/>
            </a:pPr>
            <a:r>
              <a:rPr lang="en-US" sz="2400" dirty="0"/>
              <a:t>An MSPE will be written for each student. </a:t>
            </a:r>
          </a:p>
          <a:p>
            <a:pPr marL="383540" lvl="1">
              <a:buFont typeface="Wingdings" panose="05000000000000000000" pitchFamily="2" charset="2"/>
              <a:buChar char="§"/>
            </a:pPr>
            <a:r>
              <a:rPr lang="en-US" sz="2400" dirty="0"/>
              <a:t>You will provide information for your MSPE </a:t>
            </a:r>
            <a:endParaRPr lang="en-US" sz="2400" dirty="0">
              <a:cs typeface="Calibri" panose="020F0502020204030204"/>
            </a:endParaRPr>
          </a:p>
          <a:p>
            <a:pPr marL="566420" lvl="2">
              <a:buFont typeface="Wingdings" panose="05000000000000000000" pitchFamily="2" charset="2"/>
              <a:buChar char="§"/>
            </a:pPr>
            <a:r>
              <a:rPr lang="en-US" sz="2400" dirty="0"/>
              <a:t>Identifying Information</a:t>
            </a:r>
            <a:endParaRPr lang="en-US" sz="2400" dirty="0">
              <a:cs typeface="Calibri" panose="020F0502020204030204"/>
            </a:endParaRPr>
          </a:p>
          <a:p>
            <a:pPr marL="566420" lvl="2">
              <a:buFont typeface="Wingdings" panose="05000000000000000000" pitchFamily="2" charset="2"/>
              <a:buChar char="§"/>
            </a:pPr>
            <a:r>
              <a:rPr lang="en-US" sz="2400" dirty="0"/>
              <a:t>Noteworthy Characteristics</a:t>
            </a:r>
            <a:endParaRPr lang="en-US" sz="2400" dirty="0">
              <a:cs typeface="Calibri" panose="020F0502020204030204"/>
            </a:endParaRPr>
          </a:p>
          <a:p>
            <a:pPr>
              <a:buFont typeface="Wingdings" panose="05000000000000000000" pitchFamily="2" charset="2"/>
              <a:buChar char="§"/>
            </a:pPr>
            <a:r>
              <a:rPr lang="en-US" sz="2400" dirty="0"/>
              <a:t>A Residency Advising Discussion (RAD) Meeting is required before the end of August to discuss your residency application and draft your MSPE</a:t>
            </a:r>
          </a:p>
          <a:p>
            <a:pPr>
              <a:buFont typeface="Wingdings" panose="05000000000000000000" pitchFamily="2" charset="2"/>
              <a:buChar char="§"/>
            </a:pPr>
            <a:r>
              <a:rPr lang="en-US" sz="2400" dirty="0"/>
              <a:t>Stay tuned for more information in March</a:t>
            </a:r>
          </a:p>
          <a:p>
            <a:endParaRPr lang="en-US" dirty="0"/>
          </a:p>
        </p:txBody>
      </p:sp>
      <p:sp>
        <p:nvSpPr>
          <p:cNvPr id="4" name="Text Placeholder 3"/>
          <p:cNvSpPr>
            <a:spLocks noGrp="1"/>
          </p:cNvSpPr>
          <p:nvPr>
            <p:ph type="body" sz="half" idx="2"/>
          </p:nvPr>
        </p:nvSpPr>
        <p:spPr/>
        <p:txBody>
          <a:bodyPr vert="horz" lIns="91440" tIns="45720" rIns="91440" bIns="45720" rtlCol="0" anchor="t">
            <a:normAutofit/>
          </a:bodyPr>
          <a:lstStyle/>
          <a:p>
            <a:endParaRPr lang="en-US" dirty="0"/>
          </a:p>
          <a:p>
            <a:endParaRPr lang="en-US" dirty="0">
              <a:ea typeface="Calibri" panose="020F0502020204030204"/>
              <a:cs typeface="Calibri" panose="020F0502020204030204"/>
            </a:endParaRPr>
          </a:p>
          <a:p>
            <a:endParaRPr lang="en-US" dirty="0"/>
          </a:p>
        </p:txBody>
      </p:sp>
    </p:spTree>
    <p:extLst>
      <p:ext uri="{BB962C8B-B14F-4D97-AF65-F5344CB8AC3E}">
        <p14:creationId xmlns:p14="http://schemas.microsoft.com/office/powerpoint/2010/main" val="1514993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Grade Appeal Process</a:t>
            </a:r>
          </a:p>
        </p:txBody>
      </p:sp>
      <p:sp>
        <p:nvSpPr>
          <p:cNvPr id="3" name="Content Placeholder 2"/>
          <p:cNvSpPr>
            <a:spLocks noGrp="1"/>
          </p:cNvSpPr>
          <p:nvPr>
            <p:ph idx="1"/>
          </p:nvPr>
        </p:nvSpPr>
        <p:spPr/>
        <p:txBody>
          <a:bodyPr>
            <a:normAutofit/>
          </a:bodyPr>
          <a:lstStyle/>
          <a:p>
            <a:pPr lvl="1"/>
            <a:r>
              <a:rPr lang="en-US" sz="2400"/>
              <a:t>A student who disagrees with a final grade may appeal it via discussion of the matter with the course or rotation director.</a:t>
            </a:r>
          </a:p>
          <a:p>
            <a:pPr lvl="1"/>
            <a:r>
              <a:rPr lang="en-US" sz="2400"/>
              <a:t>The initial appeal must be initiated </a:t>
            </a:r>
            <a:r>
              <a:rPr lang="en-US" sz="2400" b="1"/>
              <a:t>within fourteen calendar days of the receipt of the grade or evaluation</a:t>
            </a:r>
          </a:p>
          <a:p>
            <a:pPr lvl="1"/>
            <a:r>
              <a:rPr lang="en-US" sz="2400"/>
              <a:t>If you consider appealing a grade, please review the </a:t>
            </a:r>
            <a:r>
              <a:rPr lang="en-US" sz="2400">
                <a:hlinkClick r:id="rId3"/>
              </a:rPr>
              <a:t>Medical Student Handbook Policy 540.60 – Grade and Narrative Assessment Appeals </a:t>
            </a:r>
            <a:r>
              <a:rPr lang="en-US" sz="2400"/>
              <a:t>carefully prior to moving forward to ensure you are aligning to our institutional policies and procedures</a:t>
            </a:r>
          </a:p>
        </p:txBody>
      </p:sp>
    </p:spTree>
    <p:extLst>
      <p:ext uri="{BB962C8B-B14F-4D97-AF65-F5344CB8AC3E}">
        <p14:creationId xmlns:p14="http://schemas.microsoft.com/office/powerpoint/2010/main" val="76524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Advanced Integration Level</a:t>
            </a:r>
            <a:br>
              <a:rPr lang="en-US"/>
            </a:br>
            <a:r>
              <a:rPr lang="en-US"/>
              <a:t>Requirements</a:t>
            </a:r>
          </a:p>
        </p:txBody>
      </p:sp>
    </p:spTree>
    <p:extLst>
      <p:ext uri="{BB962C8B-B14F-4D97-AF65-F5344CB8AC3E}">
        <p14:creationId xmlns:p14="http://schemas.microsoft.com/office/powerpoint/2010/main" val="229559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sz="4100"/>
              <a:t>Student Financial Services: Away Electives and Residency Interviews</a:t>
            </a:r>
          </a:p>
        </p:txBody>
      </p:sp>
      <p:sp>
        <p:nvSpPr>
          <p:cNvPr id="3" name="Content Placeholder 2"/>
          <p:cNvSpPr>
            <a:spLocks noGrp="1"/>
          </p:cNvSpPr>
          <p:nvPr>
            <p:ph idx="1"/>
          </p:nvPr>
        </p:nvSpPr>
        <p:spPr>
          <a:xfrm>
            <a:off x="822959" y="1845734"/>
            <a:ext cx="4841240" cy="4023360"/>
          </a:xfrm>
        </p:spPr>
        <p:txBody>
          <a:bodyPr>
            <a:normAutofit/>
          </a:bodyPr>
          <a:lstStyle/>
          <a:p>
            <a:r>
              <a:rPr lang="en-US" sz="1500">
                <a:latin typeface="Calibri"/>
              </a:rPr>
              <a:t>Use caution with private "Residency Relocation Loans" and contact SFS before using</a:t>
            </a:r>
          </a:p>
          <a:p>
            <a:r>
              <a:rPr lang="en-US" sz="1500">
                <a:latin typeface="Calibri"/>
              </a:rPr>
              <a:t>Away rotation costs can sometimes be covered by extra loans, only if UVMMC and surrounding areas do not offer the equivalent here (requires appeal - contact SFS)</a:t>
            </a:r>
          </a:p>
          <a:p>
            <a:r>
              <a:rPr lang="en-US" sz="1500">
                <a:latin typeface="Calibri"/>
              </a:rPr>
              <a:t>You may complete appeal form for extra federal loan funds (above and beyond regular financial aid budget) to cover application costs, interview travel, </a:t>
            </a:r>
            <a:r>
              <a:rPr lang="en-US" sz="1500" err="1">
                <a:latin typeface="Calibri"/>
              </a:rPr>
              <a:t>etc</a:t>
            </a:r>
            <a:r>
              <a:rPr lang="en-US" sz="1500">
                <a:latin typeface="Calibri"/>
              </a:rPr>
              <a:t>- </a:t>
            </a:r>
          </a:p>
          <a:p>
            <a:pPr lvl="1"/>
            <a:r>
              <a:rPr lang="en-US" sz="1500">
                <a:latin typeface="Calibri"/>
              </a:rPr>
              <a:t>administratively easier to wait until interviews are over and do one reimbursement. Document expenses!!</a:t>
            </a:r>
          </a:p>
          <a:p>
            <a:r>
              <a:rPr lang="en-US" sz="1500">
                <a:latin typeface="Calibri"/>
              </a:rPr>
              <a:t>Always contact SFS for forms, instructions, etc. (</a:t>
            </a:r>
            <a:r>
              <a:rPr lang="en-US" sz="1500" u="sng" err="1">
                <a:latin typeface="Calibri"/>
              </a:rPr>
              <a:t>MedSFS@uvm.edu</a:t>
            </a:r>
            <a:r>
              <a:rPr lang="en-US" sz="1500">
                <a:latin typeface="Calibri"/>
              </a:rPr>
              <a:t>) </a:t>
            </a:r>
          </a:p>
          <a:p>
            <a:pPr marL="0" indent="0">
              <a:buNone/>
            </a:pPr>
            <a:endParaRPr lang="en-US" sz="1500">
              <a:latin typeface="Calibri"/>
            </a:endParaRPr>
          </a:p>
        </p:txBody>
      </p:sp>
      <p:pic>
        <p:nvPicPr>
          <p:cNvPr id="5" name="Picture 4">
            <a:extLst>
              <a:ext uri="{FF2B5EF4-FFF2-40B4-BE49-F238E27FC236}">
                <a16:creationId xmlns:a16="http://schemas.microsoft.com/office/drawing/2014/main" id="{DBE9EF9C-A90A-BE62-7A44-E408EBE3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427" y="2427172"/>
            <a:ext cx="2351332" cy="2449304"/>
          </a:xfrm>
          <a:prstGeom prst="rect">
            <a:avLst/>
          </a:prstGeom>
        </p:spPr>
      </p:pic>
    </p:spTree>
    <p:extLst>
      <p:ext uri="{BB962C8B-B14F-4D97-AF65-F5344CB8AC3E}">
        <p14:creationId xmlns:p14="http://schemas.microsoft.com/office/powerpoint/2010/main" val="183138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 Nathalie Feldman</a:t>
            </a:r>
          </a:p>
        </p:txBody>
      </p:sp>
      <p:pic>
        <p:nvPicPr>
          <p:cNvPr id="5" name="Content Placeholder 4"/>
          <p:cNvPicPr>
            <a:picLocks noGrp="1" noChangeAspect="1"/>
          </p:cNvPicPr>
          <p:nvPr>
            <p:ph idx="1"/>
          </p:nvPr>
        </p:nvPicPr>
        <p:blipFill>
          <a:blip r:embed="rId3"/>
          <a:stretch>
            <a:fillRect/>
          </a:stretch>
        </p:blipFill>
        <p:spPr>
          <a:xfrm>
            <a:off x="822960" y="2063625"/>
            <a:ext cx="2196999" cy="3138570"/>
          </a:xfrm>
          <a:prstGeom prst="rect">
            <a:avLst/>
          </a:prstGeom>
        </p:spPr>
      </p:pic>
      <p:sp>
        <p:nvSpPr>
          <p:cNvPr id="4" name="Content Placeholder 2"/>
          <p:cNvSpPr txBox="1">
            <a:spLocks/>
          </p:cNvSpPr>
          <p:nvPr/>
        </p:nvSpPr>
        <p:spPr>
          <a:xfrm>
            <a:off x="3595816" y="1845734"/>
            <a:ext cx="4770944"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b="1"/>
              <a:t>Director of the Learning Environment</a:t>
            </a:r>
          </a:p>
          <a:p>
            <a:pPr marL="0" indent="0" eaLnBrk="0" fontAlgn="base" hangingPunct="0">
              <a:lnSpc>
                <a:spcPct val="100000"/>
              </a:lnSpc>
              <a:spcBef>
                <a:spcPct val="0"/>
              </a:spcBef>
              <a:spcAft>
                <a:spcPct val="0"/>
              </a:spcAft>
              <a:buClrTx/>
              <a:buSzTx/>
              <a:buFont typeface="Calibri" panose="020F0502020204030204" pitchFamily="34" charset="0"/>
              <a:buNone/>
            </a:pPr>
            <a:endParaRPr lang="en-US" altLang="en-US" b="1">
              <a:solidFill>
                <a:srgbClr val="000000"/>
              </a:solidFill>
              <a:latin typeface="Franklin Gothic Book" panose="020B0503020102020204" pitchFamily="34" charset="0"/>
            </a:endParaRPr>
          </a:p>
          <a:p>
            <a:pPr marL="0" indent="0" eaLnBrk="0" fontAlgn="base" hangingPunct="0">
              <a:lnSpc>
                <a:spcPct val="100000"/>
              </a:lnSpc>
              <a:spcBef>
                <a:spcPct val="0"/>
              </a:spcBef>
              <a:spcAft>
                <a:spcPct val="0"/>
              </a:spcAft>
              <a:buClrTx/>
              <a:buSzTx/>
              <a:buFont typeface="Calibri" panose="020F0502020204030204" pitchFamily="34" charset="0"/>
              <a:buNone/>
            </a:pPr>
            <a:r>
              <a:rPr lang="en-US" altLang="en-US" b="1">
                <a:solidFill>
                  <a:srgbClr val="000000"/>
                </a:solidFill>
                <a:latin typeface="Franklin Gothic Book" panose="020B0503020102020204" pitchFamily="34" charset="0"/>
              </a:rPr>
              <a:t>Contact Info:</a:t>
            </a:r>
            <a:endParaRPr lang="en-US" altLang="en-US" sz="800">
              <a:solidFill>
                <a:schemeClr val="tx1"/>
              </a:solidFill>
            </a:endParaRPr>
          </a:p>
          <a:p>
            <a:pPr marL="0" indent="0" eaLnBrk="0" fontAlgn="base" hangingPunct="0">
              <a:lnSpc>
                <a:spcPct val="100000"/>
              </a:lnSpc>
              <a:spcBef>
                <a:spcPct val="0"/>
              </a:spcBef>
              <a:spcAft>
                <a:spcPct val="0"/>
              </a:spcAft>
              <a:buClrTx/>
              <a:buSzTx/>
              <a:buNone/>
            </a:pPr>
            <a:r>
              <a:rPr lang="en-US" altLang="en-US">
                <a:solidFill>
                  <a:srgbClr val="000000"/>
                </a:solidFill>
                <a:latin typeface="Franklin Gothic Book" panose="020B0503020102020204" pitchFamily="34" charset="0"/>
              </a:rPr>
              <a:t>89 Beaumont Ave.</a:t>
            </a:r>
            <a:br>
              <a:rPr lang="en-US" altLang="en-US">
                <a:solidFill>
                  <a:srgbClr val="000000"/>
                </a:solidFill>
                <a:latin typeface="Franklin Gothic Book" panose="020B0503020102020204" pitchFamily="34" charset="0"/>
              </a:rPr>
            </a:br>
            <a:r>
              <a:rPr lang="en-US" altLang="en-US">
                <a:solidFill>
                  <a:srgbClr val="000000"/>
                </a:solidFill>
                <a:latin typeface="Franklin Gothic Book" panose="020B0503020102020204" pitchFamily="34" charset="0"/>
              </a:rPr>
              <a:t>Given D-103</a:t>
            </a:r>
            <a:br>
              <a:rPr lang="en-US" altLang="en-US">
                <a:solidFill>
                  <a:srgbClr val="000000"/>
                </a:solidFill>
                <a:latin typeface="Franklin Gothic Book" panose="020B0503020102020204" pitchFamily="34" charset="0"/>
              </a:rPr>
            </a:br>
            <a:r>
              <a:rPr lang="en-US" altLang="en-US">
                <a:solidFill>
                  <a:srgbClr val="000000"/>
                </a:solidFill>
                <a:latin typeface="Franklin Gothic Book" panose="020B0503020102020204" pitchFamily="34" charset="0"/>
              </a:rPr>
              <a:t>Burlington, VT 05405</a:t>
            </a:r>
            <a:r>
              <a:rPr lang="en-US" altLang="en-US" b="1">
                <a:solidFill>
                  <a:srgbClr val="000000"/>
                </a:solidFill>
                <a:latin typeface="Franklin Gothic Book" panose="020B0503020102020204" pitchFamily="34" charset="0"/>
              </a:rPr>
              <a:t/>
            </a:r>
            <a:br>
              <a:rPr lang="en-US" altLang="en-US" b="1">
                <a:solidFill>
                  <a:srgbClr val="000000"/>
                </a:solidFill>
                <a:latin typeface="Franklin Gothic Book" panose="020B0503020102020204" pitchFamily="34" charset="0"/>
              </a:rPr>
            </a:br>
            <a:r>
              <a:rPr lang="en-US" altLang="en-US" b="1">
                <a:solidFill>
                  <a:srgbClr val="000000"/>
                </a:solidFill>
                <a:latin typeface="Franklin Gothic Book" panose="020B0503020102020204" pitchFamily="34" charset="0"/>
              </a:rPr>
              <a:t/>
            </a:r>
            <a:br>
              <a:rPr lang="en-US" altLang="en-US" b="1">
                <a:solidFill>
                  <a:srgbClr val="000000"/>
                </a:solidFill>
                <a:latin typeface="Franklin Gothic Book" panose="020B0503020102020204" pitchFamily="34" charset="0"/>
              </a:rPr>
            </a:br>
            <a:r>
              <a:rPr lang="en-US" altLang="en-US" b="1">
                <a:solidFill>
                  <a:srgbClr val="000000"/>
                </a:solidFill>
                <a:latin typeface="Franklin Gothic Book" panose="020B0503020102020204" pitchFamily="34" charset="0"/>
              </a:rPr>
              <a:t>Phone</a:t>
            </a:r>
            <a:r>
              <a:rPr lang="en-US" altLang="en-US">
                <a:solidFill>
                  <a:srgbClr val="000000"/>
                </a:solidFill>
                <a:latin typeface="Franklin Gothic Book" panose="020B0503020102020204" pitchFamily="34" charset="0"/>
              </a:rPr>
              <a:t>:  	(802) 656-5466 (office)</a:t>
            </a:r>
          </a:p>
          <a:p>
            <a:pPr marL="0" indent="0" eaLnBrk="0" fontAlgn="base" hangingPunct="0">
              <a:lnSpc>
                <a:spcPct val="100000"/>
              </a:lnSpc>
              <a:spcBef>
                <a:spcPct val="0"/>
              </a:spcBef>
              <a:spcAft>
                <a:spcPct val="0"/>
              </a:spcAft>
              <a:buClrTx/>
              <a:buSzTx/>
              <a:buNone/>
            </a:pPr>
            <a:r>
              <a:rPr lang="en-US">
                <a:solidFill>
                  <a:srgbClr val="000000"/>
                </a:solidFill>
                <a:latin typeface="Franklin Gothic Book" panose="020B0503020102020204" pitchFamily="34" charset="0"/>
              </a:rPr>
              <a:t>	(802) 316-7715 (cell)</a:t>
            </a:r>
            <a:r>
              <a:rPr lang="en-US" altLang="en-US">
                <a:solidFill>
                  <a:srgbClr val="000000"/>
                </a:solidFill>
                <a:latin typeface="Franklin Gothic Book" panose="020B0503020102020204" pitchFamily="34" charset="0"/>
              </a:rPr>
              <a:t/>
            </a:r>
            <a:br>
              <a:rPr lang="en-US" altLang="en-US">
                <a:solidFill>
                  <a:srgbClr val="000000"/>
                </a:solidFill>
                <a:latin typeface="Franklin Gothic Book" panose="020B0503020102020204" pitchFamily="34" charset="0"/>
              </a:rPr>
            </a:br>
            <a:r>
              <a:rPr lang="en-US" altLang="en-US" b="1">
                <a:solidFill>
                  <a:srgbClr val="000000"/>
                </a:solidFill>
                <a:latin typeface="Franklin Gothic Book" panose="020B0503020102020204" pitchFamily="34" charset="0"/>
              </a:rPr>
              <a:t>Email: </a:t>
            </a:r>
            <a:r>
              <a:rPr lang="en-US" altLang="en-US">
                <a:solidFill>
                  <a:srgbClr val="777777"/>
                </a:solidFill>
                <a:latin typeface="Franklin Gothic Book" panose="020B0503020102020204" pitchFamily="34" charset="0"/>
                <a:hlinkClick r:id="rId4"/>
              </a:rPr>
              <a:t>nathalie.feldman@med.uvm.edu</a:t>
            </a:r>
            <a:endParaRPr lang="en-US" altLang="en-US" sz="800">
              <a:solidFill>
                <a:schemeClr val="tx1"/>
              </a:solidFill>
            </a:endParaRPr>
          </a:p>
          <a:p>
            <a:pPr marL="0" indent="0" eaLnBrk="0" fontAlgn="base" hangingPunct="0">
              <a:lnSpc>
                <a:spcPct val="100000"/>
              </a:lnSpc>
              <a:spcBef>
                <a:spcPct val="0"/>
              </a:spcBef>
              <a:spcAft>
                <a:spcPct val="0"/>
              </a:spcAft>
              <a:buClrTx/>
              <a:buSzTx/>
              <a:buFont typeface="Calibri" panose="020F0502020204030204" pitchFamily="34" charset="0"/>
              <a:buNone/>
            </a:pPr>
            <a:endParaRPr lang="en-US" altLang="en-US" u="sng">
              <a:solidFill>
                <a:srgbClr val="777777"/>
              </a:solidFill>
              <a:latin typeface="Franklin Gothic Book" panose="020B0503020102020204" pitchFamily="34" charset="0"/>
            </a:endParaRPr>
          </a:p>
          <a:p>
            <a:pPr marL="0" indent="0" eaLnBrk="0" fontAlgn="base" hangingPunct="0">
              <a:lnSpc>
                <a:spcPct val="100000"/>
              </a:lnSpc>
              <a:spcBef>
                <a:spcPct val="0"/>
              </a:spcBef>
              <a:spcAft>
                <a:spcPct val="0"/>
              </a:spcAft>
              <a:buClrTx/>
              <a:buSzTx/>
              <a:buFont typeface="Calibri" panose="020F0502020204030204" pitchFamily="34" charset="0"/>
              <a:buNone/>
            </a:pPr>
            <a:r>
              <a:rPr lang="en-US" altLang="en-US" u="sng">
                <a:solidFill>
                  <a:srgbClr val="777777"/>
                </a:solidFill>
                <a:latin typeface="Franklin Gothic Book" panose="020B0503020102020204" pitchFamily="34" charset="0"/>
                <a:hlinkClick r:id="rId5"/>
              </a:rPr>
              <a:t>Sign-Up for a Drop-in Meeting...</a:t>
            </a:r>
            <a:r>
              <a:rPr lang="en-US" altLang="en-US">
                <a:solidFill>
                  <a:srgbClr val="000000"/>
                </a:solidFill>
                <a:latin typeface="Franklin Gothic Book" panose="020B0503020102020204" pitchFamily="34" charset="0"/>
              </a:rPr>
              <a:t> </a:t>
            </a:r>
            <a:endParaRPr lang="en-US" altLang="en-US" b="1">
              <a:solidFill>
                <a:srgbClr val="006021"/>
              </a:solidFill>
              <a:latin typeface="Franklin Gothic Book" panose="020B0503020102020204" pitchFamily="34" charset="0"/>
            </a:endParaRPr>
          </a:p>
          <a:p>
            <a:endParaRPr lang="en-US"/>
          </a:p>
          <a:p>
            <a:endParaRPr lang="en-US"/>
          </a:p>
          <a:p>
            <a:endParaRPr lang="en-US"/>
          </a:p>
          <a:p>
            <a:endParaRPr lang="en-US"/>
          </a:p>
        </p:txBody>
      </p:sp>
    </p:spTree>
    <p:extLst>
      <p:ext uri="{BB962C8B-B14F-4D97-AF65-F5344CB8AC3E}">
        <p14:creationId xmlns:p14="http://schemas.microsoft.com/office/powerpoint/2010/main" val="32768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C7067-136C-9B49-8CC3-BE06DEBA96EA}"/>
              </a:ext>
            </a:extLst>
          </p:cNvPr>
          <p:cNvSpPr>
            <a:spLocks noGrp="1"/>
          </p:cNvSpPr>
          <p:nvPr>
            <p:ph type="title"/>
          </p:nvPr>
        </p:nvSpPr>
        <p:spPr/>
        <p:txBody>
          <a:bodyPr/>
          <a:lstStyle/>
          <a:p>
            <a:r>
              <a:rPr lang="en-US"/>
              <a:t>Learning Environment Reporting-Written</a:t>
            </a:r>
          </a:p>
        </p:txBody>
      </p:sp>
      <p:sp>
        <p:nvSpPr>
          <p:cNvPr id="3" name="Content Placeholder 2">
            <a:extLst>
              <a:ext uri="{FF2B5EF4-FFF2-40B4-BE49-F238E27FC236}">
                <a16:creationId xmlns:a16="http://schemas.microsoft.com/office/drawing/2014/main" id="{30387674-A6A0-FA4B-B569-0019C274FE99}"/>
              </a:ext>
            </a:extLst>
          </p:cNvPr>
          <p:cNvSpPr>
            <a:spLocks noGrp="1"/>
          </p:cNvSpPr>
          <p:nvPr>
            <p:ph idx="1"/>
          </p:nvPr>
        </p:nvSpPr>
        <p:spPr>
          <a:xfrm>
            <a:off x="822959" y="1845734"/>
            <a:ext cx="7543801" cy="3502444"/>
          </a:xfrm>
        </p:spPr>
        <p:txBody>
          <a:bodyPr>
            <a:normAutofit/>
          </a:bodyPr>
          <a:lstStyle/>
          <a:p>
            <a:r>
              <a:rPr lang="en-US"/>
              <a:t>Clerkship and Advanced Integration Level Evaluation Form: </a:t>
            </a:r>
          </a:p>
          <a:p>
            <a:pPr lvl="1"/>
            <a:r>
              <a:rPr lang="en-US"/>
              <a:t>Please identify one or more individuals who demonstrated exemplary professionalism and respectful behavior during the clerkship. </a:t>
            </a:r>
          </a:p>
          <a:p>
            <a:pPr lvl="1"/>
            <a:r>
              <a:rPr lang="en-US"/>
              <a:t>Did you experience or observe any disrespectful or unprofessional behavior(s) during this clerkship?”</a:t>
            </a:r>
            <a:endParaRPr lang="en-US" u="sng"/>
          </a:p>
          <a:p>
            <a:pPr marL="201168" lvl="1" indent="0">
              <a:buNone/>
            </a:pPr>
            <a:endParaRPr lang="en-US"/>
          </a:p>
          <a:p>
            <a:r>
              <a:rPr lang="en-US"/>
              <a:t>Confidential Web Based Learning Environment Reporting form:</a:t>
            </a:r>
          </a:p>
          <a:p>
            <a:pPr lvl="1"/>
            <a:r>
              <a:rPr lang="en-US">
                <a:hlinkClick r:id="rId3"/>
              </a:rPr>
              <a:t>http://www.med.uvm.edu/mededucation/learningoverview</a:t>
            </a:r>
            <a:endParaRPr lang="en-US"/>
          </a:p>
          <a:p>
            <a:pPr lvl="1"/>
            <a:r>
              <a:rPr lang="en-US"/>
              <a:t>You can access this form directly by scanning the QR code found on your new “Health Care During Clinical Rotations” and “Our Culture of Respect” card, which was distributed with your new badge earlier this year. </a:t>
            </a:r>
          </a:p>
          <a:p>
            <a:pPr marL="201168" lvl="1" indent="0">
              <a:buNone/>
            </a:pPr>
            <a:endParaRPr lang="en-US"/>
          </a:p>
        </p:txBody>
      </p:sp>
      <p:pic>
        <p:nvPicPr>
          <p:cNvPr id="7" name="Picture 6" descr="C:\Users\crcase\Downloads\qr-code (1).png">
            <a:extLst>
              <a:ext uri="{FF2B5EF4-FFF2-40B4-BE49-F238E27FC236}">
                <a16:creationId xmlns:a16="http://schemas.microsoft.com/office/drawing/2014/main" id="{8CC7196B-85C3-4CD0-B630-E7FC3F9E164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2834" y="5348178"/>
            <a:ext cx="962025" cy="962025"/>
          </a:xfrm>
          <a:prstGeom prst="rect">
            <a:avLst/>
          </a:prstGeom>
          <a:noFill/>
          <a:ln>
            <a:noFill/>
          </a:ln>
        </p:spPr>
      </p:pic>
      <p:sp>
        <p:nvSpPr>
          <p:cNvPr id="6" name="TextBox 5">
            <a:extLst>
              <a:ext uri="{FF2B5EF4-FFF2-40B4-BE49-F238E27FC236}">
                <a16:creationId xmlns:a16="http://schemas.microsoft.com/office/drawing/2014/main" id="{E43E68F2-3638-421E-83AC-4947B4851BDE}"/>
              </a:ext>
            </a:extLst>
          </p:cNvPr>
          <p:cNvSpPr txBox="1"/>
          <p:nvPr/>
        </p:nvSpPr>
        <p:spPr>
          <a:xfrm>
            <a:off x="413748" y="5644524"/>
            <a:ext cx="3219086" cy="369332"/>
          </a:xfrm>
          <a:prstGeom prst="rect">
            <a:avLst/>
          </a:prstGeom>
          <a:noFill/>
        </p:spPr>
        <p:txBody>
          <a:bodyPr wrap="none" rtlCol="0">
            <a:spAutoFit/>
          </a:bodyPr>
          <a:lstStyle/>
          <a:p>
            <a:r>
              <a:rPr lang="en-US"/>
              <a:t>Password located on your badge</a:t>
            </a:r>
          </a:p>
        </p:txBody>
      </p:sp>
    </p:spTree>
    <p:extLst>
      <p:ext uri="{BB962C8B-B14F-4D97-AF65-F5344CB8AC3E}">
        <p14:creationId xmlns:p14="http://schemas.microsoft.com/office/powerpoint/2010/main" val="394005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F8494-F935-B4D1-0BA8-74E70C0D9E82}"/>
              </a:ext>
            </a:extLst>
          </p:cNvPr>
          <p:cNvSpPr>
            <a:spLocks noGrp="1"/>
          </p:cNvSpPr>
          <p:nvPr>
            <p:ph sz="half" idx="1"/>
          </p:nvPr>
        </p:nvSpPr>
        <p:spPr>
          <a:xfrm>
            <a:off x="854427" y="2141938"/>
            <a:ext cx="4313987" cy="2805965"/>
          </a:xfrm>
        </p:spPr>
        <p:txBody>
          <a:bodyPr vert="horz" lIns="68580" tIns="34290" rIns="68580" bIns="34290" rtlCol="0" anchor="t">
            <a:normAutofit/>
          </a:bodyPr>
          <a:lstStyle/>
          <a:p>
            <a:endParaRPr lang="en-US" dirty="0">
              <a:latin typeface="Tahoma Normal"/>
            </a:endParaRPr>
          </a:p>
          <a:p>
            <a:r>
              <a:rPr lang="en-US" dirty="0">
                <a:latin typeface="Tahoma Normal"/>
              </a:rPr>
              <a:t>It’s never too late to get involved in research!</a:t>
            </a:r>
          </a:p>
          <a:p>
            <a:r>
              <a:rPr lang="en-US" dirty="0">
                <a:latin typeface="Tahoma Normal"/>
              </a:rPr>
              <a:t>Larner Dean's Medical Research Fellowship</a:t>
            </a:r>
          </a:p>
          <a:p>
            <a:r>
              <a:rPr lang="en-US" dirty="0">
                <a:latin typeface="Tahoma Normal"/>
                <a:hlinkClick r:id="rId2"/>
              </a:rPr>
              <a:t>FESO (Funds for Educational and Scholarly Opportunities)</a:t>
            </a:r>
            <a:r>
              <a:rPr lang="en-US" dirty="0">
                <a:latin typeface="Tahoma Normal"/>
              </a:rPr>
              <a:t> are available again</a:t>
            </a:r>
          </a:p>
        </p:txBody>
      </p:sp>
      <p:sp>
        <p:nvSpPr>
          <p:cNvPr id="3" name="Title 2">
            <a:extLst>
              <a:ext uri="{FF2B5EF4-FFF2-40B4-BE49-F238E27FC236}">
                <a16:creationId xmlns:a16="http://schemas.microsoft.com/office/drawing/2014/main" id="{D7AED52C-509F-4C86-B85E-422A755A55BE}"/>
              </a:ext>
            </a:extLst>
          </p:cNvPr>
          <p:cNvSpPr>
            <a:spLocks noGrp="1"/>
          </p:cNvSpPr>
          <p:nvPr>
            <p:ph type="title"/>
          </p:nvPr>
        </p:nvSpPr>
        <p:spPr/>
        <p:txBody>
          <a:bodyPr>
            <a:noAutofit/>
          </a:bodyPr>
          <a:lstStyle/>
          <a:p>
            <a:r>
              <a:rPr lang="en-US" sz="3000" dirty="0">
                <a:latin typeface="Times Bold"/>
              </a:rPr>
              <a:t>Medical Student Research Opportunities</a:t>
            </a:r>
            <a:endParaRPr lang="en-US" sz="3000" dirty="0"/>
          </a:p>
        </p:txBody>
      </p:sp>
      <p:pic>
        <p:nvPicPr>
          <p:cNvPr id="4" name="Picture 6" descr="Renee Stapleton, M.D., Ph.D.">
            <a:extLst>
              <a:ext uri="{FF2B5EF4-FFF2-40B4-BE49-F238E27FC236}">
                <a16:creationId xmlns:a16="http://schemas.microsoft.com/office/drawing/2014/main" id="{55864BEB-22CD-6B7D-9EA0-9B61F12AED43}"/>
              </a:ext>
            </a:extLst>
          </p:cNvPr>
          <p:cNvPicPr>
            <a:picLocks noGrp="1" noChangeAspect="1"/>
          </p:cNvPicPr>
          <p:nvPr>
            <p:ph type="pic" sz="quarter" idx="16"/>
          </p:nvPr>
        </p:nvPicPr>
        <p:blipFill rotWithShape="1">
          <a:blip r:embed="rId3"/>
          <a:srcRect l="6889" r="48709" b="-248"/>
          <a:stretch/>
        </p:blipFill>
        <p:spPr>
          <a:xfrm>
            <a:off x="5397500" y="2043160"/>
            <a:ext cx="2789928" cy="2855367"/>
          </a:xfrm>
        </p:spPr>
      </p:pic>
      <p:sp>
        <p:nvSpPr>
          <p:cNvPr id="7" name="TextBox 6">
            <a:extLst>
              <a:ext uri="{FF2B5EF4-FFF2-40B4-BE49-F238E27FC236}">
                <a16:creationId xmlns:a16="http://schemas.microsoft.com/office/drawing/2014/main" id="{0F723E5C-B072-BD5F-D879-240E7F88EDCF}"/>
              </a:ext>
            </a:extLst>
          </p:cNvPr>
          <p:cNvSpPr txBox="1"/>
          <p:nvPr/>
        </p:nvSpPr>
        <p:spPr>
          <a:xfrm>
            <a:off x="5806721" y="5196417"/>
            <a:ext cx="2998611"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a:cs typeface="Calibri"/>
                <a:hlinkClick r:id="rId4"/>
              </a:rPr>
              <a:t>Renee Stapleton</a:t>
            </a:r>
            <a:r>
              <a:rPr lang="en-US" dirty="0">
                <a:cs typeface="Calibri"/>
              </a:rPr>
              <a:t>, MD, PhD</a:t>
            </a:r>
          </a:p>
          <a:p>
            <a:r>
              <a:rPr lang="en-US" sz="1350" dirty="0">
                <a:cs typeface="Calibri"/>
              </a:rPr>
              <a:t>Director of Medical Student Research</a:t>
            </a:r>
          </a:p>
        </p:txBody>
      </p:sp>
    </p:spTree>
    <p:extLst>
      <p:ext uri="{BB962C8B-B14F-4D97-AF65-F5344CB8AC3E}">
        <p14:creationId xmlns:p14="http://schemas.microsoft.com/office/powerpoint/2010/main" val="500179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240A-E901-3E65-0AD2-CDD5AC092A92}"/>
              </a:ext>
            </a:extLst>
          </p:cNvPr>
          <p:cNvSpPr>
            <a:spLocks noGrp="1"/>
          </p:cNvSpPr>
          <p:nvPr>
            <p:ph type="title"/>
          </p:nvPr>
        </p:nvSpPr>
        <p:spPr>
          <a:xfrm>
            <a:off x="822960" y="286604"/>
            <a:ext cx="7762900" cy="1450757"/>
          </a:xfrm>
        </p:spPr>
        <p:txBody>
          <a:bodyPr/>
          <a:lstStyle/>
          <a:p>
            <a:r>
              <a:rPr lang="en-US" dirty="0">
                <a:solidFill>
                  <a:schemeClr val="accent2">
                    <a:lumMod val="75000"/>
                  </a:schemeClr>
                </a:solidFill>
              </a:rPr>
              <a:t>Upcoming </a:t>
            </a:r>
            <a:r>
              <a:rPr lang="en-US" b="1" dirty="0">
                <a:solidFill>
                  <a:schemeClr val="accent2">
                    <a:lumMod val="75000"/>
                  </a:schemeClr>
                </a:solidFill>
              </a:rPr>
              <a:t>small group </a:t>
            </a:r>
            <a:r>
              <a:rPr lang="en-US" dirty="0">
                <a:solidFill>
                  <a:schemeClr val="accent2">
                    <a:lumMod val="75000"/>
                  </a:schemeClr>
                </a:solidFill>
              </a:rPr>
              <a:t>sessions with Dean Dolbec</a:t>
            </a:r>
          </a:p>
        </p:txBody>
      </p:sp>
      <p:sp>
        <p:nvSpPr>
          <p:cNvPr id="3" name="Content Placeholder 2">
            <a:extLst>
              <a:ext uri="{FF2B5EF4-FFF2-40B4-BE49-F238E27FC236}">
                <a16:creationId xmlns:a16="http://schemas.microsoft.com/office/drawing/2014/main" id="{ED42F096-BFD1-572B-585A-41D25E86A157}"/>
              </a:ext>
            </a:extLst>
          </p:cNvPr>
          <p:cNvSpPr>
            <a:spLocks noGrp="1"/>
          </p:cNvSpPr>
          <p:nvPr>
            <p:ph idx="1"/>
          </p:nvPr>
        </p:nvSpPr>
        <p:spPr/>
        <p:txBody>
          <a:bodyPr>
            <a:noAutofit/>
          </a:bodyPr>
          <a:lstStyle/>
          <a:p>
            <a:r>
              <a:rPr lang="en-US" sz="3200" dirty="0">
                <a:solidFill>
                  <a:schemeClr val="accent2">
                    <a:lumMod val="50000"/>
                  </a:schemeClr>
                </a:solidFill>
              </a:rPr>
              <a:t>Are you trying to decide between 3 or more specialties?  </a:t>
            </a:r>
            <a:r>
              <a:rPr lang="en-US" sz="3200" dirty="0"/>
              <a:t>11/30 @5:15 PM</a:t>
            </a:r>
          </a:p>
          <a:p>
            <a:r>
              <a:rPr lang="en-US" sz="3200" dirty="0">
                <a:solidFill>
                  <a:schemeClr val="accent2">
                    <a:lumMod val="50000"/>
                  </a:schemeClr>
                </a:solidFill>
              </a:rPr>
              <a:t>Do you have it narrowed down to 2 specialties? </a:t>
            </a:r>
            <a:r>
              <a:rPr lang="en-US" sz="3200" dirty="0"/>
              <a:t>12/7 @5 PM</a:t>
            </a:r>
          </a:p>
          <a:p>
            <a:r>
              <a:rPr lang="en-US" sz="3200" dirty="0">
                <a:solidFill>
                  <a:schemeClr val="accent2">
                    <a:lumMod val="50000"/>
                  </a:schemeClr>
                </a:solidFill>
              </a:rPr>
              <a:t>Are you certain of your specialty but want to hear more? </a:t>
            </a:r>
            <a:r>
              <a:rPr lang="en-US" sz="3200" dirty="0"/>
              <a:t>12/14 @5 PM</a:t>
            </a:r>
          </a:p>
          <a:p>
            <a:pPr marL="0" indent="0">
              <a:buNone/>
            </a:pPr>
            <a:r>
              <a:rPr lang="en-US" sz="2800" dirty="0"/>
              <a:t> </a:t>
            </a:r>
            <a:r>
              <a:rPr lang="en-US" sz="2800" dirty="0" smtClean="0">
                <a:solidFill>
                  <a:schemeClr val="accent2">
                    <a:lumMod val="75000"/>
                  </a:schemeClr>
                </a:solidFill>
              </a:rPr>
              <a:t>Look </a:t>
            </a:r>
            <a:r>
              <a:rPr lang="en-US" sz="2800" dirty="0">
                <a:solidFill>
                  <a:schemeClr val="accent2">
                    <a:lumMod val="75000"/>
                  </a:schemeClr>
                </a:solidFill>
              </a:rPr>
              <a:t>for Reminders and zoom links in </a:t>
            </a:r>
            <a:r>
              <a:rPr lang="en-US" sz="2800" dirty="0" smtClean="0">
                <a:solidFill>
                  <a:schemeClr val="accent2">
                    <a:lumMod val="75000"/>
                  </a:schemeClr>
                </a:solidFill>
              </a:rPr>
              <a:t>Weekly </a:t>
            </a:r>
            <a:r>
              <a:rPr lang="en-US" sz="2800" dirty="0">
                <a:solidFill>
                  <a:schemeClr val="accent2">
                    <a:lumMod val="75000"/>
                  </a:schemeClr>
                </a:solidFill>
              </a:rPr>
              <a:t>W</a:t>
            </a:r>
            <a:r>
              <a:rPr lang="en-US" sz="2800" dirty="0" smtClean="0">
                <a:solidFill>
                  <a:schemeClr val="accent2">
                    <a:lumMod val="75000"/>
                  </a:schemeClr>
                </a:solidFill>
              </a:rPr>
              <a:t>ire</a:t>
            </a:r>
            <a:endParaRPr lang="en-US" sz="2800" dirty="0">
              <a:solidFill>
                <a:schemeClr val="accent2">
                  <a:lumMod val="75000"/>
                </a:schemeClr>
              </a:solidFill>
            </a:endParaRPr>
          </a:p>
        </p:txBody>
      </p:sp>
    </p:spTree>
    <p:extLst>
      <p:ext uri="{BB962C8B-B14F-4D97-AF65-F5344CB8AC3E}">
        <p14:creationId xmlns:p14="http://schemas.microsoft.com/office/powerpoint/2010/main" val="34580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Any Additional Questions?</a:t>
            </a:r>
          </a:p>
        </p:txBody>
      </p:sp>
      <p:sp>
        <p:nvSpPr>
          <p:cNvPr id="3" name="TextBox 2"/>
          <p:cNvSpPr txBox="1"/>
          <p:nvPr/>
        </p:nvSpPr>
        <p:spPr>
          <a:xfrm>
            <a:off x="822960" y="1885642"/>
            <a:ext cx="7543800" cy="3416320"/>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dirty="0">
                <a:hlinkClick r:id="rId3"/>
              </a:rPr>
              <a:t>Frequently Asked Questions page</a:t>
            </a:r>
            <a:endParaRPr lang="en-US" dirty="0"/>
          </a:p>
          <a:p>
            <a:pPr marL="285750" indent="-285750">
              <a:lnSpc>
                <a:spcPct val="150000"/>
              </a:lnSpc>
              <a:buFont typeface="Arial" panose="020B0604020202020204" pitchFamily="34" charset="0"/>
              <a:buChar char="•"/>
            </a:pPr>
            <a:r>
              <a:rPr lang="en-US" dirty="0">
                <a:hlinkClick r:id="rId4"/>
              </a:rPr>
              <a:t>The memo from the Deans, providing overview information</a:t>
            </a:r>
            <a:r>
              <a:rPr lang="en-US" dirty="0"/>
              <a:t> </a:t>
            </a:r>
          </a:p>
          <a:p>
            <a:pPr marL="285750" indent="-285750">
              <a:lnSpc>
                <a:spcPct val="150000"/>
              </a:lnSpc>
              <a:buFont typeface="Arial" panose="020B0604020202020204" pitchFamily="34" charset="0"/>
              <a:buChar char="•"/>
            </a:pPr>
            <a:r>
              <a:rPr lang="en-US" dirty="0">
                <a:hlinkClick r:id="rId5"/>
              </a:rPr>
              <a:t>OASIS User Guide</a:t>
            </a:r>
            <a:endParaRPr lang="en-US" dirty="0"/>
          </a:p>
          <a:p>
            <a:pPr marL="285750" indent="-285750">
              <a:lnSpc>
                <a:spcPct val="150000"/>
              </a:lnSpc>
              <a:buFont typeface="Arial" panose="020B0604020202020204" pitchFamily="34" charset="0"/>
              <a:buChar char="•"/>
            </a:pPr>
            <a:r>
              <a:rPr lang="en-US" dirty="0">
                <a:hlinkClick r:id="rId6"/>
              </a:rPr>
              <a:t>The Advanced Integration Coordinator</a:t>
            </a:r>
            <a:endParaRPr lang="en-US" dirty="0"/>
          </a:p>
          <a:p>
            <a:pPr marL="285750" indent="-285750">
              <a:lnSpc>
                <a:spcPct val="150000"/>
              </a:lnSpc>
              <a:buFont typeface="Arial" panose="020B0604020202020204" pitchFamily="34" charset="0"/>
              <a:buChar char="•"/>
            </a:pPr>
            <a:r>
              <a:rPr lang="en-US" dirty="0"/>
              <a:t>Drop-in Meeting Sign-Ups:</a:t>
            </a:r>
          </a:p>
          <a:p>
            <a:pPr marL="742950" lvl="1" indent="-285750">
              <a:lnSpc>
                <a:spcPct val="150000"/>
              </a:lnSpc>
              <a:buFont typeface="Arial" panose="020B0604020202020204" pitchFamily="34" charset="0"/>
              <a:buChar char="•"/>
            </a:pPr>
            <a:r>
              <a:rPr lang="en-US" dirty="0">
                <a:hlinkClick r:id="rId7"/>
              </a:rPr>
              <a:t>Dr. Karen George, Associate Dean for Students</a:t>
            </a:r>
            <a:endParaRPr lang="en-US" dirty="0"/>
          </a:p>
          <a:p>
            <a:pPr marL="742950" lvl="1" indent="-285750">
              <a:lnSpc>
                <a:spcPct val="150000"/>
              </a:lnSpc>
              <a:buFont typeface="Arial" panose="020B0604020202020204" pitchFamily="34" charset="0"/>
              <a:buChar char="•"/>
            </a:pPr>
            <a:r>
              <a:rPr lang="en-US" dirty="0">
                <a:hlinkClick r:id="rId8"/>
              </a:rPr>
              <a:t>Dr. Katie Dolbec (VT)</a:t>
            </a:r>
            <a:r>
              <a:rPr lang="en-US" dirty="0"/>
              <a:t>/</a:t>
            </a:r>
            <a:r>
              <a:rPr lang="en-US" dirty="0">
                <a:hlinkClick r:id="rId7"/>
              </a:rPr>
              <a:t>Dr. Ellen Kulaga (CT)</a:t>
            </a:r>
            <a:r>
              <a:rPr lang="en-US" dirty="0"/>
              <a:t> Asst. Deans for Students</a:t>
            </a:r>
            <a:endParaRPr lang="en-US" dirty="0">
              <a:cs typeface="Calibri"/>
            </a:endParaRPr>
          </a:p>
          <a:p>
            <a:pPr marL="742950" lvl="1" indent="-285750">
              <a:lnSpc>
                <a:spcPct val="150000"/>
              </a:lnSpc>
              <a:spcAft>
                <a:spcPts val="600"/>
              </a:spcAft>
              <a:buFont typeface="Arial" panose="020B0604020202020204" pitchFamily="34" charset="0"/>
              <a:buChar char="•"/>
            </a:pPr>
            <a:r>
              <a:rPr lang="en-US" dirty="0">
                <a:hlinkClick r:id="rId9"/>
              </a:rPr>
              <a:t>Dr. Nathalie Feldman, Director of the Learning Environment</a:t>
            </a:r>
            <a:endParaRPr lang="en-US" dirty="0">
              <a:cs typeface="Calibri"/>
            </a:endParaRPr>
          </a:p>
        </p:txBody>
      </p:sp>
    </p:spTree>
    <p:extLst>
      <p:ext uri="{BB962C8B-B14F-4D97-AF65-F5344CB8AC3E}">
        <p14:creationId xmlns:p14="http://schemas.microsoft.com/office/powerpoint/2010/main" val="97147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3"/>
              </a:rPr>
              <a:t>Advanced Integration Level Graduation Requirements</a:t>
            </a:r>
            <a:endParaRPr lang="en-US" dirty="0"/>
          </a:p>
        </p:txBody>
      </p:sp>
      <p:sp>
        <p:nvSpPr>
          <p:cNvPr id="26" name="TextBox 25"/>
          <p:cNvSpPr txBox="1"/>
          <p:nvPr/>
        </p:nvSpPr>
        <p:spPr>
          <a:xfrm>
            <a:off x="3673206" y="6000644"/>
            <a:ext cx="4706960" cy="707886"/>
          </a:xfrm>
          <a:prstGeom prst="rect">
            <a:avLst/>
          </a:prstGeom>
          <a:noFill/>
        </p:spPr>
        <p:txBody>
          <a:bodyPr wrap="square" rtlCol="0">
            <a:spAutoFit/>
          </a:bodyPr>
          <a:lstStyle/>
          <a:p>
            <a:r>
              <a:rPr lang="en-US" sz="800"/>
              <a:t>The Anatomy requirement for Surgery Majors may be satisfied by ANAT 1005 Clinical Anatomy, RAD 7501 Diagnostic Radiology, RAD 7509 General Radiology, PATH 1052 Medical/Surgical Autopsy, PATH 1054 Pathology for the Clinical Physician.</a:t>
            </a:r>
            <a:br>
              <a:rPr lang="en-US" sz="800"/>
            </a:br>
            <a:r>
              <a:rPr lang="en-US" sz="800"/>
              <a:t>* In addition to 4 weeks of vacation, the Advanced Integration Year calendar for the Class of 2023 includes 4 gap weeks between rotation blocks which do not need to be designated as vacation. </a:t>
            </a:r>
          </a:p>
        </p:txBody>
      </p:sp>
      <p:sp>
        <p:nvSpPr>
          <p:cNvPr id="8" name="Rectangle 1"/>
          <p:cNvSpPr>
            <a:spLocks noChangeArrowheads="1"/>
          </p:cNvSpPr>
          <p:nvPr/>
        </p:nvSpPr>
        <p:spPr bwMode="auto">
          <a:xfrm>
            <a:off x="3703638" y="544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227E1326-1632-CB99-378D-1B72D478163F}"/>
              </a:ext>
            </a:extLst>
          </p:cNvPr>
          <p:cNvPicPr>
            <a:picLocks noChangeAspect="1"/>
          </p:cNvPicPr>
          <p:nvPr/>
        </p:nvPicPr>
        <p:blipFill>
          <a:blip r:embed="rId4"/>
          <a:stretch>
            <a:fillRect/>
          </a:stretch>
        </p:blipFill>
        <p:spPr>
          <a:xfrm>
            <a:off x="3532392" y="83242"/>
            <a:ext cx="4981771" cy="5970620"/>
          </a:xfrm>
          <a:prstGeom prst="rect">
            <a:avLst/>
          </a:prstGeom>
        </p:spPr>
      </p:pic>
    </p:spTree>
    <p:extLst>
      <p:ext uri="{BB962C8B-B14F-4D97-AF65-F5344CB8AC3E}">
        <p14:creationId xmlns:p14="http://schemas.microsoft.com/office/powerpoint/2010/main" val="362101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Acting Internship?</a:t>
            </a:r>
            <a:endParaRPr lang="en-US" dirty="0"/>
          </a:p>
        </p:txBody>
      </p:sp>
      <p:sp>
        <p:nvSpPr>
          <p:cNvPr id="3" name="Content Placeholder 2"/>
          <p:cNvSpPr>
            <a:spLocks noGrp="1"/>
          </p:cNvSpPr>
          <p:nvPr>
            <p:ph idx="1"/>
          </p:nvPr>
        </p:nvSpPr>
        <p:spPr/>
        <p:txBody>
          <a:bodyPr/>
          <a:lstStyle/>
          <a:p>
            <a:r>
              <a:rPr lang="en-US" dirty="0"/>
              <a:t>An Acting Internship (AI) consolidates and refines the student’s medical knowledge and clinical skills at a level of competency necessary to deliver comprehensive care to inpatients through increased responsibility in the evaluation and management of patients and through closely supervised direct patient care experiences on an inpatient service. Students are expected to perform as part of the resident team in order to attain a level of competence and self-confidence sufficient to be prepared for entering their first year of residency</a:t>
            </a:r>
            <a:r>
              <a:rPr lang="en-US" dirty="0" smtClean="0"/>
              <a:t>.</a:t>
            </a:r>
          </a:p>
          <a:p>
            <a:r>
              <a:rPr lang="en-US" dirty="0" smtClean="0">
                <a:sym typeface="Wingdings" panose="05000000000000000000" pitchFamily="2" charset="2"/>
              </a:rPr>
              <a:t> </a:t>
            </a:r>
            <a:r>
              <a:rPr lang="en-US" dirty="0" smtClean="0"/>
              <a:t>Acting Internships are identified by “AI:” in the course title </a:t>
            </a:r>
            <a:br>
              <a:rPr lang="en-US" dirty="0" smtClean="0"/>
            </a:br>
            <a:r>
              <a:rPr lang="en-US" dirty="0" smtClean="0"/>
              <a:t>        (i.e., AI: Neurology).</a:t>
            </a:r>
            <a:endParaRPr lang="en-US" dirty="0"/>
          </a:p>
        </p:txBody>
      </p:sp>
    </p:spTree>
    <p:extLst>
      <p:ext uri="{BB962C8B-B14F-4D97-AF65-F5344CB8AC3E}">
        <p14:creationId xmlns:p14="http://schemas.microsoft.com/office/powerpoint/2010/main" val="8297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16E5-DB2A-2989-A347-03283D32AA81}"/>
              </a:ext>
            </a:extLst>
          </p:cNvPr>
          <p:cNvSpPr>
            <a:spLocks noGrp="1"/>
          </p:cNvSpPr>
          <p:nvPr>
            <p:ph type="title"/>
          </p:nvPr>
        </p:nvSpPr>
        <p:spPr/>
        <p:txBody>
          <a:bodyPr/>
          <a:lstStyle/>
          <a:p>
            <a:r>
              <a:rPr lang="en-US" dirty="0"/>
              <a:t>Step 2</a:t>
            </a:r>
          </a:p>
        </p:txBody>
      </p:sp>
      <p:graphicFrame>
        <p:nvGraphicFramePr>
          <p:cNvPr id="6" name="Content Placeholder 2">
            <a:extLst>
              <a:ext uri="{FF2B5EF4-FFF2-40B4-BE49-F238E27FC236}">
                <a16:creationId xmlns:a16="http://schemas.microsoft.com/office/drawing/2014/main" id="{CA403D74-BCEC-F6EC-A531-44EA0CDC76EB}"/>
              </a:ext>
            </a:extLst>
          </p:cNvPr>
          <p:cNvGraphicFramePr>
            <a:graphicFrameLocks noGrp="1"/>
          </p:cNvGraphicFramePr>
          <p:nvPr>
            <p:ph idx="1"/>
            <p:extLst>
              <p:ext uri="{D42A27DB-BD31-4B8C-83A1-F6EECF244321}">
                <p14:modId xmlns:p14="http://schemas.microsoft.com/office/powerpoint/2010/main" val="1049642"/>
              </p:ext>
            </p:extLst>
          </p:nvPr>
        </p:nvGraphicFramePr>
        <p:xfrm>
          <a:off x="3600450" y="731520"/>
          <a:ext cx="486918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1177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555" y="349135"/>
            <a:ext cx="7543800" cy="698270"/>
          </a:xfrm>
        </p:spPr>
        <p:txBody>
          <a:bodyPr>
            <a:normAutofit fontScale="90000"/>
          </a:bodyPr>
          <a:lstStyle/>
          <a:p>
            <a:r>
              <a:rPr lang="en-US"/>
              <a:t>General vs. Surgery Major</a:t>
            </a:r>
          </a:p>
        </p:txBody>
      </p:sp>
      <p:graphicFrame>
        <p:nvGraphicFramePr>
          <p:cNvPr id="5" name="Table 4"/>
          <p:cNvGraphicFramePr>
            <a:graphicFrameLocks noGrp="1"/>
          </p:cNvGraphicFramePr>
          <p:nvPr>
            <p:extLst>
              <p:ext uri="{D42A27DB-BD31-4B8C-83A1-F6EECF244321}">
                <p14:modId xmlns:p14="http://schemas.microsoft.com/office/powerpoint/2010/main" val="3377195950"/>
              </p:ext>
            </p:extLst>
          </p:nvPr>
        </p:nvGraphicFramePr>
        <p:xfrm>
          <a:off x="761239" y="1115118"/>
          <a:ext cx="7543800" cy="4297059"/>
        </p:xfrm>
        <a:graphic>
          <a:graphicData uri="http://schemas.openxmlformats.org/drawingml/2006/table">
            <a:tbl>
              <a:tblPr/>
              <a:tblGrid>
                <a:gridCol w="3638578">
                  <a:extLst>
                    <a:ext uri="{9D8B030D-6E8A-4147-A177-3AD203B41FA5}">
                      <a16:colId xmlns:a16="http://schemas.microsoft.com/office/drawing/2014/main" val="20000"/>
                    </a:ext>
                  </a:extLst>
                </a:gridCol>
                <a:gridCol w="3905222">
                  <a:extLst>
                    <a:ext uri="{9D8B030D-6E8A-4147-A177-3AD203B41FA5}">
                      <a16:colId xmlns:a16="http://schemas.microsoft.com/office/drawing/2014/main" val="20001"/>
                    </a:ext>
                  </a:extLst>
                </a:gridCol>
              </a:tblGrid>
              <a:tr h="218205">
                <a:tc>
                  <a:txBody>
                    <a:bodyPr/>
                    <a:lstStyle/>
                    <a:p>
                      <a:pPr algn="ctr" fontAlgn="b"/>
                      <a:r>
                        <a:rPr lang="en-US" sz="1400" b="1" i="0" u="none" strike="noStrike">
                          <a:solidFill>
                            <a:srgbClr val="000000"/>
                          </a:solidFill>
                          <a:effectLst/>
                          <a:latin typeface="Calibri" panose="020F0502020204030204" pitchFamily="34" charset="0"/>
                        </a:rPr>
                        <a:t>General Major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400" b="1" i="0" u="none" strike="noStrike">
                          <a:solidFill>
                            <a:srgbClr val="000000"/>
                          </a:solidFill>
                          <a:effectLst/>
                          <a:latin typeface="Calibri" panose="020F0502020204030204" pitchFamily="34" charset="0"/>
                        </a:rPr>
                        <a:t>Surgery Major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0"/>
                  </a:ext>
                </a:extLst>
              </a:tr>
              <a:tr h="1158791">
                <a:tc>
                  <a:txBody>
                    <a:bodyPr/>
                    <a:lstStyle/>
                    <a:p>
                      <a:pPr algn="l" fontAlgn="t"/>
                      <a:r>
                        <a:rPr lang="en-US" sz="1100" b="1" i="0" u="none" strike="noStrike">
                          <a:solidFill>
                            <a:srgbClr val="000000"/>
                          </a:solidFill>
                          <a:effectLst/>
                          <a:latin typeface="Calibri" panose="020F0502020204030204" pitchFamily="34" charset="0"/>
                        </a:rPr>
                        <a:t>Surgical Subspecialties</a:t>
                      </a:r>
                    </a:p>
                    <a:p>
                      <a:pPr algn="l" fontAlgn="t"/>
                      <a:r>
                        <a:rPr lang="en-US" sz="1100" b="1" i="0" u="none" strike="noStrike">
                          <a:solidFill>
                            <a:srgbClr val="000000"/>
                          </a:solidFill>
                          <a:effectLst/>
                          <a:latin typeface="Calibri" panose="020F0502020204030204" pitchFamily="34" charset="0"/>
                        </a:rPr>
                        <a:t>SURG 9550 </a:t>
                      </a:r>
                      <a:r>
                        <a:rPr lang="en-US" sz="1100" b="0" i="0" u="none" strike="noStrike">
                          <a:solidFill>
                            <a:srgbClr val="000000"/>
                          </a:solidFill>
                          <a:effectLst/>
                          <a:latin typeface="Calibri" panose="020F0502020204030204" pitchFamily="34" charset="0"/>
                        </a:rPr>
                        <a:t>(x2, or 4 weeks of a single subspecialty.  A Surgery Acting Internship (AI) may be used to satisfy this requirement. Anesthesia may only be used toward 2 weeks of this requirement. </a:t>
                      </a:r>
                    </a:p>
                    <a:p>
                      <a:pPr algn="ctr" fontAlgn="t"/>
                      <a:r>
                        <a:rPr lang="en-US" sz="1100" b="0" i="1" u="none" strike="noStrike">
                          <a:solidFill>
                            <a:srgbClr val="000000"/>
                          </a:solidFill>
                          <a:effectLst/>
                          <a:latin typeface="Calibri" panose="020F0502020204030204" pitchFamily="34" charset="0"/>
                        </a:rPr>
                        <a:t>Must be done within the UVMHN or at CT Campus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t"/>
                      <a:r>
                        <a:rPr lang="en-US" sz="1100" b="0" i="0" u="none" strike="noStrike">
                          <a:solidFill>
                            <a:srgbClr val="000000"/>
                          </a:solidFill>
                          <a:effectLst/>
                          <a:latin typeface="Calibri" panose="020F0502020204030204" pitchFamily="34" charset="0"/>
                        </a:rPr>
                        <a:t>Additional </a:t>
                      </a:r>
                      <a:r>
                        <a:rPr lang="en-US" sz="1100" b="1" i="0" u="none" strike="noStrike">
                          <a:solidFill>
                            <a:srgbClr val="000000"/>
                          </a:solidFill>
                          <a:effectLst/>
                          <a:latin typeface="Calibri" panose="020F0502020204030204" pitchFamily="34" charset="0"/>
                        </a:rPr>
                        <a:t>4 weeks of Surgery</a:t>
                      </a:r>
                      <a:r>
                        <a:rPr lang="en-US" sz="1100" b="0" i="0" u="none" strike="noStrike">
                          <a:solidFill>
                            <a:srgbClr val="000000"/>
                          </a:solidFill>
                          <a:effectLst/>
                          <a:latin typeface="Calibri" panose="020F0502020204030204" pitchFamily="34" charset="0"/>
                        </a:rPr>
                        <a:t> (may be a second Surgery AI) </a:t>
                      </a:r>
                      <a:r>
                        <a:rPr lang="en-US" sz="1100" b="0" i="1" u="none" strike="noStrike">
                          <a:solidFill>
                            <a:srgbClr val="000000"/>
                          </a:solidFill>
                          <a:effectLst/>
                          <a:latin typeface="Calibri" panose="020F0502020204030204" pitchFamily="34" charset="0"/>
                        </a:rPr>
                        <a:t>May be done elsewhere</a:t>
                      </a:r>
                      <a:endParaRPr lang="en-US" sz="1100" b="0" i="0" u="none" strike="noStrike">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1"/>
                  </a:ext>
                </a:extLst>
              </a:tr>
              <a:tr h="173445">
                <a:tc>
                  <a:txBody>
                    <a:bodyPr/>
                    <a:lstStyle/>
                    <a:p>
                      <a:pPr algn="r" fontAlgn="b"/>
                      <a:r>
                        <a:rPr lang="en-US" sz="1100" b="0" i="1" u="none" strike="noStrike">
                          <a:solidFill>
                            <a:srgbClr val="000000"/>
                          </a:solidFill>
                          <a:effectLst/>
                          <a:latin typeface="Calibri" panose="020F0502020204030204" pitchFamily="34" charset="0"/>
                        </a:rPr>
                        <a:t>4 weeks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1" u="none" strike="noStrike">
                          <a:solidFill>
                            <a:srgbClr val="000000"/>
                          </a:solidFill>
                          <a:effectLst/>
                          <a:latin typeface="Calibri" panose="020F0502020204030204" pitchFamily="34" charset="0"/>
                        </a:rPr>
                        <a:t>4 weeks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3445">
                <a:tc>
                  <a:txBody>
                    <a:bodyPr/>
                    <a:lstStyle/>
                    <a:p>
                      <a:pPr algn="l" fontAlgn="b"/>
                      <a:r>
                        <a:rPr lang="en-US" sz="1100" b="1" i="0" u="none" strike="noStrike">
                          <a:solidFill>
                            <a:srgbClr val="000000"/>
                          </a:solidFill>
                          <a:effectLst/>
                          <a:latin typeface="Calibri" panose="020F0502020204030204" pitchFamily="34" charset="0"/>
                        </a:rPr>
                        <a:t>Teaching Practicum or Scholarly Project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100" b="1" i="0" u="none" strike="noStrike">
                          <a:solidFill>
                            <a:srgbClr val="000000"/>
                          </a:solidFill>
                          <a:effectLst/>
                          <a:latin typeface="Calibri" panose="020F0502020204030204" pitchFamily="34" charset="0"/>
                        </a:rPr>
                        <a:t>Scholarly Project</a:t>
                      </a:r>
                      <a:r>
                        <a:rPr lang="en-US" sz="1100" b="0" i="0" u="none" strike="noStrike">
                          <a:solidFill>
                            <a:srgbClr val="000000"/>
                          </a:solidFill>
                          <a:effectLst/>
                          <a:latin typeface="Calibri" panose="020F0502020204030204" pitchFamily="34" charset="0"/>
                        </a:rPr>
                        <a:t> in Surgery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3"/>
                  </a:ext>
                </a:extLst>
              </a:tr>
              <a:tr h="337565">
                <a:tc>
                  <a:txBody>
                    <a:bodyPr/>
                    <a:lstStyle/>
                    <a:p>
                      <a:pPr algn="r" fontAlgn="b"/>
                      <a:r>
                        <a:rPr lang="en-US" sz="1100" b="0" i="1" u="none" strike="noStrike">
                          <a:solidFill>
                            <a:srgbClr val="000000"/>
                          </a:solidFill>
                          <a:effectLst/>
                          <a:latin typeface="Calibri" panose="020F0502020204030204" pitchFamily="34" charset="0"/>
                        </a:rPr>
                        <a:t>TA - 4 weeks; 4-week rotation blocks may be dedicated to Scholarly Project work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1" u="none" strike="noStrike">
                          <a:solidFill>
                            <a:srgbClr val="000000"/>
                          </a:solidFill>
                          <a:effectLst/>
                          <a:latin typeface="Calibri" panose="020F0502020204030204" pitchFamily="34" charset="0"/>
                        </a:rPr>
                        <a:t>4-week rotation blocks may be dedicated to Scholarly Project work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0788">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a:solidFill>
                            <a:srgbClr val="000000"/>
                          </a:solidFill>
                          <a:effectLst/>
                          <a:latin typeface="Calibri" panose="020F0502020204030204" pitchFamily="34" charset="0"/>
                        </a:rPr>
                        <a:t>Surgery Resident Readiness</a:t>
                      </a:r>
                      <a:r>
                        <a:rPr lang="en-US" sz="1100" b="0" i="0" u="none" strike="noStrike">
                          <a:solidFill>
                            <a:srgbClr val="000000"/>
                          </a:solidFill>
                          <a:effectLst/>
                          <a:latin typeface="Calibri" panose="020F0502020204030204" pitchFamily="34" charset="0"/>
                        </a:rPr>
                        <a:t> course SURG 9511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5"/>
                  </a:ext>
                </a:extLst>
              </a:tr>
              <a:tr h="17344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1" u="none" strike="noStrike">
                          <a:solidFill>
                            <a:srgbClr val="000000"/>
                          </a:solidFill>
                          <a:effectLst/>
                          <a:latin typeface="Calibri" panose="020F0502020204030204" pitchFamily="34" charset="0"/>
                        </a:rPr>
                        <a:t>4 weeks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358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t"/>
                      <a:r>
                        <a:rPr lang="en-US" sz="1100" b="1" i="0" u="none" strike="noStrike">
                          <a:solidFill>
                            <a:srgbClr val="000000"/>
                          </a:solidFill>
                          <a:effectLst/>
                          <a:latin typeface="Calibri" panose="020F0502020204030204" pitchFamily="34" charset="0"/>
                        </a:rPr>
                        <a:t>Anatomy Requirement</a:t>
                      </a:r>
                      <a:r>
                        <a:rPr lang="en-US" sz="1100" b="0" i="0" u="none" strike="noStrike">
                          <a:solidFill>
                            <a:srgbClr val="000000"/>
                          </a:solidFill>
                          <a:effectLst/>
                          <a:latin typeface="Calibri" panose="020F0502020204030204" pitchFamily="34" charset="0"/>
                        </a:rPr>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a.</a:t>
                      </a:r>
                      <a:r>
                        <a:rPr lang="en-US" sz="1100" b="0" i="0" u="none" strike="noStrike" baseline="0">
                          <a:solidFill>
                            <a:srgbClr val="000000"/>
                          </a:solidFill>
                          <a:effectLst/>
                          <a:latin typeface="Calibri" panose="020F0502020204030204" pitchFamily="34" charset="0"/>
                        </a:rPr>
                        <a:t> </a:t>
                      </a:r>
                      <a:r>
                        <a:rPr lang="en-US" sz="1100" b="0" i="0" u="none" strike="noStrike">
                          <a:solidFill>
                            <a:srgbClr val="000000"/>
                          </a:solidFill>
                          <a:effectLst/>
                          <a:latin typeface="Calibri" panose="020F0502020204030204" pitchFamily="34" charset="0"/>
                        </a:rPr>
                        <a:t>Clinical Anatomy - ANAT 1005 </a:t>
                      </a:r>
                    </a:p>
                    <a:p>
                      <a:pPr algn="l" fontAlgn="t"/>
                      <a:r>
                        <a:rPr lang="en-US" sz="1100" b="0" i="0" u="none" strike="noStrike">
                          <a:solidFill>
                            <a:srgbClr val="000000"/>
                          </a:solidFill>
                          <a:effectLst/>
                          <a:latin typeface="Calibri" panose="020F0502020204030204" pitchFamily="34" charset="0"/>
                        </a:rPr>
                        <a:t>b.</a:t>
                      </a:r>
                      <a:r>
                        <a:rPr lang="en-US" sz="1100" b="0" i="0" u="none" strike="noStrike" baseline="0">
                          <a:solidFill>
                            <a:srgbClr val="000000"/>
                          </a:solidFill>
                          <a:effectLst/>
                          <a:latin typeface="Calibri" panose="020F0502020204030204" pitchFamily="34" charset="0"/>
                        </a:rPr>
                        <a:t> </a:t>
                      </a:r>
                      <a:r>
                        <a:rPr lang="en-US" sz="1100" b="0" i="0" u="none" strike="noStrike">
                          <a:solidFill>
                            <a:srgbClr val="000000"/>
                          </a:solidFill>
                          <a:effectLst/>
                          <a:latin typeface="Calibri" panose="020F0502020204030204" pitchFamily="34" charset="0"/>
                        </a:rPr>
                        <a:t>Medical/Surgical Autopsy – PATH 1052 </a:t>
                      </a:r>
                    </a:p>
                    <a:p>
                      <a:pPr algn="l" fontAlgn="t"/>
                      <a:r>
                        <a:rPr lang="en-US" sz="1100" b="0" i="0" u="none" strike="noStrike">
                          <a:solidFill>
                            <a:srgbClr val="000000"/>
                          </a:solidFill>
                          <a:effectLst/>
                          <a:latin typeface="Calibri" panose="020F0502020204030204" pitchFamily="34" charset="0"/>
                        </a:rPr>
                        <a:t>c.</a:t>
                      </a:r>
                      <a:r>
                        <a:rPr lang="en-US" sz="1100" b="0" i="0" u="none" strike="noStrike" baseline="0">
                          <a:solidFill>
                            <a:srgbClr val="000000"/>
                          </a:solidFill>
                          <a:effectLst/>
                          <a:latin typeface="Calibri" panose="020F0502020204030204" pitchFamily="34" charset="0"/>
                        </a:rPr>
                        <a:t> </a:t>
                      </a:r>
                      <a:r>
                        <a:rPr lang="en-US" sz="1100" b="0" i="0" u="none" strike="noStrike">
                          <a:solidFill>
                            <a:srgbClr val="000000"/>
                          </a:solidFill>
                          <a:effectLst/>
                          <a:latin typeface="Calibri" panose="020F0502020204030204" pitchFamily="34" charset="0"/>
                        </a:rPr>
                        <a:t>Pathology for the Clinical Physician – PATH 1054 </a:t>
                      </a:r>
                    </a:p>
                    <a:p>
                      <a:pPr algn="l" fontAlgn="t"/>
                      <a:r>
                        <a:rPr lang="en-US" sz="1100" b="0" i="0" u="none" strike="noStrike">
                          <a:solidFill>
                            <a:srgbClr val="000000"/>
                          </a:solidFill>
                          <a:effectLst/>
                          <a:latin typeface="Calibri" panose="020F0502020204030204" pitchFamily="34" charset="0"/>
                        </a:rPr>
                        <a:t>d.</a:t>
                      </a:r>
                      <a:r>
                        <a:rPr lang="en-US" sz="1100" b="0" i="0" u="none" strike="noStrike" baseline="0">
                          <a:solidFill>
                            <a:srgbClr val="000000"/>
                          </a:solidFill>
                          <a:effectLst/>
                          <a:latin typeface="Calibri" panose="020F0502020204030204" pitchFamily="34" charset="0"/>
                        </a:rPr>
                        <a:t> </a:t>
                      </a:r>
                      <a:r>
                        <a:rPr lang="en-US" sz="1100" b="0" i="0" u="none" strike="noStrike">
                          <a:solidFill>
                            <a:srgbClr val="000000"/>
                          </a:solidFill>
                          <a:effectLst/>
                          <a:latin typeface="Calibri" panose="020F0502020204030204" pitchFamily="34" charset="0"/>
                        </a:rPr>
                        <a:t>General Radiology – RAD 7509</a:t>
                      </a:r>
                    </a:p>
                    <a:p>
                      <a:pPr algn="l" fontAlgn="t"/>
                      <a:r>
                        <a:rPr lang="en-US" sz="1100" b="0" i="0" u="none" strike="noStrike">
                          <a:solidFill>
                            <a:srgbClr val="000000"/>
                          </a:solidFill>
                          <a:effectLst/>
                          <a:latin typeface="Calibri" panose="020F0502020204030204" pitchFamily="34" charset="0"/>
                        </a:rPr>
                        <a:t>e.</a:t>
                      </a:r>
                      <a:r>
                        <a:rPr lang="en-US" sz="1100" b="0" i="0" u="none" strike="noStrike" baseline="0">
                          <a:solidFill>
                            <a:srgbClr val="000000"/>
                          </a:solidFill>
                          <a:effectLst/>
                          <a:latin typeface="Calibri" panose="020F0502020204030204" pitchFamily="34" charset="0"/>
                        </a:rPr>
                        <a:t> </a:t>
                      </a:r>
                      <a:r>
                        <a:rPr lang="en-US" sz="1100" b="0" i="0" u="none" strike="noStrike">
                          <a:solidFill>
                            <a:srgbClr val="000000"/>
                          </a:solidFill>
                          <a:effectLst/>
                          <a:latin typeface="Calibri" panose="020F0502020204030204" pitchFamily="34" charset="0"/>
                        </a:rPr>
                        <a:t>Radiology Subspecialty – RAD 7501</a:t>
                      </a:r>
                    </a:p>
                    <a:p>
                      <a:pPr algn="l" fontAlgn="t"/>
                      <a:endParaRPr lang="en-US" sz="1100" b="0" i="0" u="none" strike="noStrike">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7"/>
                  </a:ext>
                </a:extLst>
              </a:tr>
              <a:tr h="501685">
                <a:tc gridSpan="2">
                  <a:txBody>
                    <a:bodyPr/>
                    <a:lstStyle/>
                    <a:p>
                      <a:pPr algn="l" fontAlgn="t"/>
                      <a:r>
                        <a:rPr lang="en-US" sz="1100" b="1" i="0" u="none" strike="noStrike">
                          <a:solidFill>
                            <a:srgbClr val="000000"/>
                          </a:solidFill>
                          <a:effectLst/>
                          <a:latin typeface="Calibri" panose="020F0502020204030204" pitchFamily="34" charset="0"/>
                        </a:rPr>
                        <a:t>Emergency Medicine: </a:t>
                      </a:r>
                      <a:r>
                        <a:rPr lang="en-US" sz="1100" b="0" i="0" u="none" strike="noStrike">
                          <a:solidFill>
                            <a:srgbClr val="000000"/>
                          </a:solidFill>
                          <a:effectLst/>
                          <a:latin typeface="Calibri" panose="020F0502020204030204" pitchFamily="34" charset="0"/>
                        </a:rPr>
                        <a:t>EMED 9502 at UVM Health Network at UVM Medical Center, the Champlain Valley Physicians Hospital and Central Vermont Medical Center,</a:t>
                      </a:r>
                      <a:r>
                        <a:rPr lang="en-US" sz="1100" b="0" i="0" u="none" strike="noStrike" baseline="0">
                          <a:solidFill>
                            <a:srgbClr val="000000"/>
                          </a:solidFill>
                          <a:effectLst/>
                          <a:latin typeface="Calibri" panose="020F0502020204030204" pitchFamily="34" charset="0"/>
                        </a:rPr>
                        <a:t> or EMED 9503 in Danbury.</a:t>
                      </a:r>
                      <a:r>
                        <a:rPr lang="en-US" sz="1100" b="1" i="0" u="none" strike="noStrike">
                          <a:solidFill>
                            <a:srgbClr val="000000"/>
                          </a:solidFill>
                          <a:effectLst/>
                          <a:latin typeface="Calibri" panose="020F0502020204030204" pitchFamily="34" charset="0"/>
                        </a:rPr>
                        <a:t/>
                      </a:r>
                      <a:br>
                        <a:rPr lang="en-US" sz="1100" b="1" i="0" u="none" strike="noStrike">
                          <a:solidFill>
                            <a:srgbClr val="000000"/>
                          </a:solidFill>
                          <a:effectLst/>
                          <a:latin typeface="Calibri" panose="020F0502020204030204" pitchFamily="34" charset="0"/>
                        </a:rPr>
                      </a:br>
                      <a:endParaRPr lang="en-US" sz="1100" b="1" i="0" u="none" strike="noStrike">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5154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692" y="749414"/>
            <a:ext cx="8773298" cy="755066"/>
          </a:xfrm>
        </p:spPr>
        <p:txBody>
          <a:bodyPr/>
          <a:lstStyle/>
          <a:p>
            <a:r>
              <a:rPr lang="en-US"/>
              <a:t>Selecting the Surgery Major</a:t>
            </a:r>
          </a:p>
        </p:txBody>
      </p:sp>
      <p:sp>
        <p:nvSpPr>
          <p:cNvPr id="3" name="Rectangle 2"/>
          <p:cNvSpPr/>
          <p:nvPr/>
        </p:nvSpPr>
        <p:spPr>
          <a:xfrm>
            <a:off x="776692" y="1841828"/>
            <a:ext cx="7787016" cy="4501745"/>
          </a:xfrm>
          <a:prstGeom prst="rect">
            <a:avLst/>
          </a:prstGeom>
        </p:spPr>
        <p:txBody>
          <a:bodyPr wrap="square" lIns="91440" tIns="45720" rIns="91440" bIns="45720" anchor="t">
            <a:spAutoFit/>
          </a:bodyPr>
          <a:lstStyle/>
          <a:p>
            <a:pPr>
              <a:lnSpc>
                <a:spcPct val="115000"/>
              </a:lnSpc>
              <a:spcAft>
                <a:spcPts val="1000"/>
              </a:spcAft>
            </a:pPr>
            <a:r>
              <a:rPr lang="en-US" sz="2400" b="1" dirty="0">
                <a:latin typeface="Calibri"/>
                <a:ea typeface="Calibri"/>
                <a:cs typeface="Times New Roman"/>
              </a:rPr>
              <a:t>Senior Student Director – Dr. Patrick Forgione</a:t>
            </a:r>
            <a:endParaRPr lang="en-US" sz="2400">
              <a:latin typeface="Calibri"/>
              <a:ea typeface="Calibri"/>
              <a:cs typeface="Times New Roman"/>
            </a:endParaRPr>
          </a:p>
          <a:p>
            <a:pPr>
              <a:lnSpc>
                <a:spcPct val="115000"/>
              </a:lnSpc>
              <a:spcAft>
                <a:spcPts val="1000"/>
              </a:spcAft>
            </a:pPr>
            <a:r>
              <a:rPr lang="en-US" sz="2400" b="1" dirty="0">
                <a:latin typeface="Calibri"/>
                <a:ea typeface="Calibri"/>
                <a:cs typeface="Times New Roman"/>
              </a:rPr>
              <a:t>Student Coordinator – Lisa Washburn</a:t>
            </a:r>
            <a:endParaRPr lang="en-US" sz="2400" dirty="0" err="1">
              <a:latin typeface="Calibri"/>
              <a:ea typeface="Calibri"/>
              <a:cs typeface="Times New Roman"/>
            </a:endParaRPr>
          </a:p>
          <a:p>
            <a:pPr>
              <a:lnSpc>
                <a:spcPct val="115000"/>
              </a:lnSpc>
              <a:spcAft>
                <a:spcPts val="1000"/>
              </a:spcAft>
            </a:pPr>
            <a:r>
              <a:rPr lang="en-US" sz="2400" b="1" dirty="0">
                <a:latin typeface="Calibri"/>
                <a:ea typeface="Calibri"/>
                <a:cs typeface="Times New Roman"/>
              </a:rPr>
              <a:t>Surgery Senior Major -</a:t>
            </a:r>
            <a:endParaRPr lang="en-US" sz="2400">
              <a:latin typeface="Calibri"/>
              <a:ea typeface="Calibri"/>
              <a:cs typeface="Times New Roman"/>
            </a:endParaRPr>
          </a:p>
          <a:p>
            <a:pPr>
              <a:lnSpc>
                <a:spcPct val="115000"/>
              </a:lnSpc>
              <a:spcAft>
                <a:spcPts val="1000"/>
              </a:spcAft>
            </a:pPr>
            <a:r>
              <a:rPr lang="en-US" sz="2400" dirty="0">
                <a:latin typeface="Calibri"/>
                <a:ea typeface="Calibri"/>
                <a:cs typeface="Times New Roman"/>
              </a:rPr>
              <a:t>Students planning to do the Senior Surgery Major should identify themselves to  </a:t>
            </a:r>
            <a:r>
              <a:rPr lang="en-US" sz="2400" dirty="0">
                <a:latin typeface="Calibri"/>
                <a:ea typeface="Calibri"/>
                <a:cs typeface="Times New Roman"/>
                <a:hlinkClick r:id="rId3"/>
              </a:rPr>
              <a:t>Lisa Washburn </a:t>
            </a:r>
            <a:r>
              <a:rPr lang="en-US" sz="2400" dirty="0">
                <a:latin typeface="Calibri"/>
                <a:ea typeface="Calibri"/>
                <a:cs typeface="Times New Roman"/>
              </a:rPr>
              <a:t>and </a:t>
            </a:r>
            <a:r>
              <a:rPr lang="en-US" sz="2400" dirty="0">
                <a:latin typeface="Calibri"/>
                <a:ea typeface="Calibri"/>
                <a:cs typeface="Times New Roman"/>
                <a:hlinkClick r:id="rId4"/>
              </a:rPr>
              <a:t>Emma Faustner </a:t>
            </a:r>
            <a:r>
              <a:rPr lang="en-US" sz="2400" dirty="0">
                <a:latin typeface="Calibri"/>
                <a:ea typeface="Calibri"/>
                <a:cs typeface="Times New Roman"/>
              </a:rPr>
              <a:t>by </a:t>
            </a:r>
            <a:r>
              <a:rPr lang="en-US" sz="2400" dirty="0"/>
              <a:t>February 1, 2024</a:t>
            </a:r>
            <a:r>
              <a:rPr lang="en-US" sz="2400" dirty="0">
                <a:ea typeface="Calibri"/>
                <a:cs typeface="Times New Roman"/>
              </a:rPr>
              <a:t>.  </a:t>
            </a:r>
            <a:r>
              <a:rPr lang="en-US" sz="2400" dirty="0">
                <a:latin typeface="Calibri"/>
                <a:ea typeface="Calibri"/>
                <a:cs typeface="Times New Roman"/>
              </a:rPr>
              <a:t>Please email them with the following information:  </a:t>
            </a:r>
          </a:p>
          <a:p>
            <a:pPr marL="800100" lvl="1" indent="-342900">
              <a:buFont typeface="Wingdings" panose="05000000000000000000" pitchFamily="2" charset="2"/>
              <a:buChar char="§"/>
            </a:pPr>
            <a:r>
              <a:rPr lang="en-US" sz="2000" dirty="0">
                <a:latin typeface="Calibri"/>
                <a:ea typeface="Calibri"/>
                <a:cs typeface="Times New Roman"/>
              </a:rPr>
              <a:t>the subspecialty you are interested in</a:t>
            </a:r>
          </a:p>
          <a:p>
            <a:pPr marL="800100" lvl="1" indent="-342900">
              <a:buFont typeface="Wingdings" panose="05000000000000000000" pitchFamily="2" charset="2"/>
              <a:buChar char="§"/>
            </a:pPr>
            <a:r>
              <a:rPr lang="en-US" sz="2000" dirty="0">
                <a:latin typeface="Calibri"/>
                <a:ea typeface="Calibri"/>
                <a:cs typeface="Times New Roman"/>
              </a:rPr>
              <a:t>your contact information</a:t>
            </a:r>
          </a:p>
          <a:p>
            <a:pPr marL="800100" lvl="1" indent="-342900">
              <a:buFont typeface="Wingdings" panose="05000000000000000000" pitchFamily="2" charset="2"/>
              <a:buChar char="§"/>
            </a:pPr>
            <a:r>
              <a:rPr lang="en-US" sz="2000" dirty="0">
                <a:latin typeface="Calibri"/>
                <a:ea typeface="Calibri"/>
                <a:cs typeface="Times New Roman"/>
              </a:rPr>
              <a:t>the name of your advisor.</a:t>
            </a:r>
          </a:p>
        </p:txBody>
      </p:sp>
    </p:spTree>
    <p:extLst>
      <p:ext uri="{BB962C8B-B14F-4D97-AF65-F5344CB8AC3E}">
        <p14:creationId xmlns:p14="http://schemas.microsoft.com/office/powerpoint/2010/main" val="238495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Custom 12">
      <a:dk1>
        <a:sysClr val="windowText" lastClr="000000"/>
      </a:dk1>
      <a:lt1>
        <a:sysClr val="window" lastClr="FFFFFF"/>
      </a:lt1>
      <a:dk2>
        <a:srgbClr val="455F51"/>
      </a:dk2>
      <a:lt2>
        <a:srgbClr val="E2DFCC"/>
      </a:lt2>
      <a:accent1>
        <a:srgbClr val="1B5337"/>
      </a:accent1>
      <a:accent2>
        <a:srgbClr val="FCAE3B"/>
      </a:accent2>
      <a:accent3>
        <a:srgbClr val="37A76F"/>
      </a:accent3>
      <a:accent4>
        <a:srgbClr val="1B5337"/>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B92DD2E619D2499CED63F5D11DF26C" ma:contentTypeVersion="17" ma:contentTypeDescription="Create a new document." ma:contentTypeScope="" ma:versionID="60cb24427880ff947cc0ec4a5086e52d">
  <xsd:schema xmlns:xsd="http://www.w3.org/2001/XMLSchema" xmlns:xs="http://www.w3.org/2001/XMLSchema" xmlns:p="http://schemas.microsoft.com/office/2006/metadata/properties" xmlns:ns3="55e7eb1a-fad6-48dc-bdc7-e2c2c3682b83" xmlns:ns4="cb2b8585-4333-4848-ba93-3685b799c163" targetNamespace="http://schemas.microsoft.com/office/2006/metadata/properties" ma:root="true" ma:fieldsID="78b147e07c45d7d877ddb81b7fb946e2" ns3:_="" ns4:_="">
    <xsd:import namespace="55e7eb1a-fad6-48dc-bdc7-e2c2c3682b83"/>
    <xsd:import namespace="cb2b8585-4333-4848-ba93-3685b799c16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ServiceLocation" minOccurs="0"/>
                <xsd:element ref="ns4:_activity" minOccurs="0"/>
                <xsd:element ref="ns4:MediaLengthInSeconds"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e7eb1a-fad6-48dc-bdc7-e2c2c3682b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2b8585-4333-4848-ba93-3685b799c1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b2b8585-4333-4848-ba93-3685b799c163" xsi:nil="true"/>
  </documentManagement>
</p:properties>
</file>

<file path=customXml/itemProps1.xml><?xml version="1.0" encoding="utf-8"?>
<ds:datastoreItem xmlns:ds="http://schemas.openxmlformats.org/officeDocument/2006/customXml" ds:itemID="{7D7666AA-E4D1-45AC-9CC1-B92A89FF461C}">
  <ds:schemaRefs>
    <ds:schemaRef ds:uri="http://schemas.microsoft.com/sharepoint/v3/contenttype/forms"/>
  </ds:schemaRefs>
</ds:datastoreItem>
</file>

<file path=customXml/itemProps2.xml><?xml version="1.0" encoding="utf-8"?>
<ds:datastoreItem xmlns:ds="http://schemas.openxmlformats.org/officeDocument/2006/customXml" ds:itemID="{76A297A0-549C-4643-9D77-9F06CAC523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e7eb1a-fad6-48dc-bdc7-e2c2c3682b83"/>
    <ds:schemaRef ds:uri="cb2b8585-4333-4848-ba93-3685b799c1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9C019F-57DD-4433-88F3-537D67FBE3C4}">
  <ds:schemaRefs>
    <ds:schemaRef ds:uri="http://purl.org/dc/terms/"/>
    <ds:schemaRef ds:uri="55e7eb1a-fad6-48dc-bdc7-e2c2c3682b83"/>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dcmitype/"/>
    <ds:schemaRef ds:uri="http://schemas.microsoft.com/office/infopath/2007/PartnerControls"/>
    <ds:schemaRef ds:uri="cb2b8585-4333-4848-ba93-3685b799c16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539</TotalTime>
  <Words>4529</Words>
  <Application>Microsoft Office PowerPoint</Application>
  <PresentationFormat>On-screen Show (4:3)</PresentationFormat>
  <Paragraphs>400</Paragraphs>
  <Slides>45</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Arial Narrow</vt:lpstr>
      <vt:lpstr>Calibri</vt:lpstr>
      <vt:lpstr>Calibri Light</vt:lpstr>
      <vt:lpstr>Franklin Gothic Book</vt:lpstr>
      <vt:lpstr>Tahoma</vt:lpstr>
      <vt:lpstr>Tahoma Normal</vt:lpstr>
      <vt:lpstr>Times Bold</vt:lpstr>
      <vt:lpstr>Times New Roman</vt:lpstr>
      <vt:lpstr>Verdana</vt:lpstr>
      <vt:lpstr>Wingdings</vt:lpstr>
      <vt:lpstr>Retrospect</vt:lpstr>
      <vt:lpstr>Preparing for Advanced Integration Level</vt:lpstr>
      <vt:lpstr>Vermont Integrated Curriculum Schedule</vt:lpstr>
      <vt:lpstr>Content Objectives</vt:lpstr>
      <vt:lpstr>Advanced Integration Level Requirements</vt:lpstr>
      <vt:lpstr>Advanced Integration Level Graduation Requirements</vt:lpstr>
      <vt:lpstr>What is an Acting Internship?</vt:lpstr>
      <vt:lpstr>Step 2</vt:lpstr>
      <vt:lpstr>General vs. Surgery Major</vt:lpstr>
      <vt:lpstr>Selecting the Surgery Major</vt:lpstr>
      <vt:lpstr>Surgery Major Requirements (in addition to the COM requirements)</vt:lpstr>
      <vt:lpstr>Surgery Subspecialty Requirement SURG 9550</vt:lpstr>
      <vt:lpstr>Surgical Subspecialties</vt:lpstr>
      <vt:lpstr>Surgical Subspecialties CT campus</vt:lpstr>
      <vt:lpstr>Teaching / Scholarly Project</vt:lpstr>
      <vt:lpstr>Electives</vt:lpstr>
      <vt:lpstr>Intramurals vs. Extramurals</vt:lpstr>
      <vt:lpstr>Extramurals</vt:lpstr>
      <vt:lpstr>Why would I do Extramurals (Away electives)?</vt:lpstr>
      <vt:lpstr>When do I need to prepare for Extramurals</vt:lpstr>
      <vt:lpstr>Advising</vt:lpstr>
      <vt:lpstr>Specialty Advising Directors</vt:lpstr>
      <vt:lpstr>Identifying an Advisor in OASIS</vt:lpstr>
      <vt:lpstr>Scheduling Rotations  &amp; the Lotteries</vt:lpstr>
      <vt:lpstr>Scheduling</vt:lpstr>
      <vt:lpstr>Lottery Schedule</vt:lpstr>
      <vt:lpstr>Before the Lotteries</vt:lpstr>
      <vt:lpstr>During the Lotteries</vt:lpstr>
      <vt:lpstr>After the Lotteries: Add/Drop</vt:lpstr>
      <vt:lpstr>Helpful Lottery Tips</vt:lpstr>
      <vt:lpstr>Helpful Lottery Tips (continued)</vt:lpstr>
      <vt:lpstr>Prerequisites for AI courses</vt:lpstr>
      <vt:lpstr>Medicine AI and Emergency Med</vt:lpstr>
      <vt:lpstr>Electives stage Lottery</vt:lpstr>
      <vt:lpstr>Additional Info (continued)</vt:lpstr>
      <vt:lpstr>Delayed USMLE Step 1?</vt:lpstr>
      <vt:lpstr>Prep for Practice (MD 1000)                     3/20-31</vt:lpstr>
      <vt:lpstr>Timeline for Residency Application</vt:lpstr>
      <vt:lpstr>The Medical Student Performance Evaluation </vt:lpstr>
      <vt:lpstr>Grade Appeal Process</vt:lpstr>
      <vt:lpstr>Student Financial Services: Away Electives and Residency Interviews</vt:lpstr>
      <vt:lpstr>Dr. Nathalie Feldman</vt:lpstr>
      <vt:lpstr>Learning Environment Reporting-Written</vt:lpstr>
      <vt:lpstr>Medical Student Research Opportunities</vt:lpstr>
      <vt:lpstr>Upcoming small group sessions with Dean Dolbec</vt:lpstr>
      <vt:lpstr>Any Additional Questions?</vt:lpstr>
    </vt:vector>
  </TitlesOfParts>
  <Company>UVM College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Integration Meeting</dc:title>
  <dc:creator>Jensen, Gordon L</dc:creator>
  <cp:keywords/>
  <cp:lastModifiedBy>Faustner, Emma K</cp:lastModifiedBy>
  <cp:revision>44</cp:revision>
  <cp:lastPrinted>2017-11-14T16:53:41Z</cp:lastPrinted>
  <dcterms:created xsi:type="dcterms:W3CDTF">2016-10-12T12:25:50Z</dcterms:created>
  <dcterms:modified xsi:type="dcterms:W3CDTF">2023-11-01T15:49:22Z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0x0101000FB92DD2E619D2499CED63F5D11DF26C</vt:lpwstr>
  </property>
  <property fmtid="{D5CDD505-2E9C-101B-9397-08002B2CF9AE}" pid="3" name="Business_x0020_Categories">
    <vt:lpwstr/>
  </property>
  <property fmtid="{D5CDD505-2E9C-101B-9397-08002B2CF9AE}" pid="4" name="Business Categories">
    <vt:lpwstr/>
  </property>
  <property fmtid="{D5CDD505-2E9C-101B-9397-08002B2CF9AE}" pid="5" name="MediaServiceImageTags">
    <vt:lpwstr/>
  </property>
</Properties>
</file>