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6" r:id="rId3"/>
    <p:sldId id="257" r:id="rId4"/>
    <p:sldId id="258" r:id="rId5"/>
    <p:sldId id="259" r:id="rId6"/>
    <p:sldId id="266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5" r:id="rId26"/>
    <p:sldId id="280" r:id="rId27"/>
    <p:sldId id="279" r:id="rId28"/>
    <p:sldId id="283" r:id="rId29"/>
    <p:sldId id="281" r:id="rId30"/>
    <p:sldId id="284" r:id="rId31"/>
    <p:sldId id="282" r:id="rId32"/>
    <p:sldId id="287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2" autoAdjust="0"/>
    <p:restoredTop sz="94660"/>
  </p:normalViewPr>
  <p:slideViewPr>
    <p:cSldViewPr snapToGrid="0">
      <p:cViewPr varScale="1">
        <p:scale>
          <a:sx n="75" d="100"/>
          <a:sy n="75" d="100"/>
        </p:scale>
        <p:origin x="64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69A4-1CA8-4547-B379-ACFA839DFC5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A653B-2C36-43C5-B459-F0BCFDE48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601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69A4-1CA8-4547-B379-ACFA839DFC5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A653B-2C36-43C5-B459-F0BCFDE48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818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69A4-1CA8-4547-B379-ACFA839DFC5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A653B-2C36-43C5-B459-F0BCFDE48A9F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3686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69A4-1CA8-4547-B379-ACFA839DFC5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A653B-2C36-43C5-B459-F0BCFDE48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240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69A4-1CA8-4547-B379-ACFA839DFC5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A653B-2C36-43C5-B459-F0BCFDE48A9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86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69A4-1CA8-4547-B379-ACFA839DFC5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A653B-2C36-43C5-B459-F0BCFDE48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305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69A4-1CA8-4547-B379-ACFA839DFC5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A653B-2C36-43C5-B459-F0BCFDE48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383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69A4-1CA8-4547-B379-ACFA839DFC5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A653B-2C36-43C5-B459-F0BCFDE48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562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69A4-1CA8-4547-B379-ACFA839DFC5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A653B-2C36-43C5-B459-F0BCFDE48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215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69A4-1CA8-4547-B379-ACFA839DFC5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A653B-2C36-43C5-B459-F0BCFDE48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920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69A4-1CA8-4547-B379-ACFA839DFC5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A653B-2C36-43C5-B459-F0BCFDE48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635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69A4-1CA8-4547-B379-ACFA839DFC5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A653B-2C36-43C5-B459-F0BCFDE48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271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69A4-1CA8-4547-B379-ACFA839DFC5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A653B-2C36-43C5-B459-F0BCFDE48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174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69A4-1CA8-4547-B379-ACFA839DFC5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A653B-2C36-43C5-B459-F0BCFDE48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953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69A4-1CA8-4547-B379-ACFA839DFC5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A653B-2C36-43C5-B459-F0BCFDE48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887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69A4-1CA8-4547-B379-ACFA839DFC5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A653B-2C36-43C5-B459-F0BCFDE48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873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A69A4-1CA8-4547-B379-ACFA839DFC5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68A653B-2C36-43C5-B459-F0BCFDE48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37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da.gov/media/146219/download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COVID Vaccine updates and Perinatal Quality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301096"/>
          </a:xfrm>
        </p:spPr>
        <p:txBody>
          <a:bodyPr>
            <a:noAutofit/>
          </a:bodyPr>
          <a:lstStyle/>
          <a:p>
            <a:r>
              <a:rPr lang="en-US" sz="1400" dirty="0" smtClean="0"/>
              <a:t>Marjorie Meyer MD</a:t>
            </a:r>
          </a:p>
          <a:p>
            <a:r>
              <a:rPr lang="en-US" sz="1400" dirty="0" smtClean="0"/>
              <a:t>Professor</a:t>
            </a:r>
          </a:p>
          <a:p>
            <a:r>
              <a:rPr lang="en-US" sz="1400" dirty="0" smtClean="0"/>
              <a:t>Larner College of Medicine</a:t>
            </a:r>
          </a:p>
          <a:p>
            <a:r>
              <a:rPr lang="en-US" sz="1400" dirty="0" smtClean="0"/>
              <a:t>University of Vermont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6" b="12099"/>
          <a:stretch/>
        </p:blipFill>
        <p:spPr>
          <a:xfrm>
            <a:off x="-1" y="5697136"/>
            <a:ext cx="6376475" cy="109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483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84" y="161365"/>
            <a:ext cx="11432816" cy="639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531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832" y="1113865"/>
            <a:ext cx="7905750" cy="4495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516367"/>
            <a:ext cx="274261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Anaphylaxis is RARE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796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675" y="882127"/>
            <a:ext cx="10122945" cy="57445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93346" y="129092"/>
            <a:ext cx="7913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Vaccine Safety Datalink (CDC): </a:t>
            </a:r>
          </a:p>
          <a:p>
            <a:pPr algn="ctr"/>
            <a:r>
              <a:rPr lang="en-US" b="1" dirty="0" smtClean="0"/>
              <a:t>Comparative data of adverse health events in unvaccinated vs vaccinated people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30236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796" y="1094254"/>
            <a:ext cx="7858125" cy="4400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88951" y="387275"/>
            <a:ext cx="2960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What about pregnancy data?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84741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736" y="939378"/>
            <a:ext cx="9629327" cy="55919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788" y="322729"/>
            <a:ext cx="596791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Similar side effects: pregnant vs not pregnant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952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84" y="559398"/>
            <a:ext cx="8867401" cy="508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943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404" y="1120869"/>
            <a:ext cx="7686675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781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439" y="713577"/>
            <a:ext cx="7705725" cy="5657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" y="86061"/>
            <a:ext cx="1134804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 these 2000 women, no change in pregnancy outcome compared to background rates: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153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5926390" cy="65514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645" y="172123"/>
            <a:ext cx="6202948" cy="628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1499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2388"/>
            <a:ext cx="9337650" cy="524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778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COVID-19 Vaccine in Pregnancy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6503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4246" y="236668"/>
            <a:ext cx="386118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Janssen data: all participants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42" y="801505"/>
            <a:ext cx="8151271" cy="372786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52948" y="4709131"/>
            <a:ext cx="7376159" cy="1870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…..based </a:t>
            </a:r>
            <a:r>
              <a:rPr lang="en-US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on data from ongoing and completed clinical trials of Ad26-vectored vaccines including COVID-19, HIV, and Ebola administered to pregnant individuals, overall, the Ad26-based vaccines have an acceptable safety and </a:t>
            </a:r>
            <a:r>
              <a:rPr lang="en-US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reactogenicity</a:t>
            </a:r>
            <a:r>
              <a:rPr lang="en-US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profile, without significant safety issues identified to date. In addition, the review of the available pregnancy data is not suggestive of a pregnancy-related safety concern (</a:t>
            </a:r>
            <a:r>
              <a:rPr lang="en-US" b="1" u="sng" dirty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FDA 2021</a:t>
            </a:r>
            <a:r>
              <a:rPr lang="en-US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16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8811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660" y="229600"/>
            <a:ext cx="6524625" cy="15525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7336715" y="3914948"/>
            <a:ext cx="2390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No change from </a:t>
            </a:r>
          </a:p>
          <a:p>
            <a:pPr algn="ctr"/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prior recs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55719" y="2015042"/>
            <a:ext cx="6667500" cy="4519893"/>
            <a:chOff x="255719" y="2015042"/>
            <a:chExt cx="6667500" cy="451989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5719" y="2015042"/>
              <a:ext cx="6667500" cy="30861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0019" y="4991885"/>
              <a:ext cx="6438900" cy="15430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7" name="TextBox 6"/>
          <p:cNvSpPr txBox="1"/>
          <p:nvPr/>
        </p:nvSpPr>
        <p:spPr>
          <a:xfrm>
            <a:off x="7253345" y="851708"/>
            <a:ext cx="23693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No change from </a:t>
            </a:r>
          </a:p>
          <a:p>
            <a:pPr algn="ctr"/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prior recs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4785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2" y="-1"/>
            <a:ext cx="5329854" cy="67311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7340" y="133181"/>
            <a:ext cx="5886450" cy="10191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7340" y="969476"/>
            <a:ext cx="5173756" cy="36885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7340" y="4570675"/>
            <a:ext cx="4782950" cy="21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6954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311" y="411536"/>
            <a:ext cx="7097651" cy="20089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10" y="3724276"/>
            <a:ext cx="6599704" cy="2495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8746" y="4312017"/>
            <a:ext cx="5863254" cy="19080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0913" y="6314739"/>
            <a:ext cx="1367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March, 2021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0913" y="2624866"/>
            <a:ext cx="1298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JAMA, 2021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t="20396" r="62052" b="499"/>
          <a:stretch/>
        </p:blipFill>
        <p:spPr>
          <a:xfrm>
            <a:off x="7696917" y="262227"/>
            <a:ext cx="3870794" cy="363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4199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314" y="487013"/>
            <a:ext cx="10515600" cy="1325563"/>
          </a:xfrm>
        </p:spPr>
        <p:txBody>
          <a:bodyPr/>
          <a:lstStyle/>
          <a:p>
            <a:r>
              <a:rPr lang="en-US" dirty="0" smtClean="0"/>
              <a:t>Short Story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4689" y="561807"/>
            <a:ext cx="5610225" cy="5648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489" y="1313850"/>
            <a:ext cx="3888385" cy="39224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8488" y="5400339"/>
            <a:ext cx="421968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Excellent safety profile in pregnancy</a:t>
            </a:r>
          </a:p>
          <a:p>
            <a:r>
              <a:rPr lang="en-US" b="1" dirty="0" smtClean="0"/>
              <a:t>Excellent immune response</a:t>
            </a:r>
          </a:p>
          <a:p>
            <a:r>
              <a:rPr lang="en-US" b="1" dirty="0" smtClean="0"/>
              <a:t>COVID Antibodies cross placenta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752031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Statewide Collaboration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9936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668359" y="2000921"/>
            <a:ext cx="4604272" cy="4292301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220588" y="2000920"/>
            <a:ext cx="4120179" cy="4292301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37882" y="2130014"/>
            <a:ext cx="4289612" cy="4292301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flipH="1">
            <a:off x="4759826" y="3024376"/>
            <a:ext cx="22827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Vermont </a:t>
            </a:r>
            <a:r>
              <a:rPr lang="en-US" sz="2400" b="1" dirty="0" err="1" smtClean="0">
                <a:solidFill>
                  <a:schemeClr val="accent1"/>
                </a:solidFill>
              </a:rPr>
              <a:t>Childrens</a:t>
            </a:r>
            <a:r>
              <a:rPr lang="en-US" sz="2400" b="1" dirty="0" smtClean="0">
                <a:solidFill>
                  <a:schemeClr val="accent1"/>
                </a:solidFill>
              </a:rPr>
              <a:t> Health Improvement Project (VCHIP)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5256" y="3486040"/>
            <a:ext cx="24785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Alliance for Innovation on Maternal Health (AIM)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87433" y="3232781"/>
            <a:ext cx="22151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Vermont Department </a:t>
            </a:r>
          </a:p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of Health (VDH)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01154" y="547271"/>
            <a:ext cx="757069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Multiple intersecting projects all with one priority:</a:t>
            </a:r>
          </a:p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Perinatal Health and Quality Improvement</a:t>
            </a:r>
            <a:endParaRPr lang="en-US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0148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65" y="86542"/>
            <a:ext cx="11209468" cy="668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6241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2361" t="3778" r="3263" b="68931"/>
          <a:stretch/>
        </p:blipFill>
        <p:spPr>
          <a:xfrm>
            <a:off x="7562625" y="306832"/>
            <a:ext cx="3915783" cy="26126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83397" b="51533"/>
          <a:stretch/>
        </p:blipFill>
        <p:spPr>
          <a:xfrm>
            <a:off x="161365" y="86542"/>
            <a:ext cx="1861073" cy="32375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4914" t="4341" r="30806" b="73033"/>
          <a:stretch/>
        </p:blipFill>
        <p:spPr>
          <a:xfrm>
            <a:off x="2334410" y="470886"/>
            <a:ext cx="4445743" cy="24688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07225" y="4643025"/>
            <a:ext cx="98003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Coordinate efforts (and reduce duplication of efforts) re: perinatal quality and childhood health</a:t>
            </a:r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NNEPQIN is excellent for wide dissemination of data among rural hospitals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PQC-VT will loop in state-specific issues and state (and hospital) level data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6981887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58253" b="52017"/>
          <a:stretch/>
        </p:blipFill>
        <p:spPr>
          <a:xfrm>
            <a:off x="161365" y="86542"/>
            <a:ext cx="4679576" cy="32052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862" y="86542"/>
            <a:ext cx="7015218" cy="66262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1789" y="3732903"/>
            <a:ext cx="4154471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Integrated data are the backbone of </a:t>
            </a:r>
          </a:p>
          <a:p>
            <a:r>
              <a:rPr lang="en-US" b="1" dirty="0" smtClean="0"/>
              <a:t>QAI efforts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Statistics Conferences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AIM: Severe Maternal Morbidity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Focus 1: PPH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Focus 2: HTN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2183802" y="2291379"/>
            <a:ext cx="2746202" cy="1161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910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Story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4689" y="561807"/>
            <a:ext cx="5610225" cy="5648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764" y="1819460"/>
            <a:ext cx="3888385" cy="392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9474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4914" y="222717"/>
            <a:ext cx="7867650" cy="61350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7515" y="693673"/>
            <a:ext cx="3105849" cy="42473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You will hopefully see hospital based statistics related to Severe Maternal Morbidity more frequently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Coding is an issue nationally: the only way to get at that is to look at the coding data and work backwards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We will continue to work on this together with the AIM initiative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147395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65" y="86542"/>
            <a:ext cx="11209468" cy="668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1752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Thank you</a:t>
            </a:r>
          </a:p>
        </p:txBody>
      </p:sp>
    </p:spTree>
    <p:extLst>
      <p:ext uri="{BB962C8B-B14F-4D97-AF65-F5344CB8AC3E}">
        <p14:creationId xmlns:p14="http://schemas.microsoft.com/office/powerpoint/2010/main" val="3804140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Longer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Vaccines available</a:t>
            </a:r>
          </a:p>
          <a:p>
            <a:r>
              <a:rPr lang="en-US" sz="3200" b="1" dirty="0" smtClean="0"/>
              <a:t>Data available</a:t>
            </a:r>
          </a:p>
          <a:p>
            <a:r>
              <a:rPr lang="en-US" sz="3200" b="1" dirty="0" smtClean="0"/>
              <a:t>Recommendations for pregnancy and breastfeeding</a:t>
            </a:r>
          </a:p>
          <a:p>
            <a:r>
              <a:rPr lang="en-US" sz="3200" b="1" dirty="0" smtClean="0"/>
              <a:t>Recommendations for planning pregnancy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131078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Vaccines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896" y="1556684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u="sng" dirty="0" smtClean="0"/>
              <a:t>mRNA vaccines-2 shots</a:t>
            </a:r>
            <a:endParaRPr lang="en-US" sz="2400" b="1" u="sng" dirty="0"/>
          </a:p>
          <a:p>
            <a:r>
              <a:rPr lang="en-US" sz="2400" b="1" dirty="0" smtClean="0"/>
              <a:t>Pfizer-3 weeks</a:t>
            </a:r>
          </a:p>
          <a:p>
            <a:r>
              <a:rPr lang="en-US" sz="2400" b="1" dirty="0" smtClean="0"/>
              <a:t>Moderna-4 weeks</a:t>
            </a:r>
          </a:p>
          <a:p>
            <a:endParaRPr lang="en-US" sz="2400" b="1" dirty="0"/>
          </a:p>
          <a:p>
            <a:pPr marL="0" indent="0">
              <a:buNone/>
            </a:pPr>
            <a:r>
              <a:rPr lang="en-US" sz="2400" b="1" u="sng" dirty="0" smtClean="0"/>
              <a:t>Adenoviral vector vaccines-one shot</a:t>
            </a:r>
          </a:p>
          <a:p>
            <a:r>
              <a:rPr lang="en-US" sz="2400" b="1" dirty="0" smtClean="0"/>
              <a:t>Janssen Biotech: Johnson and Johnson</a:t>
            </a:r>
          </a:p>
          <a:p>
            <a:endParaRPr lang="en-US" sz="2400" b="1" dirty="0"/>
          </a:p>
          <a:p>
            <a:pPr marL="0" indent="0">
              <a:buNone/>
            </a:pPr>
            <a:r>
              <a:rPr lang="en-US" sz="2400" b="1" u="sng" dirty="0" smtClean="0"/>
              <a:t>AstraZeneca</a:t>
            </a:r>
          </a:p>
          <a:p>
            <a:r>
              <a:rPr lang="en-US" sz="2400" b="1" dirty="0" smtClean="0"/>
              <a:t>Not in US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12011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61" y="633113"/>
            <a:ext cx="10515600" cy="1325563"/>
          </a:xfrm>
        </p:spPr>
        <p:txBody>
          <a:bodyPr/>
          <a:lstStyle/>
          <a:p>
            <a:r>
              <a:rPr lang="en-US" dirty="0" smtClean="0"/>
              <a:t>Vaccines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61" y="1560351"/>
            <a:ext cx="5157395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u="sng" dirty="0" smtClean="0"/>
              <a:t>mRNA vaccines-2 shots</a:t>
            </a:r>
            <a:endParaRPr lang="en-US" sz="1600" b="1" u="sng" dirty="0"/>
          </a:p>
          <a:p>
            <a:r>
              <a:rPr lang="en-US" sz="1600" b="1" dirty="0" smtClean="0"/>
              <a:t>Pfizer-3 weeks; 95% effective against illness</a:t>
            </a:r>
          </a:p>
          <a:p>
            <a:r>
              <a:rPr lang="en-US" sz="1600" b="1" dirty="0" smtClean="0"/>
              <a:t>Moderna-4 weeks; 94% effective against illness</a:t>
            </a:r>
          </a:p>
          <a:p>
            <a:endParaRPr lang="en-US" sz="1600" b="1" dirty="0"/>
          </a:p>
          <a:p>
            <a:pPr marL="0" indent="0">
              <a:buNone/>
            </a:pPr>
            <a:r>
              <a:rPr lang="en-US" sz="1600" b="1" u="sng" dirty="0" smtClean="0"/>
              <a:t>Adenovirus vector vaccines-one shot</a:t>
            </a:r>
          </a:p>
          <a:p>
            <a:r>
              <a:rPr lang="en-US" sz="1600" b="1" dirty="0" smtClean="0"/>
              <a:t>Johnson and Johnson; 67% effective against moderate illness, 77% against critical illness, 93% against hospitalizations</a:t>
            </a:r>
          </a:p>
          <a:p>
            <a:r>
              <a:rPr lang="en-US" sz="1600" b="1" dirty="0" smtClean="0"/>
              <a:t>(not live virus, no preservatives, does not replicate)</a:t>
            </a:r>
          </a:p>
          <a:p>
            <a:pPr marL="0" indent="0">
              <a:buNone/>
            </a:pPr>
            <a:endParaRPr lang="en-US" sz="1600" b="1" dirty="0" smtClean="0"/>
          </a:p>
          <a:p>
            <a:pPr marL="0" indent="0">
              <a:buNone/>
            </a:pPr>
            <a:endParaRPr lang="en-US" sz="1600" b="1" u="sng" dirty="0" smtClean="0"/>
          </a:p>
          <a:p>
            <a:pPr marL="0" indent="0">
              <a:buNone/>
            </a:pPr>
            <a:r>
              <a:rPr lang="en-US" sz="1600" b="1" u="sng" dirty="0" smtClean="0"/>
              <a:t>AstraZeneca</a:t>
            </a:r>
          </a:p>
          <a:p>
            <a:r>
              <a:rPr lang="en-US" sz="1600" b="1" dirty="0" smtClean="0"/>
              <a:t>Not in US</a:t>
            </a:r>
            <a:endParaRPr lang="en-US" sz="1600" b="1" dirty="0"/>
          </a:p>
        </p:txBody>
      </p:sp>
      <p:sp>
        <p:nvSpPr>
          <p:cNvPr id="4" name="Rectangle 3"/>
          <p:cNvSpPr/>
          <p:nvPr/>
        </p:nvSpPr>
        <p:spPr>
          <a:xfrm>
            <a:off x="5920291" y="1136123"/>
            <a:ext cx="6096000" cy="136723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ACOG recommends that COVID-19 vaccines should not be withheld from pregnant </a:t>
            </a:r>
            <a:r>
              <a:rPr lang="en-US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individuals.</a:t>
            </a:r>
            <a:endParaRPr lang="en-US" sz="1600" b="1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b="1" i="1" dirty="0" smtClean="0">
                <a:ea typeface="Times New Roman" panose="02020603050405020304" pitchFamily="18" charset="0"/>
              </a:rPr>
              <a:t>COVID-19 </a:t>
            </a:r>
            <a:r>
              <a:rPr lang="en-US" b="1" i="1" dirty="0">
                <a:ea typeface="Times New Roman" panose="02020603050405020304" pitchFamily="18" charset="0"/>
              </a:rPr>
              <a:t>vaccines should be offered to lactating individuals similar to non-lactating individuals</a:t>
            </a:r>
            <a:endParaRPr lang="en-US" b="1" i="1" dirty="0"/>
          </a:p>
        </p:txBody>
      </p:sp>
      <p:sp>
        <p:nvSpPr>
          <p:cNvPr id="5" name="Rectangle 4"/>
          <p:cNvSpPr/>
          <p:nvPr/>
        </p:nvSpPr>
        <p:spPr>
          <a:xfrm>
            <a:off x="5823473" y="3274355"/>
            <a:ext cx="6096000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US" b="1" i="1" dirty="0" smtClean="0"/>
              <a:t>“SMFM applauds ACIP’s recent discussion, which will allow pregnant and lactating people access to the Janssen COVID vaccine”-SMFM March 1, 2021 </a:t>
            </a:r>
          </a:p>
        </p:txBody>
      </p:sp>
    </p:spTree>
    <p:extLst>
      <p:ext uri="{BB962C8B-B14F-4D97-AF65-F5344CB8AC3E}">
        <p14:creationId xmlns:p14="http://schemas.microsoft.com/office/powerpoint/2010/main" val="1170817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839" y="86062"/>
            <a:ext cx="7452554" cy="37492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975" y="3458712"/>
            <a:ext cx="4461117" cy="2816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2010" y="2097741"/>
            <a:ext cx="6380493" cy="428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755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003" y="430305"/>
            <a:ext cx="639001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We have a LOT of real life data about the vaccine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651" y="1226484"/>
            <a:ext cx="7743825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130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2429" y="430307"/>
            <a:ext cx="52356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The safety profile of vaccine is excellent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553" y="1179699"/>
            <a:ext cx="7772400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2566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265</TotalTime>
  <Words>496</Words>
  <Application>Microsoft Office PowerPoint</Application>
  <PresentationFormat>Widescreen</PresentationFormat>
  <Paragraphs>80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Symbol</vt:lpstr>
      <vt:lpstr>Times New Roman</vt:lpstr>
      <vt:lpstr>Trebuchet MS</vt:lpstr>
      <vt:lpstr>Wingdings 3</vt:lpstr>
      <vt:lpstr>Facet</vt:lpstr>
      <vt:lpstr>COVID Vaccine updates and Perinatal Quality</vt:lpstr>
      <vt:lpstr>COVID-19 Vaccine in Pregnancy</vt:lpstr>
      <vt:lpstr>Short Story</vt:lpstr>
      <vt:lpstr>Longer story</vt:lpstr>
      <vt:lpstr>Vaccines</vt:lpstr>
      <vt:lpstr>Vaccines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Short Story</vt:lpstr>
      <vt:lpstr>Statewide Collaboration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Thank you</vt:lpstr>
    </vt:vector>
  </TitlesOfParts>
  <Company>The University of Vermont Health Network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Meyer, Marjorie C.</dc:creator>
  <cp:lastModifiedBy>Bellinger, Samantha</cp:lastModifiedBy>
  <cp:revision>71</cp:revision>
  <dcterms:created xsi:type="dcterms:W3CDTF">2021-04-01T17:07:37Z</dcterms:created>
  <dcterms:modified xsi:type="dcterms:W3CDTF">2021-04-05T15:24:44Z</dcterms:modified>
</cp:coreProperties>
</file>