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Masters/slideMaster174.xml" ContentType="application/vnd.openxmlformats-officedocument.presentationml.slideMaster+xml"/>
  <Override PartName="/ppt/slideMasters/slideMaster175.xml" ContentType="application/vnd.openxmlformats-officedocument.presentationml.slideMaster+xml"/>
  <Override PartName="/ppt/slideMasters/slideMaster176.xml" ContentType="application/vnd.openxmlformats-officedocument.presentationml.slideMaster+xml"/>
  <Override PartName="/ppt/slideMasters/slideMaster177.xml" ContentType="application/vnd.openxmlformats-officedocument.presentationml.slideMaster+xml"/>
  <Override PartName="/ppt/slideMasters/slideMaster178.xml" ContentType="application/vnd.openxmlformats-officedocument.presentationml.slideMaster+xml"/>
  <Override PartName="/ppt/slideMasters/slideMaster179.xml" ContentType="application/vnd.openxmlformats-officedocument.presentationml.slideMaster+xml"/>
  <Override PartName="/ppt/slideMasters/slideMaster180.xml" ContentType="application/vnd.openxmlformats-officedocument.presentationml.slideMaster+xml"/>
  <Override PartName="/ppt/slideMasters/slideMaster181.xml" ContentType="application/vnd.openxmlformats-officedocument.presentationml.slideMaster+xml"/>
  <Override PartName="/ppt/slideMasters/slideMaster182.xml" ContentType="application/vnd.openxmlformats-officedocument.presentationml.slideMaster+xml"/>
  <Override PartName="/ppt/slideMasters/slideMaster183.xml" ContentType="application/vnd.openxmlformats-officedocument.presentationml.slideMaster+xml"/>
  <Override PartName="/ppt/slideMasters/slideMaster184.xml" ContentType="application/vnd.openxmlformats-officedocument.presentationml.slideMaster+xml"/>
  <Override PartName="/ppt/slideMasters/slideMaster185.xml" ContentType="application/vnd.openxmlformats-officedocument.presentationml.slideMaster+xml"/>
  <Override PartName="/ppt/slideMasters/slideMaster186.xml" ContentType="application/vnd.openxmlformats-officedocument.presentationml.slideMaster+xml"/>
  <Override PartName="/ppt/slideMasters/slideMaster187.xml" ContentType="application/vnd.openxmlformats-officedocument.presentationml.slideMaster+xml"/>
  <Override PartName="/ppt/slideMasters/slideMaster188.xml" ContentType="application/vnd.openxmlformats-officedocument.presentationml.slideMaster+xml"/>
  <Override PartName="/ppt/slideMasters/slideMaster189.xml" ContentType="application/vnd.openxmlformats-officedocument.presentationml.slideMaster+xml"/>
  <Override PartName="/ppt/slideMasters/slideMaster190.xml" ContentType="application/vnd.openxmlformats-officedocument.presentationml.slideMaster+xml"/>
  <Override PartName="/ppt/slideMasters/slideMaster191.xml" ContentType="application/vnd.openxmlformats-officedocument.presentationml.slideMaster+xml"/>
  <Override PartName="/ppt/slideMasters/slideMaster192.xml" ContentType="application/vnd.openxmlformats-officedocument.presentationml.slideMaster+xml"/>
  <Override PartName="/ppt/slideMasters/slideMaster193.xml" ContentType="application/vnd.openxmlformats-officedocument.presentationml.slideMaster+xml"/>
  <Override PartName="/ppt/slideMasters/slideMaster194.xml" ContentType="application/vnd.openxmlformats-officedocument.presentationml.slideMaster+xml"/>
  <Override PartName="/ppt/slideMasters/slideMaster195.xml" ContentType="application/vnd.openxmlformats-officedocument.presentationml.slideMaster+xml"/>
  <Override PartName="/ppt/slideMasters/slideMaster196.xml" ContentType="application/vnd.openxmlformats-officedocument.presentationml.slideMaster+xml"/>
  <Override PartName="/ppt/slideMasters/slideMaster197.xml" ContentType="application/vnd.openxmlformats-officedocument.presentationml.slideMaster+xml"/>
  <Override PartName="/ppt/slideMasters/slideMaster198.xml" ContentType="application/vnd.openxmlformats-officedocument.presentationml.slideMaster+xml"/>
  <Override PartName="/ppt/slideMasters/slideMaster199.xml" ContentType="application/vnd.openxmlformats-officedocument.presentationml.slideMaster+xml"/>
  <Override PartName="/ppt/slideMasters/slideMaster200.xml" ContentType="application/vnd.openxmlformats-officedocument.presentationml.slideMaster+xml"/>
  <Override PartName="/ppt/slideMasters/slideMaster201.xml" ContentType="application/vnd.openxmlformats-officedocument.presentationml.slideMaster+xml"/>
  <Override PartName="/ppt/slideMasters/slideMaster202.xml" ContentType="application/vnd.openxmlformats-officedocument.presentationml.slideMaster+xml"/>
  <Override PartName="/ppt/slideMasters/slideMaster203.xml" ContentType="application/vnd.openxmlformats-officedocument.presentationml.slideMaster+xml"/>
  <Override PartName="/ppt/slideMasters/slideMaster204.xml" ContentType="application/vnd.openxmlformats-officedocument.presentationml.slideMaster+xml"/>
  <Override PartName="/ppt/slideMasters/slideMaster205.xml" ContentType="application/vnd.openxmlformats-officedocument.presentationml.slideMaster+xml"/>
  <Override PartName="/ppt/slideMasters/slideMaster206.xml" ContentType="application/vnd.openxmlformats-officedocument.presentationml.slideMaster+xml"/>
  <Override PartName="/ppt/slideMasters/slideMaster207.xml" ContentType="application/vnd.openxmlformats-officedocument.presentationml.slideMaster+xml"/>
  <Override PartName="/ppt/slideMasters/slideMaster208.xml" ContentType="application/vnd.openxmlformats-officedocument.presentationml.slideMaster+xml"/>
  <Override PartName="/ppt/slideMasters/slideMaster209.xml" ContentType="application/vnd.openxmlformats-officedocument.presentationml.slideMaster+xml"/>
  <Override PartName="/ppt/slideMasters/slideMaster210.xml" ContentType="application/vnd.openxmlformats-officedocument.presentationml.slideMaster+xml"/>
  <Override PartName="/ppt/slideMasters/slideMaster211.xml" ContentType="application/vnd.openxmlformats-officedocument.presentationml.slideMaster+xml"/>
  <Override PartName="/ppt/slideMasters/slideMaster212.xml" ContentType="application/vnd.openxmlformats-officedocument.presentationml.slideMaster+xml"/>
  <Override PartName="/ppt/slideMasters/slideMaster213.xml" ContentType="application/vnd.openxmlformats-officedocument.presentationml.slideMaster+xml"/>
  <Override PartName="/ppt/slideMasters/slideMaster214.xml" ContentType="application/vnd.openxmlformats-officedocument.presentationml.slideMaster+xml"/>
  <Override PartName="/ppt/slideMasters/slideMaster215.xml" ContentType="application/vnd.openxmlformats-officedocument.presentationml.slideMaster+xml"/>
  <Override PartName="/ppt/slideMasters/slideMaster216.xml" ContentType="application/vnd.openxmlformats-officedocument.presentationml.slideMaster+xml"/>
  <Override PartName="/ppt/slideMasters/slideMaster217.xml" ContentType="application/vnd.openxmlformats-officedocument.presentationml.slideMaster+xml"/>
  <Override PartName="/ppt/slideMasters/slideMaster218.xml" ContentType="application/vnd.openxmlformats-officedocument.presentationml.slideMaster+xml"/>
  <Override PartName="/ppt/slideMasters/slideMaster219.xml" ContentType="application/vnd.openxmlformats-officedocument.presentationml.slideMaster+xml"/>
  <Override PartName="/ppt/slideMasters/slideMaster220.xml" ContentType="application/vnd.openxmlformats-officedocument.presentationml.slideMaster+xml"/>
  <Override PartName="/ppt/slideMasters/slideMaster221.xml" ContentType="application/vnd.openxmlformats-officedocument.presentationml.slideMaster+xml"/>
  <Override PartName="/ppt/slideMasters/slideMaster222.xml" ContentType="application/vnd.openxmlformats-officedocument.presentationml.slideMaster+xml"/>
  <Override PartName="/ppt/slideMasters/slideMaster223.xml" ContentType="application/vnd.openxmlformats-officedocument.presentationml.slideMaster+xml"/>
  <Override PartName="/ppt/slideMasters/slideMaster224.xml" ContentType="application/vnd.openxmlformats-officedocument.presentationml.slideMaster+xml"/>
  <Override PartName="/ppt/slideMasters/slideMaster225.xml" ContentType="application/vnd.openxmlformats-officedocument.presentationml.slideMaster+xml"/>
  <Override PartName="/ppt/slideMasters/slideMaster226.xml" ContentType="application/vnd.openxmlformats-officedocument.presentationml.slideMaster+xml"/>
  <Override PartName="/ppt/slideMasters/slideMaster227.xml" ContentType="application/vnd.openxmlformats-officedocument.presentationml.slideMaster+xml"/>
  <Override PartName="/ppt/slideMasters/slideMaster228.xml" ContentType="application/vnd.openxmlformats-officedocument.presentationml.slideMaster+xml"/>
  <Override PartName="/ppt/slideMasters/slideMaster229.xml" ContentType="application/vnd.openxmlformats-officedocument.presentationml.slideMaster+xml"/>
  <Override PartName="/ppt/slideMasters/slideMaster230.xml" ContentType="application/vnd.openxmlformats-officedocument.presentationml.slideMaster+xml"/>
  <Override PartName="/ppt/slideMasters/slideMaster231.xml" ContentType="application/vnd.openxmlformats-officedocument.presentationml.slideMaster+xml"/>
  <Override PartName="/ppt/slideMasters/slideMaster232.xml" ContentType="application/vnd.openxmlformats-officedocument.presentationml.slideMaster+xml"/>
  <Override PartName="/ppt/slideMasters/slideMaster233.xml" ContentType="application/vnd.openxmlformats-officedocument.presentationml.slideMaster+xml"/>
  <Override PartName="/ppt/slideMasters/slideMaster234.xml" ContentType="application/vnd.openxmlformats-officedocument.presentationml.slideMaster+xml"/>
  <Override PartName="/ppt/slideMasters/slideMaster235.xml" ContentType="application/vnd.openxmlformats-officedocument.presentationml.slideMaster+xml"/>
  <Override PartName="/ppt/slideMasters/slideMaster236.xml" ContentType="application/vnd.openxmlformats-officedocument.presentationml.slideMaster+xml"/>
  <Override PartName="/ppt/slideMasters/slideMaster237.xml" ContentType="application/vnd.openxmlformats-officedocument.presentationml.slideMaster+xml"/>
  <Override PartName="/ppt/slideMasters/slideMaster238.xml" ContentType="application/vnd.openxmlformats-officedocument.presentationml.slideMaster+xml"/>
  <Override PartName="/ppt/slideMasters/slideMaster2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ags/tag1.xml" ContentType="application/vnd.openxmlformats-officedocument.presentationml.tags+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theme/theme159.xml" ContentType="application/vnd.openxmlformats-officedocument.theme+xml"/>
  <Override PartName="/ppt/theme/theme160.xml" ContentType="application/vnd.openxmlformats-officedocument.theme+xml"/>
  <Override PartName="/ppt/theme/theme161.xml" ContentType="application/vnd.openxmlformats-officedocument.theme+xml"/>
  <Override PartName="/ppt/theme/theme162.xml" ContentType="application/vnd.openxmlformats-officedocument.theme+xml"/>
  <Override PartName="/ppt/theme/theme163.xml" ContentType="application/vnd.openxmlformats-officedocument.theme+xml"/>
  <Override PartName="/ppt/theme/theme164.xml" ContentType="application/vnd.openxmlformats-officedocument.theme+xml"/>
  <Override PartName="/ppt/theme/theme165.xml" ContentType="application/vnd.openxmlformats-officedocument.theme+xml"/>
  <Override PartName="/ppt/theme/theme166.xml" ContentType="application/vnd.openxmlformats-officedocument.theme+xml"/>
  <Override PartName="/ppt/theme/theme167.xml" ContentType="application/vnd.openxmlformats-officedocument.theme+xml"/>
  <Override PartName="/ppt/theme/theme168.xml" ContentType="application/vnd.openxmlformats-officedocument.theme+xml"/>
  <Override PartName="/ppt/theme/theme169.xml" ContentType="application/vnd.openxmlformats-officedocument.theme+xml"/>
  <Override PartName="/ppt/theme/theme170.xml" ContentType="application/vnd.openxmlformats-officedocument.theme+xml"/>
  <Override PartName="/ppt/theme/theme171.xml" ContentType="application/vnd.openxmlformats-officedocument.theme+xml"/>
  <Override PartName="/ppt/theme/theme172.xml" ContentType="application/vnd.openxmlformats-officedocument.theme+xml"/>
  <Override PartName="/ppt/theme/theme173.xml" ContentType="application/vnd.openxmlformats-officedocument.theme+xml"/>
  <Override PartName="/ppt/theme/theme174.xml" ContentType="application/vnd.openxmlformats-officedocument.theme+xml"/>
  <Override PartName="/ppt/theme/theme175.xml" ContentType="application/vnd.openxmlformats-officedocument.theme+xml"/>
  <Override PartName="/ppt/theme/theme176.xml" ContentType="application/vnd.openxmlformats-officedocument.theme+xml"/>
  <Override PartName="/ppt/theme/theme177.xml" ContentType="application/vnd.openxmlformats-officedocument.theme+xml"/>
  <Override PartName="/ppt/theme/theme178.xml" ContentType="application/vnd.openxmlformats-officedocument.theme+xml"/>
  <Override PartName="/ppt/theme/theme179.xml" ContentType="application/vnd.openxmlformats-officedocument.theme+xml"/>
  <Override PartName="/ppt/theme/theme180.xml" ContentType="application/vnd.openxmlformats-officedocument.theme+xml"/>
  <Override PartName="/ppt/theme/theme181.xml" ContentType="application/vnd.openxmlformats-officedocument.theme+xml"/>
  <Override PartName="/ppt/theme/theme182.xml" ContentType="application/vnd.openxmlformats-officedocument.theme+xml"/>
  <Override PartName="/ppt/theme/theme183.xml" ContentType="application/vnd.openxmlformats-officedocument.theme+xml"/>
  <Override PartName="/ppt/theme/theme18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85.xml" ContentType="application/vnd.openxmlformats-officedocument.theme+xml"/>
  <Override PartName="/ppt/theme/theme186.xml" ContentType="application/vnd.openxmlformats-officedocument.theme+xml"/>
  <Override PartName="/ppt/theme/theme187.xml" ContentType="application/vnd.openxmlformats-officedocument.theme+xml"/>
  <Override PartName="/ppt/theme/theme188.xml" ContentType="application/vnd.openxmlformats-officedocument.theme+xml"/>
  <Override PartName="/ppt/theme/theme189.xml" ContentType="application/vnd.openxmlformats-officedocument.theme+xml"/>
  <Override PartName="/ppt/theme/theme190.xml" ContentType="application/vnd.openxmlformats-officedocument.theme+xml"/>
  <Override PartName="/ppt/slideLayouts/slideLayout35.xml" ContentType="application/vnd.openxmlformats-officedocument.presentationml.slideLayout+xml"/>
  <Override PartName="/ppt/theme/theme191.xml" ContentType="application/vnd.openxmlformats-officedocument.theme+xml"/>
  <Override PartName="/ppt/theme/theme192.xml" ContentType="application/vnd.openxmlformats-officedocument.theme+xml"/>
  <Override PartName="/ppt/slideLayouts/slideLayout36.xml" ContentType="application/vnd.openxmlformats-officedocument.presentationml.slideLayout+xml"/>
  <Override PartName="/ppt/theme/theme193.xml" ContentType="application/vnd.openxmlformats-officedocument.theme+xml"/>
  <Override PartName="/ppt/theme/theme194.xml" ContentType="application/vnd.openxmlformats-officedocument.theme+xml"/>
  <Override PartName="/ppt/slideLayouts/slideLayout37.xml" ContentType="application/vnd.openxmlformats-officedocument.presentationml.slideLayout+xml"/>
  <Override PartName="/ppt/theme/theme195.xml" ContentType="application/vnd.openxmlformats-officedocument.theme+xml"/>
  <Override PartName="/ppt/theme/theme196.xml" ContentType="application/vnd.openxmlformats-officedocument.theme+xml"/>
  <Override PartName="/ppt/theme/theme197.xml" ContentType="application/vnd.openxmlformats-officedocument.theme+xml"/>
  <Override PartName="/ppt/theme/theme198.xml" ContentType="application/vnd.openxmlformats-officedocument.theme+xml"/>
  <Override PartName="/ppt/theme/theme199.xml" ContentType="application/vnd.openxmlformats-officedocument.theme+xml"/>
  <Override PartName="/ppt/theme/theme200.xml" ContentType="application/vnd.openxmlformats-officedocument.theme+xml"/>
  <Override PartName="/ppt/slideLayouts/slideLayout38.xml" ContentType="application/vnd.openxmlformats-officedocument.presentationml.slideLayout+xml"/>
  <Override PartName="/ppt/theme/theme201.xml" ContentType="application/vnd.openxmlformats-officedocument.theme+xml"/>
  <Override PartName="/ppt/slideLayouts/slideLayout39.xml" ContentType="application/vnd.openxmlformats-officedocument.presentationml.slideLayout+xml"/>
  <Override PartName="/ppt/theme/theme202.xml" ContentType="application/vnd.openxmlformats-officedocument.theme+xml"/>
  <Override PartName="/ppt/slideLayouts/slideLayout40.xml" ContentType="application/vnd.openxmlformats-officedocument.presentationml.slideLayout+xml"/>
  <Override PartName="/ppt/theme/theme203.xml" ContentType="application/vnd.openxmlformats-officedocument.theme+xml"/>
  <Override PartName="/ppt/slideLayouts/slideLayout41.xml" ContentType="application/vnd.openxmlformats-officedocument.presentationml.slideLayout+xml"/>
  <Override PartName="/ppt/theme/theme204.xml" ContentType="application/vnd.openxmlformats-officedocument.theme+xml"/>
  <Override PartName="/ppt/slideLayouts/slideLayout42.xml" ContentType="application/vnd.openxmlformats-officedocument.presentationml.slideLayout+xml"/>
  <Override PartName="/ppt/theme/theme205.xml" ContentType="application/vnd.openxmlformats-officedocument.theme+xml"/>
  <Override PartName="/ppt/slideLayouts/slideLayout43.xml" ContentType="application/vnd.openxmlformats-officedocument.presentationml.slideLayout+xml"/>
  <Override PartName="/ppt/theme/theme206.xml" ContentType="application/vnd.openxmlformats-officedocument.theme+xml"/>
  <Override PartName="/ppt/slideLayouts/slideLayout44.xml" ContentType="application/vnd.openxmlformats-officedocument.presentationml.slideLayout+xml"/>
  <Override PartName="/ppt/theme/theme207.xml" ContentType="application/vnd.openxmlformats-officedocument.theme+xml"/>
  <Override PartName="/ppt/slideLayouts/slideLayout45.xml" ContentType="application/vnd.openxmlformats-officedocument.presentationml.slideLayout+xml"/>
  <Override PartName="/ppt/theme/theme208.xml" ContentType="application/vnd.openxmlformats-officedocument.theme+xml"/>
  <Override PartName="/ppt/slideLayouts/slideLayout46.xml" ContentType="application/vnd.openxmlformats-officedocument.presentationml.slideLayout+xml"/>
  <Override PartName="/ppt/theme/theme209.xml" ContentType="application/vnd.openxmlformats-officedocument.theme+xml"/>
  <Override PartName="/ppt/slideLayouts/slideLayout47.xml" ContentType="application/vnd.openxmlformats-officedocument.presentationml.slideLayout+xml"/>
  <Override PartName="/ppt/theme/theme210.xml" ContentType="application/vnd.openxmlformats-officedocument.theme+xml"/>
  <Override PartName="/ppt/slideLayouts/slideLayout48.xml" ContentType="application/vnd.openxmlformats-officedocument.presentationml.slideLayout+xml"/>
  <Override PartName="/ppt/theme/theme211.xml" ContentType="application/vnd.openxmlformats-officedocument.theme+xml"/>
  <Override PartName="/ppt/slideLayouts/slideLayout49.xml" ContentType="application/vnd.openxmlformats-officedocument.presentationml.slideLayout+xml"/>
  <Override PartName="/ppt/theme/theme212.xml" ContentType="application/vnd.openxmlformats-officedocument.theme+xml"/>
  <Override PartName="/ppt/slideLayouts/slideLayout50.xml" ContentType="application/vnd.openxmlformats-officedocument.presentationml.slideLayout+xml"/>
  <Override PartName="/ppt/theme/theme213.xml" ContentType="application/vnd.openxmlformats-officedocument.theme+xml"/>
  <Override PartName="/ppt/slideLayouts/slideLayout51.xml" ContentType="application/vnd.openxmlformats-officedocument.presentationml.slideLayout+xml"/>
  <Override PartName="/ppt/theme/theme214.xml" ContentType="application/vnd.openxmlformats-officedocument.theme+xml"/>
  <Override PartName="/ppt/slideLayouts/slideLayout52.xml" ContentType="application/vnd.openxmlformats-officedocument.presentationml.slideLayout+xml"/>
  <Override PartName="/ppt/theme/theme215.xml" ContentType="application/vnd.openxmlformats-officedocument.theme+xml"/>
  <Override PartName="/ppt/slideLayouts/slideLayout53.xml" ContentType="application/vnd.openxmlformats-officedocument.presentationml.slideLayout+xml"/>
  <Override PartName="/ppt/theme/theme216.xml" ContentType="application/vnd.openxmlformats-officedocument.theme+xml"/>
  <Override PartName="/ppt/slideLayouts/slideLayout54.xml" ContentType="application/vnd.openxmlformats-officedocument.presentationml.slideLayout+xml"/>
  <Override PartName="/ppt/theme/theme217.xml" ContentType="application/vnd.openxmlformats-officedocument.theme+xml"/>
  <Override PartName="/ppt/slideLayouts/slideLayout55.xml" ContentType="application/vnd.openxmlformats-officedocument.presentationml.slideLayout+xml"/>
  <Override PartName="/ppt/theme/theme218.xml" ContentType="application/vnd.openxmlformats-officedocument.theme+xml"/>
  <Override PartName="/ppt/slideLayouts/slideLayout56.xml" ContentType="application/vnd.openxmlformats-officedocument.presentationml.slideLayout+xml"/>
  <Override PartName="/ppt/theme/theme219.xml" ContentType="application/vnd.openxmlformats-officedocument.theme+xml"/>
  <Override PartName="/ppt/slideLayouts/slideLayout57.xml" ContentType="application/vnd.openxmlformats-officedocument.presentationml.slideLayout+xml"/>
  <Override PartName="/ppt/theme/theme220.xml" ContentType="application/vnd.openxmlformats-officedocument.theme+xml"/>
  <Override PartName="/ppt/slideLayouts/slideLayout58.xml" ContentType="application/vnd.openxmlformats-officedocument.presentationml.slideLayout+xml"/>
  <Override PartName="/ppt/theme/theme221.xml" ContentType="application/vnd.openxmlformats-officedocument.theme+xml"/>
  <Override PartName="/ppt/slideLayouts/slideLayout59.xml" ContentType="application/vnd.openxmlformats-officedocument.presentationml.slideLayout+xml"/>
  <Override PartName="/ppt/theme/theme222.xml" ContentType="application/vnd.openxmlformats-officedocument.theme+xml"/>
  <Override PartName="/ppt/slideLayouts/slideLayout60.xml" ContentType="application/vnd.openxmlformats-officedocument.presentationml.slideLayout+xml"/>
  <Override PartName="/ppt/theme/theme223.xml" ContentType="application/vnd.openxmlformats-officedocument.theme+xml"/>
  <Override PartName="/ppt/slideLayouts/slideLayout61.xml" ContentType="application/vnd.openxmlformats-officedocument.presentationml.slideLayout+xml"/>
  <Override PartName="/ppt/theme/theme224.xml" ContentType="application/vnd.openxmlformats-officedocument.theme+xml"/>
  <Override PartName="/ppt/slideLayouts/slideLayout62.xml" ContentType="application/vnd.openxmlformats-officedocument.presentationml.slideLayout+xml"/>
  <Override PartName="/ppt/theme/theme225.xml" ContentType="application/vnd.openxmlformats-officedocument.theme+xml"/>
  <Override PartName="/ppt/slideLayouts/slideLayout63.xml" ContentType="application/vnd.openxmlformats-officedocument.presentationml.slideLayout+xml"/>
  <Override PartName="/ppt/theme/theme226.xml" ContentType="application/vnd.openxmlformats-officedocument.theme+xml"/>
  <Override PartName="/ppt/slideLayouts/slideLayout64.xml" ContentType="application/vnd.openxmlformats-officedocument.presentationml.slideLayout+xml"/>
  <Override PartName="/ppt/theme/theme227.xml" ContentType="application/vnd.openxmlformats-officedocument.theme+xml"/>
  <Override PartName="/ppt/slideLayouts/slideLayout65.xml" ContentType="application/vnd.openxmlformats-officedocument.presentationml.slideLayout+xml"/>
  <Override PartName="/ppt/theme/theme228.xml" ContentType="application/vnd.openxmlformats-officedocument.theme+xml"/>
  <Override PartName="/ppt/slideLayouts/slideLayout66.xml" ContentType="application/vnd.openxmlformats-officedocument.presentationml.slideLayout+xml"/>
  <Override PartName="/ppt/theme/theme229.xml" ContentType="application/vnd.openxmlformats-officedocument.theme+xml"/>
  <Override PartName="/ppt/slideLayouts/slideLayout67.xml" ContentType="application/vnd.openxmlformats-officedocument.presentationml.slideLayout+xml"/>
  <Override PartName="/ppt/theme/theme230.xml" ContentType="application/vnd.openxmlformats-officedocument.theme+xml"/>
  <Override PartName="/ppt/slideLayouts/slideLayout68.xml" ContentType="application/vnd.openxmlformats-officedocument.presentationml.slideLayout+xml"/>
  <Override PartName="/ppt/theme/theme231.xml" ContentType="application/vnd.openxmlformats-officedocument.theme+xml"/>
  <Override PartName="/ppt/slideLayouts/slideLayout69.xml" ContentType="application/vnd.openxmlformats-officedocument.presentationml.slideLayout+xml"/>
  <Override PartName="/ppt/theme/theme232.xml" ContentType="application/vnd.openxmlformats-officedocument.theme+xml"/>
  <Override PartName="/ppt/slideLayouts/slideLayout70.xml" ContentType="application/vnd.openxmlformats-officedocument.presentationml.slideLayout+xml"/>
  <Override PartName="/ppt/theme/theme233.xml" ContentType="application/vnd.openxmlformats-officedocument.theme+xml"/>
  <Override PartName="/ppt/slideLayouts/slideLayout71.xml" ContentType="application/vnd.openxmlformats-officedocument.presentationml.slideLayout+xml"/>
  <Override PartName="/ppt/theme/theme234.xml" ContentType="application/vnd.openxmlformats-officedocument.theme+xml"/>
  <Override PartName="/ppt/slideLayouts/slideLayout72.xml" ContentType="application/vnd.openxmlformats-officedocument.presentationml.slideLayout+xml"/>
  <Override PartName="/ppt/theme/theme235.xml" ContentType="application/vnd.openxmlformats-officedocument.theme+xml"/>
  <Override PartName="/ppt/slideLayouts/slideLayout73.xml" ContentType="application/vnd.openxmlformats-officedocument.presentationml.slideLayout+xml"/>
  <Override PartName="/ppt/theme/theme236.xml" ContentType="application/vnd.openxmlformats-officedocument.theme+xml"/>
  <Override PartName="/ppt/slideLayouts/slideLayout74.xml" ContentType="application/vnd.openxmlformats-officedocument.presentationml.slideLayout+xml"/>
  <Override PartName="/ppt/theme/theme237.xml" ContentType="application/vnd.openxmlformats-officedocument.theme+xml"/>
  <Override PartName="/ppt/slideLayouts/slideLayout75.xml" ContentType="application/vnd.openxmlformats-officedocument.presentationml.slideLayout+xml"/>
  <Override PartName="/ppt/theme/theme238.xml" ContentType="application/vnd.openxmlformats-officedocument.theme+xml"/>
  <Override PartName="/ppt/slideLayouts/slideLayout76.xml" ContentType="application/vnd.openxmlformats-officedocument.presentationml.slideLayout+xml"/>
  <Override PartName="/ppt/theme/theme239.xml" ContentType="application/vnd.openxmlformats-officedocument.theme+xml"/>
  <Override PartName="/ppt/theme/theme240.xml" ContentType="application/vnd.openxmlformats-officedocument.theme+xml"/>
  <Override PartName="/ppt/theme/theme24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4.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754" r:id="rId4"/>
    <p:sldMasterId id="2147483789" r:id="rId5"/>
    <p:sldMasterId id="2147483790" r:id="rId6"/>
    <p:sldMasterId id="2147483807" r:id="rId7"/>
    <p:sldMasterId id="2147483833" r:id="rId8"/>
    <p:sldMasterId id="2147483845" r:id="rId9"/>
    <p:sldMasterId id="2147483846" r:id="rId10"/>
    <p:sldMasterId id="2147483848" r:id="rId11"/>
    <p:sldMasterId id="2147483850" r:id="rId12"/>
    <p:sldMasterId id="2147483852" r:id="rId13"/>
    <p:sldMasterId id="2147483854" r:id="rId14"/>
    <p:sldMasterId id="2147483856" r:id="rId15"/>
    <p:sldMasterId id="2147483858" r:id="rId16"/>
    <p:sldMasterId id="2147483859" r:id="rId17"/>
    <p:sldMasterId id="2147483861" r:id="rId18"/>
    <p:sldMasterId id="2147483863" r:id="rId19"/>
    <p:sldMasterId id="2147483865" r:id="rId20"/>
    <p:sldMasterId id="2147483867" r:id="rId21"/>
    <p:sldMasterId id="2147483869" r:id="rId22"/>
    <p:sldMasterId id="2147483870" r:id="rId23"/>
    <p:sldMasterId id="2147483872" r:id="rId24"/>
    <p:sldMasterId id="2147483874" r:id="rId25"/>
    <p:sldMasterId id="2147483876" r:id="rId26"/>
    <p:sldMasterId id="2147483878" r:id="rId27"/>
    <p:sldMasterId id="2147483880" r:id="rId28"/>
    <p:sldMasterId id="2147483882" r:id="rId29"/>
    <p:sldMasterId id="2147483884" r:id="rId30"/>
    <p:sldMasterId id="2147483886" r:id="rId31"/>
    <p:sldMasterId id="2147483887" r:id="rId32"/>
    <p:sldMasterId id="2147483914" r:id="rId33"/>
    <p:sldMasterId id="2147483916" r:id="rId34"/>
    <p:sldMasterId id="2147483922" r:id="rId35"/>
    <p:sldMasterId id="2147483924" r:id="rId36"/>
    <p:sldMasterId id="2147483959" r:id="rId37"/>
    <p:sldMasterId id="2147483961" r:id="rId38"/>
    <p:sldMasterId id="2147483963" r:id="rId39"/>
    <p:sldMasterId id="2147483965" r:id="rId40"/>
    <p:sldMasterId id="2147484056" r:id="rId41"/>
    <p:sldMasterId id="2147484089" r:id="rId42"/>
    <p:sldMasterId id="2147484091" r:id="rId43"/>
    <p:sldMasterId id="2147484093" r:id="rId44"/>
    <p:sldMasterId id="2147484095" r:id="rId45"/>
    <p:sldMasterId id="2147484097" r:id="rId46"/>
    <p:sldMasterId id="2147484099" r:id="rId47"/>
    <p:sldMasterId id="2147484156" r:id="rId48"/>
    <p:sldMasterId id="2147484158" r:id="rId49"/>
    <p:sldMasterId id="2147484160" r:id="rId50"/>
    <p:sldMasterId id="2147484162" r:id="rId51"/>
    <p:sldMasterId id="2147484164" r:id="rId52"/>
    <p:sldMasterId id="2147484166" r:id="rId53"/>
    <p:sldMasterId id="2147484168" r:id="rId54"/>
    <p:sldMasterId id="2147484170" r:id="rId55"/>
    <p:sldMasterId id="2147484172" r:id="rId56"/>
    <p:sldMasterId id="2147484174" r:id="rId57"/>
    <p:sldMasterId id="2147484176" r:id="rId58"/>
    <p:sldMasterId id="2147484178" r:id="rId59"/>
    <p:sldMasterId id="2147484180" r:id="rId60"/>
    <p:sldMasterId id="2147484182" r:id="rId61"/>
    <p:sldMasterId id="2147484184" r:id="rId62"/>
    <p:sldMasterId id="2147484186" r:id="rId63"/>
    <p:sldMasterId id="2147484188" r:id="rId64"/>
    <p:sldMasterId id="2147484192" r:id="rId65"/>
    <p:sldMasterId id="2147484194" r:id="rId66"/>
    <p:sldMasterId id="2147484196" r:id="rId67"/>
    <p:sldMasterId id="2147484198" r:id="rId68"/>
    <p:sldMasterId id="2147484310" r:id="rId69"/>
    <p:sldMasterId id="2147484312" r:id="rId70"/>
    <p:sldMasterId id="2147484314" r:id="rId71"/>
    <p:sldMasterId id="2147484381" r:id="rId72"/>
    <p:sldMasterId id="2147484395" r:id="rId73"/>
    <p:sldMasterId id="2147484397" r:id="rId74"/>
    <p:sldMasterId id="2147484399" r:id="rId75"/>
    <p:sldMasterId id="2147484401" r:id="rId76"/>
    <p:sldMasterId id="2147484410" r:id="rId77"/>
    <p:sldMasterId id="2147484412" r:id="rId78"/>
    <p:sldMasterId id="2147484414" r:id="rId79"/>
    <p:sldMasterId id="2147484416" r:id="rId80"/>
    <p:sldMasterId id="2147484418" r:id="rId81"/>
    <p:sldMasterId id="2147484420" r:id="rId82"/>
    <p:sldMasterId id="2147484435" r:id="rId83"/>
    <p:sldMasterId id="2147484437" r:id="rId84"/>
    <p:sldMasterId id="2147484439" r:id="rId85"/>
    <p:sldMasterId id="2147484457" r:id="rId86"/>
    <p:sldMasterId id="2147484459" r:id="rId87"/>
    <p:sldMasterId id="2147484471" r:id="rId88"/>
    <p:sldMasterId id="2147484473" r:id="rId89"/>
    <p:sldMasterId id="2147484475" r:id="rId90"/>
    <p:sldMasterId id="2147484477" r:id="rId91"/>
    <p:sldMasterId id="2147484479" r:id="rId92"/>
    <p:sldMasterId id="2147484482" r:id="rId93"/>
    <p:sldMasterId id="2147484484" r:id="rId94"/>
    <p:sldMasterId id="2147484486" r:id="rId95"/>
    <p:sldMasterId id="2147484516" r:id="rId96"/>
    <p:sldMasterId id="2147484550" r:id="rId97"/>
    <p:sldMasterId id="2147484552" r:id="rId98"/>
    <p:sldMasterId id="2147484554" r:id="rId99"/>
    <p:sldMasterId id="2147484556" r:id="rId100"/>
    <p:sldMasterId id="2147484558" r:id="rId101"/>
    <p:sldMasterId id="2147484560" r:id="rId102"/>
    <p:sldMasterId id="2147484562" r:id="rId103"/>
    <p:sldMasterId id="2147484586" r:id="rId104"/>
    <p:sldMasterId id="2147484588" r:id="rId105"/>
    <p:sldMasterId id="2147484590" r:id="rId106"/>
    <p:sldMasterId id="2147484614" r:id="rId107"/>
    <p:sldMasterId id="2147484616" r:id="rId108"/>
    <p:sldMasterId id="2147484618" r:id="rId109"/>
    <p:sldMasterId id="2147484620" r:id="rId110"/>
    <p:sldMasterId id="2147484622" r:id="rId111"/>
    <p:sldMasterId id="2147484624" r:id="rId112"/>
    <p:sldMasterId id="2147484667" r:id="rId113"/>
    <p:sldMasterId id="2147484669" r:id="rId114"/>
    <p:sldMasterId id="2147484709" r:id="rId115"/>
    <p:sldMasterId id="2147484711" r:id="rId116"/>
    <p:sldMasterId id="2147484713" r:id="rId117"/>
    <p:sldMasterId id="2147484715" r:id="rId118"/>
    <p:sldMasterId id="2147484779" r:id="rId119"/>
    <p:sldMasterId id="2147484781" r:id="rId120"/>
    <p:sldMasterId id="2147484785" r:id="rId121"/>
    <p:sldMasterId id="2147484787" r:id="rId122"/>
    <p:sldMasterId id="2147484789" r:id="rId123"/>
    <p:sldMasterId id="2147484791" r:id="rId124"/>
    <p:sldMasterId id="2147484793" r:id="rId125"/>
    <p:sldMasterId id="2147484797" r:id="rId126"/>
    <p:sldMasterId id="2147484817" r:id="rId127"/>
    <p:sldMasterId id="2147484818" r:id="rId128"/>
    <p:sldMasterId id="2147484824" r:id="rId129"/>
    <p:sldMasterId id="2147484826" r:id="rId130"/>
    <p:sldMasterId id="2147484828" r:id="rId131"/>
    <p:sldMasterId id="2147484830" r:id="rId132"/>
    <p:sldMasterId id="2147484896" r:id="rId133"/>
    <p:sldMasterId id="2147484921" r:id="rId134"/>
    <p:sldMasterId id="2147484927" r:id="rId135"/>
    <p:sldMasterId id="2147484929" r:id="rId136"/>
    <p:sldMasterId id="2147484931" r:id="rId137"/>
    <p:sldMasterId id="2147484933" r:id="rId138"/>
    <p:sldMasterId id="2147484935" r:id="rId139"/>
    <p:sldMasterId id="2147484937" r:id="rId140"/>
    <p:sldMasterId id="2147484939" r:id="rId141"/>
    <p:sldMasterId id="2147484966" r:id="rId142"/>
    <p:sldMasterId id="2147484972" r:id="rId143"/>
    <p:sldMasterId id="2147484974" r:id="rId144"/>
    <p:sldMasterId id="2147484976" r:id="rId145"/>
    <p:sldMasterId id="2147484978" r:id="rId146"/>
    <p:sldMasterId id="2147484980" r:id="rId147"/>
    <p:sldMasterId id="2147484982" r:id="rId148"/>
    <p:sldMasterId id="2147484984" r:id="rId149"/>
    <p:sldMasterId id="2147484986" r:id="rId150"/>
    <p:sldMasterId id="2147484988" r:id="rId151"/>
    <p:sldMasterId id="2147484990" r:id="rId152"/>
    <p:sldMasterId id="2147484992" r:id="rId153"/>
    <p:sldMasterId id="2147485041" r:id="rId154"/>
    <p:sldMasterId id="2147485047" r:id="rId155"/>
    <p:sldMasterId id="2147485049" r:id="rId156"/>
    <p:sldMasterId id="2147485051" r:id="rId157"/>
    <p:sldMasterId id="2147485053" r:id="rId158"/>
    <p:sldMasterId id="2147485055" r:id="rId159"/>
    <p:sldMasterId id="2147485057" r:id="rId160"/>
    <p:sldMasterId id="2147485090" r:id="rId161"/>
    <p:sldMasterId id="2147485096" r:id="rId162"/>
    <p:sldMasterId id="2147485098" r:id="rId163"/>
    <p:sldMasterId id="2147485100" r:id="rId164"/>
    <p:sldMasterId id="2147485102" r:id="rId165"/>
    <p:sldMasterId id="2147485104" r:id="rId166"/>
    <p:sldMasterId id="2147485106" r:id="rId167"/>
    <p:sldMasterId id="2147485122" r:id="rId168"/>
    <p:sldMasterId id="2147485128" r:id="rId169"/>
    <p:sldMasterId id="2147485130" r:id="rId170"/>
    <p:sldMasterId id="2147485132" r:id="rId171"/>
    <p:sldMasterId id="2147485134" r:id="rId172"/>
    <p:sldMasterId id="2147485136" r:id="rId173"/>
    <p:sldMasterId id="2147485138" r:id="rId174"/>
    <p:sldMasterId id="2147485160" r:id="rId175"/>
    <p:sldMasterId id="2147485166" r:id="rId176"/>
    <p:sldMasterId id="2147485168" r:id="rId177"/>
    <p:sldMasterId id="2147485170" r:id="rId178"/>
    <p:sldMasterId id="2147485172" r:id="rId179"/>
    <p:sldMasterId id="2147485174" r:id="rId180"/>
    <p:sldMasterId id="2147485203" r:id="rId181"/>
    <p:sldMasterId id="2147485209" r:id="rId182"/>
    <p:sldMasterId id="2147485211" r:id="rId183"/>
    <p:sldMasterId id="2147485213" r:id="rId184"/>
    <p:sldMasterId id="2147485215" r:id="rId185"/>
    <p:sldMasterId id="2147485217" r:id="rId186"/>
    <p:sldMasterId id="2147485234" r:id="rId187"/>
    <p:sldMasterId id="2147485240" r:id="rId188"/>
    <p:sldMasterId id="2147485242" r:id="rId189"/>
    <p:sldMasterId id="2147485244" r:id="rId190"/>
    <p:sldMasterId id="2147485246" r:id="rId191"/>
    <p:sldMasterId id="2147485248" r:id="rId192"/>
    <p:sldMasterId id="2147485250" r:id="rId193"/>
    <p:sldMasterId id="2147485350" r:id="rId194"/>
    <p:sldMasterId id="2147485358" r:id="rId195"/>
    <p:sldMasterId id="2147485364" r:id="rId196"/>
    <p:sldMasterId id="2147485366" r:id="rId197"/>
    <p:sldMasterId id="2147485368" r:id="rId198"/>
    <p:sldMasterId id="2147485370" r:id="rId199"/>
    <p:sldMasterId id="2147485372" r:id="rId200"/>
    <p:sldMasterId id="2147485374" r:id="rId201"/>
    <p:sldMasterId id="2147485376" r:id="rId202"/>
    <p:sldMasterId id="2147485378" r:id="rId203"/>
    <p:sldMasterId id="2147485380" r:id="rId204"/>
    <p:sldMasterId id="2147485382" r:id="rId205"/>
    <p:sldMasterId id="2147485384" r:id="rId206"/>
    <p:sldMasterId id="2147485386" r:id="rId207"/>
    <p:sldMasterId id="2147485388" r:id="rId208"/>
    <p:sldMasterId id="2147485390" r:id="rId209"/>
    <p:sldMasterId id="2147485392" r:id="rId210"/>
    <p:sldMasterId id="2147485394" r:id="rId211"/>
    <p:sldMasterId id="2147485396" r:id="rId212"/>
    <p:sldMasterId id="2147485398" r:id="rId213"/>
    <p:sldMasterId id="2147485400" r:id="rId214"/>
    <p:sldMasterId id="2147485402" r:id="rId215"/>
    <p:sldMasterId id="2147485404" r:id="rId216"/>
    <p:sldMasterId id="2147485406" r:id="rId217"/>
    <p:sldMasterId id="2147485408" r:id="rId218"/>
    <p:sldMasterId id="2147485410" r:id="rId219"/>
    <p:sldMasterId id="2147485412" r:id="rId220"/>
    <p:sldMasterId id="2147485414" r:id="rId221"/>
    <p:sldMasterId id="2147485416" r:id="rId222"/>
    <p:sldMasterId id="2147485418" r:id="rId223"/>
    <p:sldMasterId id="2147485420" r:id="rId224"/>
    <p:sldMasterId id="2147485422" r:id="rId225"/>
    <p:sldMasterId id="2147485424" r:id="rId226"/>
    <p:sldMasterId id="2147485426" r:id="rId227"/>
    <p:sldMasterId id="2147485428" r:id="rId228"/>
    <p:sldMasterId id="2147485430" r:id="rId229"/>
    <p:sldMasterId id="2147485432" r:id="rId230"/>
    <p:sldMasterId id="2147485434" r:id="rId231"/>
    <p:sldMasterId id="2147485436" r:id="rId232"/>
    <p:sldMasterId id="2147485438" r:id="rId233"/>
    <p:sldMasterId id="2147485440" r:id="rId234"/>
    <p:sldMasterId id="2147485442" r:id="rId235"/>
    <p:sldMasterId id="2147485444" r:id="rId236"/>
    <p:sldMasterId id="2147485446" r:id="rId237"/>
    <p:sldMasterId id="2147485448" r:id="rId238"/>
    <p:sldMasterId id="2147485450" r:id="rId239"/>
    <p:sldMasterId id="2147485452" r:id="rId240"/>
    <p:sldMasterId id="2147485454" r:id="rId241"/>
    <p:sldMasterId id="2147485456" r:id="rId242"/>
  </p:sldMasterIdLst>
  <p:notesMasterIdLst>
    <p:notesMasterId r:id="rId324"/>
  </p:notesMasterIdLst>
  <p:handoutMasterIdLst>
    <p:handoutMasterId r:id="rId325"/>
  </p:handoutMasterIdLst>
  <p:sldIdLst>
    <p:sldId id="1080" r:id="rId243"/>
    <p:sldId id="6589" r:id="rId244"/>
    <p:sldId id="2127" r:id="rId245"/>
    <p:sldId id="6644" r:id="rId246"/>
    <p:sldId id="5326" r:id="rId247"/>
    <p:sldId id="2621" r:id="rId248"/>
    <p:sldId id="3887" r:id="rId249"/>
    <p:sldId id="6794" r:id="rId250"/>
    <p:sldId id="6679" r:id="rId251"/>
    <p:sldId id="5474" r:id="rId252"/>
    <p:sldId id="4689" r:id="rId253"/>
    <p:sldId id="6061" r:id="rId254"/>
    <p:sldId id="4693" r:id="rId255"/>
    <p:sldId id="4831" r:id="rId256"/>
    <p:sldId id="6035" r:id="rId257"/>
    <p:sldId id="6696" r:id="rId258"/>
    <p:sldId id="6695" r:id="rId259"/>
    <p:sldId id="6756" r:id="rId260"/>
    <p:sldId id="6800" r:id="rId261"/>
    <p:sldId id="6802" r:id="rId262"/>
    <p:sldId id="6760" r:id="rId263"/>
    <p:sldId id="6809" r:id="rId264"/>
    <p:sldId id="6789" r:id="rId265"/>
    <p:sldId id="6790" r:id="rId266"/>
    <p:sldId id="6663" r:id="rId267"/>
    <p:sldId id="6852" r:id="rId268"/>
    <p:sldId id="6853" r:id="rId269"/>
    <p:sldId id="6854" r:id="rId270"/>
    <p:sldId id="6810" r:id="rId271"/>
    <p:sldId id="6855" r:id="rId272"/>
    <p:sldId id="6856" r:id="rId273"/>
    <p:sldId id="6857" r:id="rId274"/>
    <p:sldId id="6858" r:id="rId275"/>
    <p:sldId id="6699" r:id="rId276"/>
    <p:sldId id="6701" r:id="rId277"/>
    <p:sldId id="6745" r:id="rId278"/>
    <p:sldId id="6814" r:id="rId279"/>
    <p:sldId id="6815" r:id="rId280"/>
    <p:sldId id="6851" r:id="rId281"/>
    <p:sldId id="6817" r:id="rId282"/>
    <p:sldId id="6818" r:id="rId283"/>
    <p:sldId id="6819" r:id="rId284"/>
    <p:sldId id="6820" r:id="rId285"/>
    <p:sldId id="6821" r:id="rId286"/>
    <p:sldId id="6822" r:id="rId287"/>
    <p:sldId id="6823" r:id="rId288"/>
    <p:sldId id="6824" r:id="rId289"/>
    <p:sldId id="6825" r:id="rId290"/>
    <p:sldId id="6826" r:id="rId291"/>
    <p:sldId id="6827" r:id="rId292"/>
    <p:sldId id="6828" r:id="rId293"/>
    <p:sldId id="6829" r:id="rId294"/>
    <p:sldId id="6830" r:id="rId295"/>
    <p:sldId id="6831" r:id="rId296"/>
    <p:sldId id="6832" r:id="rId297"/>
    <p:sldId id="6833" r:id="rId298"/>
    <p:sldId id="6834" r:id="rId299"/>
    <p:sldId id="6835" r:id="rId300"/>
    <p:sldId id="6836" r:id="rId301"/>
    <p:sldId id="6837" r:id="rId302"/>
    <p:sldId id="6838" r:id="rId303"/>
    <p:sldId id="6839" r:id="rId304"/>
    <p:sldId id="6840" r:id="rId305"/>
    <p:sldId id="6841" r:id="rId306"/>
    <p:sldId id="6842" r:id="rId307"/>
    <p:sldId id="6843" r:id="rId308"/>
    <p:sldId id="6844" r:id="rId309"/>
    <p:sldId id="6845" r:id="rId310"/>
    <p:sldId id="6846" r:id="rId311"/>
    <p:sldId id="6847" r:id="rId312"/>
    <p:sldId id="6848" r:id="rId313"/>
    <p:sldId id="6849" r:id="rId314"/>
    <p:sldId id="6850" r:id="rId315"/>
    <p:sldId id="6697" r:id="rId316"/>
    <p:sldId id="6792" r:id="rId317"/>
    <p:sldId id="6783" r:id="rId318"/>
    <p:sldId id="6785" r:id="rId319"/>
    <p:sldId id="6786" r:id="rId320"/>
    <p:sldId id="6671" r:id="rId321"/>
    <p:sldId id="6180" r:id="rId322"/>
    <p:sldId id="6680" r:id="rId323"/>
  </p:sldIdLst>
  <p:sldSz cx="12192000" cy="6858000"/>
  <p:notesSz cx="7102475" cy="9388475"/>
  <p:defaultTextStyle>
    <a:defPPr>
      <a:defRPr lang="en-US"/>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26F2B0B5-20C5-4C41-9B72-9FF9A53B42F6}">
          <p14:sldIdLst>
            <p14:sldId id="1080"/>
            <p14:sldId id="6589"/>
            <p14:sldId id="2127"/>
            <p14:sldId id="6644"/>
            <p14:sldId id="5326"/>
            <p14:sldId id="2621"/>
            <p14:sldId id="3887"/>
            <p14:sldId id="6794"/>
            <p14:sldId id="6679"/>
            <p14:sldId id="5474"/>
            <p14:sldId id="4689"/>
            <p14:sldId id="6061"/>
            <p14:sldId id="4693"/>
            <p14:sldId id="4831"/>
            <p14:sldId id="6035"/>
            <p14:sldId id="6696"/>
            <p14:sldId id="6695"/>
            <p14:sldId id="6756"/>
            <p14:sldId id="6800"/>
            <p14:sldId id="6802"/>
            <p14:sldId id="6760"/>
            <p14:sldId id="6809"/>
            <p14:sldId id="6789"/>
            <p14:sldId id="6790"/>
            <p14:sldId id="6663"/>
            <p14:sldId id="6852"/>
            <p14:sldId id="6853"/>
            <p14:sldId id="6854"/>
            <p14:sldId id="6810"/>
            <p14:sldId id="6855"/>
            <p14:sldId id="6856"/>
            <p14:sldId id="6857"/>
            <p14:sldId id="6858"/>
            <p14:sldId id="6699"/>
            <p14:sldId id="6701"/>
            <p14:sldId id="6745"/>
            <p14:sldId id="6814"/>
            <p14:sldId id="6815"/>
            <p14:sldId id="6851"/>
            <p14:sldId id="6817"/>
            <p14:sldId id="6818"/>
            <p14:sldId id="6819"/>
            <p14:sldId id="6820"/>
            <p14:sldId id="6821"/>
            <p14:sldId id="6822"/>
            <p14:sldId id="6823"/>
            <p14:sldId id="6824"/>
            <p14:sldId id="6825"/>
            <p14:sldId id="6826"/>
            <p14:sldId id="6827"/>
            <p14:sldId id="6828"/>
            <p14:sldId id="6829"/>
            <p14:sldId id="6830"/>
            <p14:sldId id="6831"/>
            <p14:sldId id="6832"/>
            <p14:sldId id="6833"/>
            <p14:sldId id="6834"/>
            <p14:sldId id="6835"/>
            <p14:sldId id="6836"/>
            <p14:sldId id="6837"/>
            <p14:sldId id="6838"/>
            <p14:sldId id="6839"/>
            <p14:sldId id="6840"/>
            <p14:sldId id="6841"/>
            <p14:sldId id="6842"/>
            <p14:sldId id="6843"/>
            <p14:sldId id="6844"/>
            <p14:sldId id="6845"/>
            <p14:sldId id="6846"/>
            <p14:sldId id="6847"/>
            <p14:sldId id="6848"/>
            <p14:sldId id="6849"/>
            <p14:sldId id="6850"/>
            <p14:sldId id="6697"/>
            <p14:sldId id="6792"/>
            <p14:sldId id="6783"/>
            <p14:sldId id="6785"/>
            <p14:sldId id="6786"/>
            <p14:sldId id="6671"/>
            <p14:sldId id="6180"/>
            <p14:sldId id="66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A3046"/>
    <a:srgbClr val="006A71"/>
    <a:srgbClr val="336699"/>
    <a:srgbClr val="0F70C1"/>
    <a:srgbClr val="F73703"/>
    <a:srgbClr val="EFAB99"/>
    <a:srgbClr val="FFC489"/>
    <a:srgbClr val="0066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45" autoAdjust="0"/>
    <p:restoredTop sz="93762" autoAdjust="0"/>
  </p:normalViewPr>
  <p:slideViewPr>
    <p:cSldViewPr>
      <p:cViewPr varScale="1">
        <p:scale>
          <a:sx n="107" d="100"/>
          <a:sy n="107" d="100"/>
        </p:scale>
        <p:origin x="80" y="68"/>
      </p:cViewPr>
      <p:guideLst>
        <p:guide orient="horz" pos="2160"/>
        <p:guide pos="3840"/>
      </p:guideLst>
    </p:cSldViewPr>
  </p:slideViewPr>
  <p:outlineViewPr>
    <p:cViewPr>
      <p:scale>
        <a:sx n="33" d="100"/>
        <a:sy n="33" d="100"/>
      </p:scale>
      <p:origin x="0" y="-23082"/>
    </p:cViewPr>
  </p:outlineViewPr>
  <p:notesTextViewPr>
    <p:cViewPr>
      <p:scale>
        <a:sx n="300" d="100"/>
        <a:sy n="300" d="100"/>
      </p:scale>
      <p:origin x="0" y="0"/>
    </p:cViewPr>
  </p:notesTextViewPr>
  <p:sorterViewPr>
    <p:cViewPr varScale="1">
      <p:scale>
        <a:sx n="1" d="1"/>
        <a:sy n="1" d="1"/>
      </p:scale>
      <p:origin x="0" y="0"/>
    </p:cViewPr>
  </p:sorterViewPr>
  <p:notesViewPr>
    <p:cSldViewPr>
      <p:cViewPr varScale="1">
        <p:scale>
          <a:sx n="51" d="100"/>
          <a:sy n="51" d="100"/>
        </p:scale>
        <p:origin x="2160" y="72"/>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4.xml"/><Relationship Id="rId299" Type="http://schemas.openxmlformats.org/officeDocument/2006/relationships/slide" Target="slides/slide57.xml"/><Relationship Id="rId303" Type="http://schemas.openxmlformats.org/officeDocument/2006/relationships/slide" Target="slides/slide61.xml"/><Relationship Id="rId21" Type="http://schemas.openxmlformats.org/officeDocument/2006/relationships/slideMaster" Target="slideMasters/slideMaster18.xml"/><Relationship Id="rId42" Type="http://schemas.openxmlformats.org/officeDocument/2006/relationships/slideMaster" Target="slideMasters/slideMaster39.xml"/><Relationship Id="rId63" Type="http://schemas.openxmlformats.org/officeDocument/2006/relationships/slideMaster" Target="slideMasters/slideMaster60.xml"/><Relationship Id="rId84" Type="http://schemas.openxmlformats.org/officeDocument/2006/relationships/slideMaster" Target="slideMasters/slideMaster81.xml"/><Relationship Id="rId138" Type="http://schemas.openxmlformats.org/officeDocument/2006/relationships/slideMaster" Target="slideMasters/slideMaster135.xml"/><Relationship Id="rId159" Type="http://schemas.openxmlformats.org/officeDocument/2006/relationships/slideMaster" Target="slideMasters/slideMaster156.xml"/><Relationship Id="rId324" Type="http://schemas.openxmlformats.org/officeDocument/2006/relationships/notesMaster" Target="notesMasters/notesMaster1.xml"/><Relationship Id="rId170" Type="http://schemas.openxmlformats.org/officeDocument/2006/relationships/slideMaster" Target="slideMasters/slideMaster167.xml"/><Relationship Id="rId191" Type="http://schemas.openxmlformats.org/officeDocument/2006/relationships/slideMaster" Target="slideMasters/slideMaster188.xml"/><Relationship Id="rId205" Type="http://schemas.openxmlformats.org/officeDocument/2006/relationships/slideMaster" Target="slideMasters/slideMaster202.xml"/><Relationship Id="rId226" Type="http://schemas.openxmlformats.org/officeDocument/2006/relationships/slideMaster" Target="slideMasters/slideMaster223.xml"/><Relationship Id="rId247" Type="http://schemas.openxmlformats.org/officeDocument/2006/relationships/slide" Target="slides/slide5.xml"/><Relationship Id="rId107" Type="http://schemas.openxmlformats.org/officeDocument/2006/relationships/slideMaster" Target="slideMasters/slideMaster104.xml"/><Relationship Id="rId268" Type="http://schemas.openxmlformats.org/officeDocument/2006/relationships/slide" Target="slides/slide26.xml"/><Relationship Id="rId289" Type="http://schemas.openxmlformats.org/officeDocument/2006/relationships/slide" Target="slides/slide47.xml"/><Relationship Id="rId11" Type="http://schemas.openxmlformats.org/officeDocument/2006/relationships/slideMaster" Target="slideMasters/slideMaster8.xml"/><Relationship Id="rId32" Type="http://schemas.openxmlformats.org/officeDocument/2006/relationships/slideMaster" Target="slideMasters/slideMaster29.xml"/><Relationship Id="rId53" Type="http://schemas.openxmlformats.org/officeDocument/2006/relationships/slideMaster" Target="slideMasters/slideMaster50.xml"/><Relationship Id="rId74" Type="http://schemas.openxmlformats.org/officeDocument/2006/relationships/slideMaster" Target="slideMasters/slideMaster71.xml"/><Relationship Id="rId128" Type="http://schemas.openxmlformats.org/officeDocument/2006/relationships/slideMaster" Target="slideMasters/slideMaster125.xml"/><Relationship Id="rId149" Type="http://schemas.openxmlformats.org/officeDocument/2006/relationships/slideMaster" Target="slideMasters/slideMaster146.xml"/><Relationship Id="rId314" Type="http://schemas.openxmlformats.org/officeDocument/2006/relationships/slide" Target="slides/slide72.xml"/><Relationship Id="rId5" Type="http://schemas.openxmlformats.org/officeDocument/2006/relationships/slideMaster" Target="slideMasters/slideMaster2.xml"/><Relationship Id="rId95" Type="http://schemas.openxmlformats.org/officeDocument/2006/relationships/slideMaster" Target="slideMasters/slideMaster92.xml"/><Relationship Id="rId160" Type="http://schemas.openxmlformats.org/officeDocument/2006/relationships/slideMaster" Target="slideMasters/slideMaster157.xml"/><Relationship Id="rId181" Type="http://schemas.openxmlformats.org/officeDocument/2006/relationships/slideMaster" Target="slideMasters/slideMaster178.xml"/><Relationship Id="rId216" Type="http://schemas.openxmlformats.org/officeDocument/2006/relationships/slideMaster" Target="slideMasters/slideMaster213.xml"/><Relationship Id="rId237" Type="http://schemas.openxmlformats.org/officeDocument/2006/relationships/slideMaster" Target="slideMasters/slideMaster234.xml"/><Relationship Id="rId258" Type="http://schemas.openxmlformats.org/officeDocument/2006/relationships/slide" Target="slides/slide16.xml"/><Relationship Id="rId279" Type="http://schemas.openxmlformats.org/officeDocument/2006/relationships/slide" Target="slides/slide37.xml"/><Relationship Id="rId22" Type="http://schemas.openxmlformats.org/officeDocument/2006/relationships/slideMaster" Target="slideMasters/slideMaster19.xml"/><Relationship Id="rId43" Type="http://schemas.openxmlformats.org/officeDocument/2006/relationships/slideMaster" Target="slideMasters/slideMaster40.xml"/><Relationship Id="rId64" Type="http://schemas.openxmlformats.org/officeDocument/2006/relationships/slideMaster" Target="slideMasters/slideMaster61.xml"/><Relationship Id="rId118" Type="http://schemas.openxmlformats.org/officeDocument/2006/relationships/slideMaster" Target="slideMasters/slideMaster115.xml"/><Relationship Id="rId139" Type="http://schemas.openxmlformats.org/officeDocument/2006/relationships/slideMaster" Target="slideMasters/slideMaster136.xml"/><Relationship Id="rId290" Type="http://schemas.openxmlformats.org/officeDocument/2006/relationships/slide" Target="slides/slide48.xml"/><Relationship Id="rId304" Type="http://schemas.openxmlformats.org/officeDocument/2006/relationships/slide" Target="slides/slide62.xml"/><Relationship Id="rId325" Type="http://schemas.openxmlformats.org/officeDocument/2006/relationships/handoutMaster" Target="handoutMasters/handoutMaster1.xml"/><Relationship Id="rId85" Type="http://schemas.openxmlformats.org/officeDocument/2006/relationships/slideMaster" Target="slideMasters/slideMaster82.xml"/><Relationship Id="rId150" Type="http://schemas.openxmlformats.org/officeDocument/2006/relationships/slideMaster" Target="slideMasters/slideMaster147.xml"/><Relationship Id="rId171" Type="http://schemas.openxmlformats.org/officeDocument/2006/relationships/slideMaster" Target="slideMasters/slideMaster168.xml"/><Relationship Id="rId192" Type="http://schemas.openxmlformats.org/officeDocument/2006/relationships/slideMaster" Target="slideMasters/slideMaster189.xml"/><Relationship Id="rId206" Type="http://schemas.openxmlformats.org/officeDocument/2006/relationships/slideMaster" Target="slideMasters/slideMaster203.xml"/><Relationship Id="rId227" Type="http://schemas.openxmlformats.org/officeDocument/2006/relationships/slideMaster" Target="slideMasters/slideMaster224.xml"/><Relationship Id="rId248" Type="http://schemas.openxmlformats.org/officeDocument/2006/relationships/slide" Target="slides/slide6.xml"/><Relationship Id="rId269" Type="http://schemas.openxmlformats.org/officeDocument/2006/relationships/slide" Target="slides/slide27.xml"/><Relationship Id="rId12" Type="http://schemas.openxmlformats.org/officeDocument/2006/relationships/slideMaster" Target="slideMasters/slideMaster9.xml"/><Relationship Id="rId33" Type="http://schemas.openxmlformats.org/officeDocument/2006/relationships/slideMaster" Target="slideMasters/slideMaster30.xml"/><Relationship Id="rId108" Type="http://schemas.openxmlformats.org/officeDocument/2006/relationships/slideMaster" Target="slideMasters/slideMaster105.xml"/><Relationship Id="rId129" Type="http://schemas.openxmlformats.org/officeDocument/2006/relationships/slideMaster" Target="slideMasters/slideMaster126.xml"/><Relationship Id="rId280" Type="http://schemas.openxmlformats.org/officeDocument/2006/relationships/slide" Target="slides/slide38.xml"/><Relationship Id="rId315" Type="http://schemas.openxmlformats.org/officeDocument/2006/relationships/slide" Target="slides/slide73.xml"/><Relationship Id="rId54" Type="http://schemas.openxmlformats.org/officeDocument/2006/relationships/slideMaster" Target="slideMasters/slideMaster51.xml"/><Relationship Id="rId75" Type="http://schemas.openxmlformats.org/officeDocument/2006/relationships/slideMaster" Target="slideMasters/slideMaster72.xml"/><Relationship Id="rId96" Type="http://schemas.openxmlformats.org/officeDocument/2006/relationships/slideMaster" Target="slideMasters/slideMaster93.xml"/><Relationship Id="rId140" Type="http://schemas.openxmlformats.org/officeDocument/2006/relationships/slideMaster" Target="slideMasters/slideMaster137.xml"/><Relationship Id="rId161" Type="http://schemas.openxmlformats.org/officeDocument/2006/relationships/slideMaster" Target="slideMasters/slideMaster158.xml"/><Relationship Id="rId182" Type="http://schemas.openxmlformats.org/officeDocument/2006/relationships/slideMaster" Target="slideMasters/slideMaster179.xml"/><Relationship Id="rId217" Type="http://schemas.openxmlformats.org/officeDocument/2006/relationships/slideMaster" Target="slideMasters/slideMaster214.xml"/><Relationship Id="rId6" Type="http://schemas.openxmlformats.org/officeDocument/2006/relationships/slideMaster" Target="slideMasters/slideMaster3.xml"/><Relationship Id="rId238" Type="http://schemas.openxmlformats.org/officeDocument/2006/relationships/slideMaster" Target="slideMasters/slideMaster235.xml"/><Relationship Id="rId259" Type="http://schemas.openxmlformats.org/officeDocument/2006/relationships/slide" Target="slides/slide17.xml"/><Relationship Id="rId23" Type="http://schemas.openxmlformats.org/officeDocument/2006/relationships/slideMaster" Target="slideMasters/slideMaster20.xml"/><Relationship Id="rId119" Type="http://schemas.openxmlformats.org/officeDocument/2006/relationships/slideMaster" Target="slideMasters/slideMaster116.xml"/><Relationship Id="rId270" Type="http://schemas.openxmlformats.org/officeDocument/2006/relationships/slide" Target="slides/slide28.xml"/><Relationship Id="rId291" Type="http://schemas.openxmlformats.org/officeDocument/2006/relationships/slide" Target="slides/slide49.xml"/><Relationship Id="rId305" Type="http://schemas.openxmlformats.org/officeDocument/2006/relationships/slide" Target="slides/slide63.xml"/><Relationship Id="rId326" Type="http://schemas.openxmlformats.org/officeDocument/2006/relationships/presProps" Target="presProps.xml"/><Relationship Id="rId44" Type="http://schemas.openxmlformats.org/officeDocument/2006/relationships/slideMaster" Target="slideMasters/slideMaster41.xml"/><Relationship Id="rId65" Type="http://schemas.openxmlformats.org/officeDocument/2006/relationships/slideMaster" Target="slideMasters/slideMaster62.xml"/><Relationship Id="rId86" Type="http://schemas.openxmlformats.org/officeDocument/2006/relationships/slideMaster" Target="slideMasters/slideMaster83.xml"/><Relationship Id="rId130" Type="http://schemas.openxmlformats.org/officeDocument/2006/relationships/slideMaster" Target="slideMasters/slideMaster127.xml"/><Relationship Id="rId151" Type="http://schemas.openxmlformats.org/officeDocument/2006/relationships/slideMaster" Target="slideMasters/slideMaster148.xml"/><Relationship Id="rId172" Type="http://schemas.openxmlformats.org/officeDocument/2006/relationships/slideMaster" Target="slideMasters/slideMaster169.xml"/><Relationship Id="rId193" Type="http://schemas.openxmlformats.org/officeDocument/2006/relationships/slideMaster" Target="slideMasters/slideMaster190.xml"/><Relationship Id="rId207" Type="http://schemas.openxmlformats.org/officeDocument/2006/relationships/slideMaster" Target="slideMasters/slideMaster204.xml"/><Relationship Id="rId228" Type="http://schemas.openxmlformats.org/officeDocument/2006/relationships/slideMaster" Target="slideMasters/slideMaster225.xml"/><Relationship Id="rId249" Type="http://schemas.openxmlformats.org/officeDocument/2006/relationships/slide" Target="slides/slide7.xml"/><Relationship Id="rId13" Type="http://schemas.openxmlformats.org/officeDocument/2006/relationships/slideMaster" Target="slideMasters/slideMaster10.xml"/><Relationship Id="rId109" Type="http://schemas.openxmlformats.org/officeDocument/2006/relationships/slideMaster" Target="slideMasters/slideMaster106.xml"/><Relationship Id="rId260" Type="http://schemas.openxmlformats.org/officeDocument/2006/relationships/slide" Target="slides/slide18.xml"/><Relationship Id="rId281" Type="http://schemas.openxmlformats.org/officeDocument/2006/relationships/slide" Target="slides/slide39.xml"/><Relationship Id="rId316" Type="http://schemas.openxmlformats.org/officeDocument/2006/relationships/slide" Target="slides/slide74.xml"/><Relationship Id="rId34" Type="http://schemas.openxmlformats.org/officeDocument/2006/relationships/slideMaster" Target="slideMasters/slideMaster31.xml"/><Relationship Id="rId55" Type="http://schemas.openxmlformats.org/officeDocument/2006/relationships/slideMaster" Target="slideMasters/slideMaster52.xml"/><Relationship Id="rId76" Type="http://schemas.openxmlformats.org/officeDocument/2006/relationships/slideMaster" Target="slideMasters/slideMaster73.xml"/><Relationship Id="rId97" Type="http://schemas.openxmlformats.org/officeDocument/2006/relationships/slideMaster" Target="slideMasters/slideMaster94.xml"/><Relationship Id="rId120" Type="http://schemas.openxmlformats.org/officeDocument/2006/relationships/slideMaster" Target="slideMasters/slideMaster117.xml"/><Relationship Id="rId141" Type="http://schemas.openxmlformats.org/officeDocument/2006/relationships/slideMaster" Target="slideMasters/slideMaster138.xml"/><Relationship Id="rId7" Type="http://schemas.openxmlformats.org/officeDocument/2006/relationships/slideMaster" Target="slideMasters/slideMaster4.xml"/><Relationship Id="rId162" Type="http://schemas.openxmlformats.org/officeDocument/2006/relationships/slideMaster" Target="slideMasters/slideMaster159.xml"/><Relationship Id="rId183" Type="http://schemas.openxmlformats.org/officeDocument/2006/relationships/slideMaster" Target="slideMasters/slideMaster180.xml"/><Relationship Id="rId218" Type="http://schemas.openxmlformats.org/officeDocument/2006/relationships/slideMaster" Target="slideMasters/slideMaster215.xml"/><Relationship Id="rId239" Type="http://schemas.openxmlformats.org/officeDocument/2006/relationships/slideMaster" Target="slideMasters/slideMaster236.xml"/><Relationship Id="rId250" Type="http://schemas.openxmlformats.org/officeDocument/2006/relationships/slide" Target="slides/slide8.xml"/><Relationship Id="rId271" Type="http://schemas.openxmlformats.org/officeDocument/2006/relationships/slide" Target="slides/slide29.xml"/><Relationship Id="rId292" Type="http://schemas.openxmlformats.org/officeDocument/2006/relationships/slide" Target="slides/slide50.xml"/><Relationship Id="rId306" Type="http://schemas.openxmlformats.org/officeDocument/2006/relationships/slide" Target="slides/slide64.xml"/><Relationship Id="rId24" Type="http://schemas.openxmlformats.org/officeDocument/2006/relationships/slideMaster" Target="slideMasters/slideMaster21.xml"/><Relationship Id="rId45" Type="http://schemas.openxmlformats.org/officeDocument/2006/relationships/slideMaster" Target="slideMasters/slideMaster42.xml"/><Relationship Id="rId66" Type="http://schemas.openxmlformats.org/officeDocument/2006/relationships/slideMaster" Target="slideMasters/slideMaster63.xml"/><Relationship Id="rId87" Type="http://schemas.openxmlformats.org/officeDocument/2006/relationships/slideMaster" Target="slideMasters/slideMaster84.xml"/><Relationship Id="rId110" Type="http://schemas.openxmlformats.org/officeDocument/2006/relationships/slideMaster" Target="slideMasters/slideMaster107.xml"/><Relationship Id="rId131" Type="http://schemas.openxmlformats.org/officeDocument/2006/relationships/slideMaster" Target="slideMasters/slideMaster128.xml"/><Relationship Id="rId327" Type="http://schemas.openxmlformats.org/officeDocument/2006/relationships/viewProps" Target="viewProps.xml"/><Relationship Id="rId152" Type="http://schemas.openxmlformats.org/officeDocument/2006/relationships/slideMaster" Target="slideMasters/slideMaster149.xml"/><Relationship Id="rId173" Type="http://schemas.openxmlformats.org/officeDocument/2006/relationships/slideMaster" Target="slideMasters/slideMaster170.xml"/><Relationship Id="rId194" Type="http://schemas.openxmlformats.org/officeDocument/2006/relationships/slideMaster" Target="slideMasters/slideMaster191.xml"/><Relationship Id="rId208" Type="http://schemas.openxmlformats.org/officeDocument/2006/relationships/slideMaster" Target="slideMasters/slideMaster205.xml"/><Relationship Id="rId229" Type="http://schemas.openxmlformats.org/officeDocument/2006/relationships/slideMaster" Target="slideMasters/slideMaster226.xml"/><Relationship Id="rId240" Type="http://schemas.openxmlformats.org/officeDocument/2006/relationships/slideMaster" Target="slideMasters/slideMaster237.xml"/><Relationship Id="rId261" Type="http://schemas.openxmlformats.org/officeDocument/2006/relationships/slide" Target="slides/slide19.xml"/><Relationship Id="rId14" Type="http://schemas.openxmlformats.org/officeDocument/2006/relationships/slideMaster" Target="slideMasters/slideMaster11.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56" Type="http://schemas.openxmlformats.org/officeDocument/2006/relationships/slideMaster" Target="slideMasters/slideMaster53.xml"/><Relationship Id="rId77" Type="http://schemas.openxmlformats.org/officeDocument/2006/relationships/slideMaster" Target="slideMasters/slideMaster74.xml"/><Relationship Id="rId100" Type="http://schemas.openxmlformats.org/officeDocument/2006/relationships/slideMaster" Target="slideMasters/slideMaster97.xml"/><Relationship Id="rId105" Type="http://schemas.openxmlformats.org/officeDocument/2006/relationships/slideMaster" Target="slideMasters/slideMaster102.xml"/><Relationship Id="rId126" Type="http://schemas.openxmlformats.org/officeDocument/2006/relationships/slideMaster" Target="slideMasters/slideMaster123.xml"/><Relationship Id="rId147" Type="http://schemas.openxmlformats.org/officeDocument/2006/relationships/slideMaster" Target="slideMasters/slideMaster144.xml"/><Relationship Id="rId168" Type="http://schemas.openxmlformats.org/officeDocument/2006/relationships/slideMaster" Target="slideMasters/slideMaster165.xml"/><Relationship Id="rId282" Type="http://schemas.openxmlformats.org/officeDocument/2006/relationships/slide" Target="slides/slide40.xml"/><Relationship Id="rId312" Type="http://schemas.openxmlformats.org/officeDocument/2006/relationships/slide" Target="slides/slide70.xml"/><Relationship Id="rId317" Type="http://schemas.openxmlformats.org/officeDocument/2006/relationships/slide" Target="slides/slide75.xml"/><Relationship Id="rId8" Type="http://schemas.openxmlformats.org/officeDocument/2006/relationships/slideMaster" Target="slideMasters/slideMaster5.xml"/><Relationship Id="rId51" Type="http://schemas.openxmlformats.org/officeDocument/2006/relationships/slideMaster" Target="slideMasters/slideMaster48.xml"/><Relationship Id="rId72" Type="http://schemas.openxmlformats.org/officeDocument/2006/relationships/slideMaster" Target="slideMasters/slideMaster69.xml"/><Relationship Id="rId93" Type="http://schemas.openxmlformats.org/officeDocument/2006/relationships/slideMaster" Target="slideMasters/slideMaster90.xml"/><Relationship Id="rId98" Type="http://schemas.openxmlformats.org/officeDocument/2006/relationships/slideMaster" Target="slideMasters/slideMaster95.xml"/><Relationship Id="rId121" Type="http://schemas.openxmlformats.org/officeDocument/2006/relationships/slideMaster" Target="slideMasters/slideMaster118.xml"/><Relationship Id="rId142" Type="http://schemas.openxmlformats.org/officeDocument/2006/relationships/slideMaster" Target="slideMasters/slideMaster139.xml"/><Relationship Id="rId163" Type="http://schemas.openxmlformats.org/officeDocument/2006/relationships/slideMaster" Target="slideMasters/slideMaster160.xml"/><Relationship Id="rId184" Type="http://schemas.openxmlformats.org/officeDocument/2006/relationships/slideMaster" Target="slideMasters/slideMaster181.xml"/><Relationship Id="rId189" Type="http://schemas.openxmlformats.org/officeDocument/2006/relationships/slideMaster" Target="slideMasters/slideMaster186.xml"/><Relationship Id="rId219" Type="http://schemas.openxmlformats.org/officeDocument/2006/relationships/slideMaster" Target="slideMasters/slideMaster216.xml"/><Relationship Id="rId3" Type="http://schemas.openxmlformats.org/officeDocument/2006/relationships/customXml" Target="../customXml/item3.xml"/><Relationship Id="rId214" Type="http://schemas.openxmlformats.org/officeDocument/2006/relationships/slideMaster" Target="slideMasters/slideMaster211.xml"/><Relationship Id="rId230" Type="http://schemas.openxmlformats.org/officeDocument/2006/relationships/slideMaster" Target="slideMasters/slideMaster227.xml"/><Relationship Id="rId235" Type="http://schemas.openxmlformats.org/officeDocument/2006/relationships/slideMaster" Target="slideMasters/slideMaster232.xml"/><Relationship Id="rId251" Type="http://schemas.openxmlformats.org/officeDocument/2006/relationships/slide" Target="slides/slide9.xml"/><Relationship Id="rId256" Type="http://schemas.openxmlformats.org/officeDocument/2006/relationships/slide" Target="slides/slide14.xml"/><Relationship Id="rId277" Type="http://schemas.openxmlformats.org/officeDocument/2006/relationships/slide" Target="slides/slide35.xml"/><Relationship Id="rId298" Type="http://schemas.openxmlformats.org/officeDocument/2006/relationships/slide" Target="slides/slide56.xml"/><Relationship Id="rId25" Type="http://schemas.openxmlformats.org/officeDocument/2006/relationships/slideMaster" Target="slideMasters/slideMaster22.xml"/><Relationship Id="rId46" Type="http://schemas.openxmlformats.org/officeDocument/2006/relationships/slideMaster" Target="slideMasters/slideMaster43.xml"/><Relationship Id="rId67" Type="http://schemas.openxmlformats.org/officeDocument/2006/relationships/slideMaster" Target="slideMasters/slideMaster64.xml"/><Relationship Id="rId116" Type="http://schemas.openxmlformats.org/officeDocument/2006/relationships/slideMaster" Target="slideMasters/slideMaster113.xml"/><Relationship Id="rId137" Type="http://schemas.openxmlformats.org/officeDocument/2006/relationships/slideMaster" Target="slideMasters/slideMaster134.xml"/><Relationship Id="rId158" Type="http://schemas.openxmlformats.org/officeDocument/2006/relationships/slideMaster" Target="slideMasters/slideMaster155.xml"/><Relationship Id="rId272" Type="http://schemas.openxmlformats.org/officeDocument/2006/relationships/slide" Target="slides/slide30.xml"/><Relationship Id="rId293" Type="http://schemas.openxmlformats.org/officeDocument/2006/relationships/slide" Target="slides/slide51.xml"/><Relationship Id="rId302" Type="http://schemas.openxmlformats.org/officeDocument/2006/relationships/slide" Target="slides/slide60.xml"/><Relationship Id="rId307" Type="http://schemas.openxmlformats.org/officeDocument/2006/relationships/slide" Target="slides/slide65.xml"/><Relationship Id="rId323" Type="http://schemas.openxmlformats.org/officeDocument/2006/relationships/slide" Target="slides/slide81.xml"/><Relationship Id="rId328" Type="http://schemas.openxmlformats.org/officeDocument/2006/relationships/theme" Target="theme/theme1.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62" Type="http://schemas.openxmlformats.org/officeDocument/2006/relationships/slideMaster" Target="slideMasters/slideMaster59.xml"/><Relationship Id="rId83" Type="http://schemas.openxmlformats.org/officeDocument/2006/relationships/slideMaster" Target="slideMasters/slideMaster80.xml"/><Relationship Id="rId88" Type="http://schemas.openxmlformats.org/officeDocument/2006/relationships/slideMaster" Target="slideMasters/slideMaster85.xml"/><Relationship Id="rId111" Type="http://schemas.openxmlformats.org/officeDocument/2006/relationships/slideMaster" Target="slideMasters/slideMaster108.xml"/><Relationship Id="rId132" Type="http://schemas.openxmlformats.org/officeDocument/2006/relationships/slideMaster" Target="slideMasters/slideMaster129.xml"/><Relationship Id="rId153" Type="http://schemas.openxmlformats.org/officeDocument/2006/relationships/slideMaster" Target="slideMasters/slideMaster150.xml"/><Relationship Id="rId174" Type="http://schemas.openxmlformats.org/officeDocument/2006/relationships/slideMaster" Target="slideMasters/slideMaster171.xml"/><Relationship Id="rId179" Type="http://schemas.openxmlformats.org/officeDocument/2006/relationships/slideMaster" Target="slideMasters/slideMaster176.xml"/><Relationship Id="rId195" Type="http://schemas.openxmlformats.org/officeDocument/2006/relationships/slideMaster" Target="slideMasters/slideMaster192.xml"/><Relationship Id="rId209" Type="http://schemas.openxmlformats.org/officeDocument/2006/relationships/slideMaster" Target="slideMasters/slideMaster206.xml"/><Relationship Id="rId190" Type="http://schemas.openxmlformats.org/officeDocument/2006/relationships/slideMaster" Target="slideMasters/slideMaster187.xml"/><Relationship Id="rId204" Type="http://schemas.openxmlformats.org/officeDocument/2006/relationships/slideMaster" Target="slideMasters/slideMaster201.xml"/><Relationship Id="rId220" Type="http://schemas.openxmlformats.org/officeDocument/2006/relationships/slideMaster" Target="slideMasters/slideMaster217.xml"/><Relationship Id="rId225" Type="http://schemas.openxmlformats.org/officeDocument/2006/relationships/slideMaster" Target="slideMasters/slideMaster222.xml"/><Relationship Id="rId241" Type="http://schemas.openxmlformats.org/officeDocument/2006/relationships/slideMaster" Target="slideMasters/slideMaster238.xml"/><Relationship Id="rId246" Type="http://schemas.openxmlformats.org/officeDocument/2006/relationships/slide" Target="slides/slide4.xml"/><Relationship Id="rId267" Type="http://schemas.openxmlformats.org/officeDocument/2006/relationships/slide" Target="slides/slide25.xml"/><Relationship Id="rId288" Type="http://schemas.openxmlformats.org/officeDocument/2006/relationships/slide" Target="slides/slide46.xml"/><Relationship Id="rId15" Type="http://schemas.openxmlformats.org/officeDocument/2006/relationships/slideMaster" Target="slideMasters/slideMaster12.xml"/><Relationship Id="rId36" Type="http://schemas.openxmlformats.org/officeDocument/2006/relationships/slideMaster" Target="slideMasters/slideMaster33.xml"/><Relationship Id="rId57" Type="http://schemas.openxmlformats.org/officeDocument/2006/relationships/slideMaster" Target="slideMasters/slideMaster54.xml"/><Relationship Id="rId106" Type="http://schemas.openxmlformats.org/officeDocument/2006/relationships/slideMaster" Target="slideMasters/slideMaster103.xml"/><Relationship Id="rId127" Type="http://schemas.openxmlformats.org/officeDocument/2006/relationships/slideMaster" Target="slideMasters/slideMaster124.xml"/><Relationship Id="rId262" Type="http://schemas.openxmlformats.org/officeDocument/2006/relationships/slide" Target="slides/slide20.xml"/><Relationship Id="rId283" Type="http://schemas.openxmlformats.org/officeDocument/2006/relationships/slide" Target="slides/slide41.xml"/><Relationship Id="rId313" Type="http://schemas.openxmlformats.org/officeDocument/2006/relationships/slide" Target="slides/slide71.xml"/><Relationship Id="rId318" Type="http://schemas.openxmlformats.org/officeDocument/2006/relationships/slide" Target="slides/slide76.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52" Type="http://schemas.openxmlformats.org/officeDocument/2006/relationships/slideMaster" Target="slideMasters/slideMaster49.xml"/><Relationship Id="rId73" Type="http://schemas.openxmlformats.org/officeDocument/2006/relationships/slideMaster" Target="slideMasters/slideMaster70.xml"/><Relationship Id="rId78" Type="http://schemas.openxmlformats.org/officeDocument/2006/relationships/slideMaster" Target="slideMasters/slideMaster75.xml"/><Relationship Id="rId94" Type="http://schemas.openxmlformats.org/officeDocument/2006/relationships/slideMaster" Target="slideMasters/slideMaster91.xml"/><Relationship Id="rId99" Type="http://schemas.openxmlformats.org/officeDocument/2006/relationships/slideMaster" Target="slideMasters/slideMaster96.xml"/><Relationship Id="rId101" Type="http://schemas.openxmlformats.org/officeDocument/2006/relationships/slideMaster" Target="slideMasters/slideMaster98.xml"/><Relationship Id="rId122" Type="http://schemas.openxmlformats.org/officeDocument/2006/relationships/slideMaster" Target="slideMasters/slideMaster119.xml"/><Relationship Id="rId143" Type="http://schemas.openxmlformats.org/officeDocument/2006/relationships/slideMaster" Target="slideMasters/slideMaster140.xml"/><Relationship Id="rId148" Type="http://schemas.openxmlformats.org/officeDocument/2006/relationships/slideMaster" Target="slideMasters/slideMaster145.xml"/><Relationship Id="rId164" Type="http://schemas.openxmlformats.org/officeDocument/2006/relationships/slideMaster" Target="slideMasters/slideMaster161.xml"/><Relationship Id="rId169" Type="http://schemas.openxmlformats.org/officeDocument/2006/relationships/slideMaster" Target="slideMasters/slideMaster166.xml"/><Relationship Id="rId185" Type="http://schemas.openxmlformats.org/officeDocument/2006/relationships/slideMaster" Target="slideMasters/slideMaster182.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Master" Target="slideMasters/slideMaster177.xml"/><Relationship Id="rId210" Type="http://schemas.openxmlformats.org/officeDocument/2006/relationships/slideMaster" Target="slideMasters/slideMaster207.xml"/><Relationship Id="rId215" Type="http://schemas.openxmlformats.org/officeDocument/2006/relationships/slideMaster" Target="slideMasters/slideMaster212.xml"/><Relationship Id="rId236" Type="http://schemas.openxmlformats.org/officeDocument/2006/relationships/slideMaster" Target="slideMasters/slideMaster233.xml"/><Relationship Id="rId257" Type="http://schemas.openxmlformats.org/officeDocument/2006/relationships/slide" Target="slides/slide15.xml"/><Relationship Id="rId278" Type="http://schemas.openxmlformats.org/officeDocument/2006/relationships/slide" Target="slides/slide36.xml"/><Relationship Id="rId26" Type="http://schemas.openxmlformats.org/officeDocument/2006/relationships/slideMaster" Target="slideMasters/slideMaster23.xml"/><Relationship Id="rId231" Type="http://schemas.openxmlformats.org/officeDocument/2006/relationships/slideMaster" Target="slideMasters/slideMaster228.xml"/><Relationship Id="rId252" Type="http://schemas.openxmlformats.org/officeDocument/2006/relationships/slide" Target="slides/slide10.xml"/><Relationship Id="rId273" Type="http://schemas.openxmlformats.org/officeDocument/2006/relationships/slide" Target="slides/slide31.xml"/><Relationship Id="rId294" Type="http://schemas.openxmlformats.org/officeDocument/2006/relationships/slide" Target="slides/slide52.xml"/><Relationship Id="rId308" Type="http://schemas.openxmlformats.org/officeDocument/2006/relationships/slide" Target="slides/slide66.xml"/><Relationship Id="rId329" Type="http://schemas.openxmlformats.org/officeDocument/2006/relationships/tableStyles" Target="tableStyles.xml"/><Relationship Id="rId47" Type="http://schemas.openxmlformats.org/officeDocument/2006/relationships/slideMaster" Target="slideMasters/slideMaster44.xml"/><Relationship Id="rId68" Type="http://schemas.openxmlformats.org/officeDocument/2006/relationships/slideMaster" Target="slideMasters/slideMaster65.xml"/><Relationship Id="rId89" Type="http://schemas.openxmlformats.org/officeDocument/2006/relationships/slideMaster" Target="slideMasters/slideMaster86.xml"/><Relationship Id="rId112" Type="http://schemas.openxmlformats.org/officeDocument/2006/relationships/slideMaster" Target="slideMasters/slideMaster109.xml"/><Relationship Id="rId133" Type="http://schemas.openxmlformats.org/officeDocument/2006/relationships/slideMaster" Target="slideMasters/slideMaster130.xml"/><Relationship Id="rId154" Type="http://schemas.openxmlformats.org/officeDocument/2006/relationships/slideMaster" Target="slideMasters/slideMaster151.xml"/><Relationship Id="rId175" Type="http://schemas.openxmlformats.org/officeDocument/2006/relationships/slideMaster" Target="slideMasters/slideMaster172.xml"/><Relationship Id="rId196" Type="http://schemas.openxmlformats.org/officeDocument/2006/relationships/slideMaster" Target="slideMasters/slideMaster193.xml"/><Relationship Id="rId200" Type="http://schemas.openxmlformats.org/officeDocument/2006/relationships/slideMaster" Target="slideMasters/slideMaster197.xml"/><Relationship Id="rId16" Type="http://schemas.openxmlformats.org/officeDocument/2006/relationships/slideMaster" Target="slideMasters/slideMaster13.xml"/><Relationship Id="rId221" Type="http://schemas.openxmlformats.org/officeDocument/2006/relationships/slideMaster" Target="slideMasters/slideMaster218.xml"/><Relationship Id="rId242" Type="http://schemas.openxmlformats.org/officeDocument/2006/relationships/slideMaster" Target="slideMasters/slideMaster239.xml"/><Relationship Id="rId263" Type="http://schemas.openxmlformats.org/officeDocument/2006/relationships/slide" Target="slides/slide21.xml"/><Relationship Id="rId284" Type="http://schemas.openxmlformats.org/officeDocument/2006/relationships/slide" Target="slides/slide42.xml"/><Relationship Id="rId319" Type="http://schemas.openxmlformats.org/officeDocument/2006/relationships/slide" Target="slides/slide77.xml"/><Relationship Id="rId37" Type="http://schemas.openxmlformats.org/officeDocument/2006/relationships/slideMaster" Target="slideMasters/slideMaster34.xml"/><Relationship Id="rId58" Type="http://schemas.openxmlformats.org/officeDocument/2006/relationships/slideMaster" Target="slideMasters/slideMaster55.xml"/><Relationship Id="rId79" Type="http://schemas.openxmlformats.org/officeDocument/2006/relationships/slideMaster" Target="slideMasters/slideMaster76.xml"/><Relationship Id="rId102" Type="http://schemas.openxmlformats.org/officeDocument/2006/relationships/slideMaster" Target="slideMasters/slideMaster99.xml"/><Relationship Id="rId123" Type="http://schemas.openxmlformats.org/officeDocument/2006/relationships/slideMaster" Target="slideMasters/slideMaster120.xml"/><Relationship Id="rId144" Type="http://schemas.openxmlformats.org/officeDocument/2006/relationships/slideMaster" Target="slideMasters/slideMaster141.xml"/><Relationship Id="rId90" Type="http://schemas.openxmlformats.org/officeDocument/2006/relationships/slideMaster" Target="slideMasters/slideMaster87.xml"/><Relationship Id="rId165" Type="http://schemas.openxmlformats.org/officeDocument/2006/relationships/slideMaster" Target="slideMasters/slideMaster162.xml"/><Relationship Id="rId186" Type="http://schemas.openxmlformats.org/officeDocument/2006/relationships/slideMaster" Target="slideMasters/slideMaster183.xml"/><Relationship Id="rId211" Type="http://schemas.openxmlformats.org/officeDocument/2006/relationships/slideMaster" Target="slideMasters/slideMaster208.xml"/><Relationship Id="rId232" Type="http://schemas.openxmlformats.org/officeDocument/2006/relationships/slideMaster" Target="slideMasters/slideMaster229.xml"/><Relationship Id="rId253" Type="http://schemas.openxmlformats.org/officeDocument/2006/relationships/slide" Target="slides/slide11.xml"/><Relationship Id="rId274" Type="http://schemas.openxmlformats.org/officeDocument/2006/relationships/slide" Target="slides/slide32.xml"/><Relationship Id="rId295" Type="http://schemas.openxmlformats.org/officeDocument/2006/relationships/slide" Target="slides/slide53.xml"/><Relationship Id="rId309" Type="http://schemas.openxmlformats.org/officeDocument/2006/relationships/slide" Target="slides/slide67.xml"/><Relationship Id="rId27" Type="http://schemas.openxmlformats.org/officeDocument/2006/relationships/slideMaster" Target="slideMasters/slideMaster24.xml"/><Relationship Id="rId48" Type="http://schemas.openxmlformats.org/officeDocument/2006/relationships/slideMaster" Target="slideMasters/slideMaster45.xml"/><Relationship Id="rId69" Type="http://schemas.openxmlformats.org/officeDocument/2006/relationships/slideMaster" Target="slideMasters/slideMaster66.xml"/><Relationship Id="rId113" Type="http://schemas.openxmlformats.org/officeDocument/2006/relationships/slideMaster" Target="slideMasters/slideMaster110.xml"/><Relationship Id="rId134" Type="http://schemas.openxmlformats.org/officeDocument/2006/relationships/slideMaster" Target="slideMasters/slideMaster131.xml"/><Relationship Id="rId320" Type="http://schemas.openxmlformats.org/officeDocument/2006/relationships/slide" Target="slides/slide78.xml"/><Relationship Id="rId80" Type="http://schemas.openxmlformats.org/officeDocument/2006/relationships/slideMaster" Target="slideMasters/slideMaster77.xml"/><Relationship Id="rId155" Type="http://schemas.openxmlformats.org/officeDocument/2006/relationships/slideMaster" Target="slideMasters/slideMaster152.xml"/><Relationship Id="rId176" Type="http://schemas.openxmlformats.org/officeDocument/2006/relationships/slideMaster" Target="slideMasters/slideMaster173.xml"/><Relationship Id="rId197" Type="http://schemas.openxmlformats.org/officeDocument/2006/relationships/slideMaster" Target="slideMasters/slideMaster194.xml"/><Relationship Id="rId201" Type="http://schemas.openxmlformats.org/officeDocument/2006/relationships/slideMaster" Target="slideMasters/slideMaster198.xml"/><Relationship Id="rId222" Type="http://schemas.openxmlformats.org/officeDocument/2006/relationships/slideMaster" Target="slideMasters/slideMaster219.xml"/><Relationship Id="rId243" Type="http://schemas.openxmlformats.org/officeDocument/2006/relationships/slide" Target="slides/slide1.xml"/><Relationship Id="rId264" Type="http://schemas.openxmlformats.org/officeDocument/2006/relationships/slide" Target="slides/slide22.xml"/><Relationship Id="rId285" Type="http://schemas.openxmlformats.org/officeDocument/2006/relationships/slide" Target="slides/slide43.xml"/><Relationship Id="rId17" Type="http://schemas.openxmlformats.org/officeDocument/2006/relationships/slideMaster" Target="slideMasters/slideMaster14.xml"/><Relationship Id="rId38" Type="http://schemas.openxmlformats.org/officeDocument/2006/relationships/slideMaster" Target="slideMasters/slideMaster35.xml"/><Relationship Id="rId59" Type="http://schemas.openxmlformats.org/officeDocument/2006/relationships/slideMaster" Target="slideMasters/slideMaster56.xml"/><Relationship Id="rId103" Type="http://schemas.openxmlformats.org/officeDocument/2006/relationships/slideMaster" Target="slideMasters/slideMaster100.xml"/><Relationship Id="rId124" Type="http://schemas.openxmlformats.org/officeDocument/2006/relationships/slideMaster" Target="slideMasters/slideMaster121.xml"/><Relationship Id="rId310" Type="http://schemas.openxmlformats.org/officeDocument/2006/relationships/slide" Target="slides/slide68.xml"/><Relationship Id="rId70" Type="http://schemas.openxmlformats.org/officeDocument/2006/relationships/slideMaster" Target="slideMasters/slideMaster67.xml"/><Relationship Id="rId91" Type="http://schemas.openxmlformats.org/officeDocument/2006/relationships/slideMaster" Target="slideMasters/slideMaster88.xml"/><Relationship Id="rId145" Type="http://schemas.openxmlformats.org/officeDocument/2006/relationships/slideMaster" Target="slideMasters/slideMaster142.xml"/><Relationship Id="rId166" Type="http://schemas.openxmlformats.org/officeDocument/2006/relationships/slideMaster" Target="slideMasters/slideMaster163.xml"/><Relationship Id="rId187" Type="http://schemas.openxmlformats.org/officeDocument/2006/relationships/slideMaster" Target="slideMasters/slideMaster184.xml"/><Relationship Id="rId1" Type="http://schemas.openxmlformats.org/officeDocument/2006/relationships/customXml" Target="../customXml/item1.xml"/><Relationship Id="rId212" Type="http://schemas.openxmlformats.org/officeDocument/2006/relationships/slideMaster" Target="slideMasters/slideMaster209.xml"/><Relationship Id="rId233" Type="http://schemas.openxmlformats.org/officeDocument/2006/relationships/slideMaster" Target="slideMasters/slideMaster230.xml"/><Relationship Id="rId254" Type="http://schemas.openxmlformats.org/officeDocument/2006/relationships/slide" Target="slides/slide12.xml"/><Relationship Id="rId28" Type="http://schemas.openxmlformats.org/officeDocument/2006/relationships/slideMaster" Target="slideMasters/slideMaster25.xml"/><Relationship Id="rId49" Type="http://schemas.openxmlformats.org/officeDocument/2006/relationships/slideMaster" Target="slideMasters/slideMaster46.xml"/><Relationship Id="rId114" Type="http://schemas.openxmlformats.org/officeDocument/2006/relationships/slideMaster" Target="slideMasters/slideMaster111.xml"/><Relationship Id="rId275" Type="http://schemas.openxmlformats.org/officeDocument/2006/relationships/slide" Target="slides/slide33.xml"/><Relationship Id="rId296" Type="http://schemas.openxmlformats.org/officeDocument/2006/relationships/slide" Target="slides/slide54.xml"/><Relationship Id="rId300" Type="http://schemas.openxmlformats.org/officeDocument/2006/relationships/slide" Target="slides/slide58.xml"/><Relationship Id="rId60" Type="http://schemas.openxmlformats.org/officeDocument/2006/relationships/slideMaster" Target="slideMasters/slideMaster57.xml"/><Relationship Id="rId81" Type="http://schemas.openxmlformats.org/officeDocument/2006/relationships/slideMaster" Target="slideMasters/slideMaster78.xml"/><Relationship Id="rId135" Type="http://schemas.openxmlformats.org/officeDocument/2006/relationships/slideMaster" Target="slideMasters/slideMaster132.xml"/><Relationship Id="rId156" Type="http://schemas.openxmlformats.org/officeDocument/2006/relationships/slideMaster" Target="slideMasters/slideMaster153.xml"/><Relationship Id="rId177" Type="http://schemas.openxmlformats.org/officeDocument/2006/relationships/slideMaster" Target="slideMasters/slideMaster174.xml"/><Relationship Id="rId198" Type="http://schemas.openxmlformats.org/officeDocument/2006/relationships/slideMaster" Target="slideMasters/slideMaster195.xml"/><Relationship Id="rId321" Type="http://schemas.openxmlformats.org/officeDocument/2006/relationships/slide" Target="slides/slide79.xml"/><Relationship Id="rId202" Type="http://schemas.openxmlformats.org/officeDocument/2006/relationships/slideMaster" Target="slideMasters/slideMaster199.xml"/><Relationship Id="rId223" Type="http://schemas.openxmlformats.org/officeDocument/2006/relationships/slideMaster" Target="slideMasters/slideMaster220.xml"/><Relationship Id="rId244" Type="http://schemas.openxmlformats.org/officeDocument/2006/relationships/slide" Target="slides/slide2.xml"/><Relationship Id="rId18" Type="http://schemas.openxmlformats.org/officeDocument/2006/relationships/slideMaster" Target="slideMasters/slideMaster15.xml"/><Relationship Id="rId39" Type="http://schemas.openxmlformats.org/officeDocument/2006/relationships/slideMaster" Target="slideMasters/slideMaster36.xml"/><Relationship Id="rId265" Type="http://schemas.openxmlformats.org/officeDocument/2006/relationships/slide" Target="slides/slide23.xml"/><Relationship Id="rId286" Type="http://schemas.openxmlformats.org/officeDocument/2006/relationships/slide" Target="slides/slide44.xml"/><Relationship Id="rId50" Type="http://schemas.openxmlformats.org/officeDocument/2006/relationships/slideMaster" Target="slideMasters/slideMaster47.xml"/><Relationship Id="rId104" Type="http://schemas.openxmlformats.org/officeDocument/2006/relationships/slideMaster" Target="slideMasters/slideMaster101.xml"/><Relationship Id="rId125" Type="http://schemas.openxmlformats.org/officeDocument/2006/relationships/slideMaster" Target="slideMasters/slideMaster122.xml"/><Relationship Id="rId146" Type="http://schemas.openxmlformats.org/officeDocument/2006/relationships/slideMaster" Target="slideMasters/slideMaster143.xml"/><Relationship Id="rId167" Type="http://schemas.openxmlformats.org/officeDocument/2006/relationships/slideMaster" Target="slideMasters/slideMaster164.xml"/><Relationship Id="rId188" Type="http://schemas.openxmlformats.org/officeDocument/2006/relationships/slideMaster" Target="slideMasters/slideMaster185.xml"/><Relationship Id="rId311" Type="http://schemas.openxmlformats.org/officeDocument/2006/relationships/slide" Target="slides/slide69.xml"/><Relationship Id="rId71" Type="http://schemas.openxmlformats.org/officeDocument/2006/relationships/slideMaster" Target="slideMasters/slideMaster68.xml"/><Relationship Id="rId92" Type="http://schemas.openxmlformats.org/officeDocument/2006/relationships/slideMaster" Target="slideMasters/slideMaster89.xml"/><Relationship Id="rId213" Type="http://schemas.openxmlformats.org/officeDocument/2006/relationships/slideMaster" Target="slideMasters/slideMaster210.xml"/><Relationship Id="rId234" Type="http://schemas.openxmlformats.org/officeDocument/2006/relationships/slideMaster" Target="slideMasters/slideMaster231.xml"/><Relationship Id="rId2" Type="http://schemas.openxmlformats.org/officeDocument/2006/relationships/customXml" Target="../customXml/item2.xml"/><Relationship Id="rId29" Type="http://schemas.openxmlformats.org/officeDocument/2006/relationships/slideMaster" Target="slideMasters/slideMaster26.xml"/><Relationship Id="rId255" Type="http://schemas.openxmlformats.org/officeDocument/2006/relationships/slide" Target="slides/slide13.xml"/><Relationship Id="rId276" Type="http://schemas.openxmlformats.org/officeDocument/2006/relationships/slide" Target="slides/slide34.xml"/><Relationship Id="rId297" Type="http://schemas.openxmlformats.org/officeDocument/2006/relationships/slide" Target="slides/slide55.xml"/><Relationship Id="rId40" Type="http://schemas.openxmlformats.org/officeDocument/2006/relationships/slideMaster" Target="slideMasters/slideMaster37.xml"/><Relationship Id="rId115" Type="http://schemas.openxmlformats.org/officeDocument/2006/relationships/slideMaster" Target="slideMasters/slideMaster112.xml"/><Relationship Id="rId136" Type="http://schemas.openxmlformats.org/officeDocument/2006/relationships/slideMaster" Target="slideMasters/slideMaster133.xml"/><Relationship Id="rId157" Type="http://schemas.openxmlformats.org/officeDocument/2006/relationships/slideMaster" Target="slideMasters/slideMaster154.xml"/><Relationship Id="rId178" Type="http://schemas.openxmlformats.org/officeDocument/2006/relationships/slideMaster" Target="slideMasters/slideMaster175.xml"/><Relationship Id="rId301" Type="http://schemas.openxmlformats.org/officeDocument/2006/relationships/slide" Target="slides/slide59.xml"/><Relationship Id="rId322" Type="http://schemas.openxmlformats.org/officeDocument/2006/relationships/slide" Target="slides/slide80.xml"/><Relationship Id="rId61" Type="http://schemas.openxmlformats.org/officeDocument/2006/relationships/slideMaster" Target="slideMasters/slideMaster58.xml"/><Relationship Id="rId82" Type="http://schemas.openxmlformats.org/officeDocument/2006/relationships/slideMaster" Target="slideMasters/slideMaster79.xml"/><Relationship Id="rId199" Type="http://schemas.openxmlformats.org/officeDocument/2006/relationships/slideMaster" Target="slideMasters/slideMaster196.xml"/><Relationship Id="rId203" Type="http://schemas.openxmlformats.org/officeDocument/2006/relationships/slideMaster" Target="slideMasters/slideMaster200.xml"/><Relationship Id="rId19" Type="http://schemas.openxmlformats.org/officeDocument/2006/relationships/slideMaster" Target="slideMasters/slideMaster16.xml"/><Relationship Id="rId224" Type="http://schemas.openxmlformats.org/officeDocument/2006/relationships/slideMaster" Target="slideMasters/slideMaster221.xml"/><Relationship Id="rId245" Type="http://schemas.openxmlformats.org/officeDocument/2006/relationships/slide" Target="slides/slide3.xml"/><Relationship Id="rId266" Type="http://schemas.openxmlformats.org/officeDocument/2006/relationships/slide" Target="slides/slide24.xml"/><Relationship Id="rId287"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3078278" cy="4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05" tIns="47201" rIns="94405" bIns="47201" numCol="1" anchor="t" anchorCtr="0" compatLnSpc="1">
            <a:prstTxWarp prst="textNoShape">
              <a:avLst/>
            </a:prstTxWarp>
          </a:bodyPr>
          <a:lstStyle>
            <a:lvl1pPr defTabSz="943632" eaLnBrk="1" hangingPunct="1">
              <a:defRPr sz="1200" b="0">
                <a:cs typeface="+mn-cs"/>
              </a:defRPr>
            </a:lvl1pPr>
          </a:lstStyle>
          <a:p>
            <a:pPr>
              <a:defRPr/>
            </a:pPr>
            <a:endParaRPr lang="en-US" dirty="0"/>
          </a:p>
        </p:txBody>
      </p:sp>
      <p:sp>
        <p:nvSpPr>
          <p:cNvPr id="102403" name="Rectangle 3"/>
          <p:cNvSpPr>
            <a:spLocks noGrp="1" noChangeArrowheads="1"/>
          </p:cNvSpPr>
          <p:nvPr>
            <p:ph type="dt" sz="quarter" idx="1"/>
          </p:nvPr>
        </p:nvSpPr>
        <p:spPr bwMode="auto">
          <a:xfrm>
            <a:off x="4024200" y="0"/>
            <a:ext cx="3076663" cy="4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05" tIns="47201" rIns="94405" bIns="47201" numCol="1" anchor="t" anchorCtr="0" compatLnSpc="1">
            <a:prstTxWarp prst="textNoShape">
              <a:avLst/>
            </a:prstTxWarp>
          </a:bodyPr>
          <a:lstStyle>
            <a:lvl1pPr algn="r" defTabSz="943632" eaLnBrk="1" hangingPunct="1">
              <a:defRPr sz="1200" b="0">
                <a:cs typeface="+mn-cs"/>
              </a:defRPr>
            </a:lvl1pPr>
          </a:lstStyle>
          <a:p>
            <a:pPr>
              <a:defRPr/>
            </a:pPr>
            <a:endParaRPr lang="en-US" dirty="0"/>
          </a:p>
        </p:txBody>
      </p:sp>
      <p:sp>
        <p:nvSpPr>
          <p:cNvPr id="102404" name="Rectangle 4"/>
          <p:cNvSpPr>
            <a:spLocks noGrp="1" noChangeArrowheads="1"/>
          </p:cNvSpPr>
          <p:nvPr>
            <p:ph type="ftr" sz="quarter" idx="2"/>
          </p:nvPr>
        </p:nvSpPr>
        <p:spPr bwMode="auto">
          <a:xfrm>
            <a:off x="0" y="8916483"/>
            <a:ext cx="3078278" cy="4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05" tIns="47201" rIns="94405" bIns="47201" numCol="1" anchor="b" anchorCtr="0" compatLnSpc="1">
            <a:prstTxWarp prst="textNoShape">
              <a:avLst/>
            </a:prstTxWarp>
          </a:bodyPr>
          <a:lstStyle>
            <a:lvl1pPr defTabSz="943632" eaLnBrk="1" hangingPunct="1">
              <a:defRPr sz="1200" b="0">
                <a:cs typeface="+mn-cs"/>
              </a:defRPr>
            </a:lvl1pPr>
          </a:lstStyle>
          <a:p>
            <a:pPr>
              <a:defRPr/>
            </a:pPr>
            <a:endParaRPr lang="en-US" dirty="0"/>
          </a:p>
        </p:txBody>
      </p:sp>
      <p:sp>
        <p:nvSpPr>
          <p:cNvPr id="102405" name="Rectangle 5"/>
          <p:cNvSpPr>
            <a:spLocks noGrp="1" noChangeArrowheads="1"/>
          </p:cNvSpPr>
          <p:nvPr>
            <p:ph type="sldNum" sz="quarter" idx="3"/>
          </p:nvPr>
        </p:nvSpPr>
        <p:spPr bwMode="auto">
          <a:xfrm>
            <a:off x="4024200" y="8916483"/>
            <a:ext cx="3076663" cy="4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05" tIns="47201" rIns="94405" bIns="47201" numCol="1" anchor="b" anchorCtr="0" compatLnSpc="1">
            <a:prstTxWarp prst="textNoShape">
              <a:avLst/>
            </a:prstTxWarp>
          </a:bodyPr>
          <a:lstStyle>
            <a:lvl1pPr algn="r" defTabSz="943632" eaLnBrk="1" hangingPunct="1">
              <a:defRPr sz="1200" b="0">
                <a:cs typeface="+mn-cs"/>
              </a:defRPr>
            </a:lvl1pPr>
          </a:lstStyle>
          <a:p>
            <a:pPr>
              <a:defRPr/>
            </a:pPr>
            <a:fld id="{DE4FB70E-465E-48B0-898A-7860CEEDBE2F}" type="slidenum">
              <a:rPr lang="en-US"/>
              <a:pPr>
                <a:defRPr/>
              </a:pPr>
              <a:t>‹#›</a:t>
            </a:fld>
            <a:endParaRPr lang="en-US" dirty="0"/>
          </a:p>
        </p:txBody>
      </p:sp>
    </p:spTree>
    <p:extLst>
      <p:ext uri="{BB962C8B-B14F-4D97-AF65-F5344CB8AC3E}">
        <p14:creationId xmlns:p14="http://schemas.microsoft.com/office/powerpoint/2010/main" val="3251089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8278" cy="4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05" tIns="47201" rIns="94405" bIns="47201" numCol="1" anchor="t" anchorCtr="0" compatLnSpc="1">
            <a:prstTxWarp prst="textNoShape">
              <a:avLst/>
            </a:prstTxWarp>
          </a:bodyPr>
          <a:lstStyle>
            <a:lvl1pPr defTabSz="943632" eaLnBrk="1" hangingPunct="1">
              <a:defRPr sz="1200" b="0">
                <a:cs typeface="+mn-cs"/>
              </a:defRPr>
            </a:lvl1pPr>
          </a:lstStyle>
          <a:p>
            <a:pPr>
              <a:defRPr/>
            </a:pPr>
            <a:endParaRPr lang="en-US" dirty="0"/>
          </a:p>
        </p:txBody>
      </p:sp>
      <p:sp>
        <p:nvSpPr>
          <p:cNvPr id="4099" name="Rectangle 3"/>
          <p:cNvSpPr>
            <a:spLocks noGrp="1" noChangeArrowheads="1"/>
          </p:cNvSpPr>
          <p:nvPr>
            <p:ph type="dt" idx="1"/>
          </p:nvPr>
        </p:nvSpPr>
        <p:spPr bwMode="auto">
          <a:xfrm>
            <a:off x="4024200" y="0"/>
            <a:ext cx="3076663" cy="4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05" tIns="47201" rIns="94405" bIns="47201" numCol="1" anchor="t" anchorCtr="0" compatLnSpc="1">
            <a:prstTxWarp prst="textNoShape">
              <a:avLst/>
            </a:prstTxWarp>
          </a:bodyPr>
          <a:lstStyle>
            <a:lvl1pPr algn="r" defTabSz="943632" eaLnBrk="1" hangingPunct="1">
              <a:defRPr sz="1200" b="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425450" y="704850"/>
            <a:ext cx="6257925"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10248" y="4458242"/>
            <a:ext cx="5681980" cy="422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05" tIns="47201" rIns="94405" bIns="472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916483"/>
            <a:ext cx="3078278" cy="4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05" tIns="47201" rIns="94405" bIns="47201" numCol="1" anchor="b" anchorCtr="0" compatLnSpc="1">
            <a:prstTxWarp prst="textNoShape">
              <a:avLst/>
            </a:prstTxWarp>
          </a:bodyPr>
          <a:lstStyle>
            <a:lvl1pPr defTabSz="943632" eaLnBrk="1" hangingPunct="1">
              <a:defRPr sz="1200" b="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4024200" y="8916483"/>
            <a:ext cx="3076663" cy="4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05" tIns="47201" rIns="94405" bIns="47201" numCol="1" anchor="b" anchorCtr="0" compatLnSpc="1">
            <a:prstTxWarp prst="textNoShape">
              <a:avLst/>
            </a:prstTxWarp>
          </a:bodyPr>
          <a:lstStyle>
            <a:lvl1pPr algn="r" defTabSz="943632" eaLnBrk="1" hangingPunct="1">
              <a:defRPr sz="1200" b="0">
                <a:cs typeface="+mn-cs"/>
              </a:defRPr>
            </a:lvl1pPr>
          </a:lstStyle>
          <a:p>
            <a:pPr>
              <a:defRPr/>
            </a:pPr>
            <a:fld id="{30BF65A8-9DAE-422F-87BB-7AAD4DF9FF6A}" type="slidenum">
              <a:rPr lang="en-US"/>
              <a:pPr>
                <a:defRPr/>
              </a:pPr>
              <a:t>‹#›</a:t>
            </a:fld>
            <a:endParaRPr lang="en-US" dirty="0"/>
          </a:p>
        </p:txBody>
      </p:sp>
    </p:spTree>
    <p:extLst>
      <p:ext uri="{BB962C8B-B14F-4D97-AF65-F5344CB8AC3E}">
        <p14:creationId xmlns:p14="http://schemas.microsoft.com/office/powerpoint/2010/main" val="1894044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coronavirus/2019-ncov/cases-updates/variant-surveillance/genomic-surveillance-dashboard.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cdc.gov/coronavirus/2019-ncov/cases-updates/variant-surveillance/variant-info.html#Consequence" TargetMode="External"/><Relationship Id="rId5" Type="http://schemas.openxmlformats.org/officeDocument/2006/relationships/hyperlink" Target="https://www.cdc.gov/coronavirus/2019-ncov/cases-updates/variant-surveillance/variant-info.html#Concern" TargetMode="External"/><Relationship Id="rId4" Type="http://schemas.openxmlformats.org/officeDocument/2006/relationships/hyperlink" Target="https://www.cdc.gov/coronavirus/2019-ncov/cases-updates/variant-surveillance/variant-info.html#Interes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410024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11</a:t>
            </a:fld>
            <a:endParaRPr lang="en-US" dirty="0"/>
          </a:p>
        </p:txBody>
      </p:sp>
    </p:spTree>
    <p:extLst>
      <p:ext uri="{BB962C8B-B14F-4D97-AF65-F5344CB8AC3E}">
        <p14:creationId xmlns:p14="http://schemas.microsoft.com/office/powerpoint/2010/main" val="54557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12</a:t>
            </a:fld>
            <a:endParaRPr lang="en-US" dirty="0"/>
          </a:p>
        </p:txBody>
      </p:sp>
    </p:spTree>
    <p:extLst>
      <p:ext uri="{BB962C8B-B14F-4D97-AF65-F5344CB8AC3E}">
        <p14:creationId xmlns:p14="http://schemas.microsoft.com/office/powerpoint/2010/main" val="125142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13</a:t>
            </a:fld>
            <a:endParaRPr lang="en-US" dirty="0"/>
          </a:p>
        </p:txBody>
      </p:sp>
    </p:spTree>
    <p:extLst>
      <p:ext uri="{BB962C8B-B14F-4D97-AF65-F5344CB8AC3E}">
        <p14:creationId xmlns:p14="http://schemas.microsoft.com/office/powerpoint/2010/main" val="38350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CDC’s </a:t>
            </a:r>
            <a:r>
              <a:rPr lang="en-US" sz="1200" b="0" i="0" u="sng" kern="1200" dirty="0" smtClean="0">
                <a:solidFill>
                  <a:schemeClr val="tx1"/>
                </a:solidFill>
                <a:effectLst/>
                <a:latin typeface="Arial" charset="0"/>
                <a:ea typeface="+mn-ea"/>
                <a:cs typeface="+mn-cs"/>
                <a:hlinkClick r:id="rId3"/>
              </a:rPr>
              <a:t>national genomic surveillance</a:t>
            </a:r>
            <a:r>
              <a:rPr lang="en-US" sz="1200" b="0" i="0" kern="1200" dirty="0" smtClean="0">
                <a:solidFill>
                  <a:schemeClr val="tx1"/>
                </a:solidFill>
                <a:effectLst/>
                <a:latin typeface="Arial" charset="0"/>
                <a:ea typeface="+mn-ea"/>
                <a:cs typeface="+mn-cs"/>
              </a:rPr>
              <a:t> program identifies new and emerging SARS-CoV-2 variants to determine implications for COVID-19 diagnostics, treatments, or vaccines authorized for use in the United States. Monitoring the spread of emerging variants in the United States relies on widespread, rapid sequencing. To accelerate sequencing in the United States, CDC has contracted with commercial diagnostic laboratories and, in partnership with the Association of Public Health Laboratories (APHL), has implemented the National SARS-CoV-2 Strain Surveillance (NS3) program to provide a comprehensive and population-based U.S. surveillance system.</a:t>
            </a:r>
          </a:p>
          <a:p>
            <a:r>
              <a:rPr lang="en-US" sz="1200" b="0" i="0" kern="1200" dirty="0" smtClean="0">
                <a:solidFill>
                  <a:schemeClr val="tx1"/>
                </a:solidFill>
                <a:effectLst/>
                <a:latin typeface="Arial" charset="0"/>
                <a:ea typeface="+mn-ea"/>
                <a:cs typeface="+mn-cs"/>
              </a:rPr>
              <a:t>Based on these data, sequences with similar genetic changes associated with important epidemiological and biological events are grouped into lineages* and the proportion of lineages circulating in the United Stated are tracked and characterized to determine if they are considered </a:t>
            </a:r>
            <a:r>
              <a:rPr lang="en-US" sz="1200" b="0" i="0" u="sng" kern="1200" dirty="0" smtClean="0">
                <a:solidFill>
                  <a:schemeClr val="tx1"/>
                </a:solidFill>
                <a:effectLst/>
                <a:latin typeface="Arial" charset="0"/>
                <a:ea typeface="+mn-ea"/>
                <a:cs typeface="+mn-cs"/>
                <a:hlinkClick r:id="rId4"/>
              </a:rPr>
              <a:t>variants of interest (VOI)</a:t>
            </a:r>
            <a:r>
              <a:rPr lang="en-US" sz="1200" b="0" i="0" kern="1200" dirty="0" smtClean="0">
                <a:solidFill>
                  <a:schemeClr val="tx1"/>
                </a:solidFill>
                <a:effectLst/>
                <a:latin typeface="Arial" charset="0"/>
                <a:ea typeface="+mn-ea"/>
                <a:cs typeface="+mn-cs"/>
              </a:rPr>
              <a:t>,  </a:t>
            </a:r>
            <a:r>
              <a:rPr lang="en-US" sz="1200" b="0" i="0" u="sng" kern="1200" dirty="0" smtClean="0">
                <a:solidFill>
                  <a:schemeClr val="tx1"/>
                </a:solidFill>
                <a:effectLst/>
                <a:latin typeface="Arial" charset="0"/>
                <a:ea typeface="+mn-ea"/>
                <a:cs typeface="+mn-cs"/>
                <a:hlinkClick r:id="rId5"/>
              </a:rPr>
              <a:t>variants of concern (VOC)</a:t>
            </a:r>
            <a:r>
              <a:rPr lang="en-US" sz="1200" b="0" i="0" kern="1200" dirty="0" smtClean="0">
                <a:solidFill>
                  <a:schemeClr val="tx1"/>
                </a:solidFill>
                <a:effectLst/>
                <a:latin typeface="Arial" charset="0"/>
                <a:ea typeface="+mn-ea"/>
                <a:cs typeface="+mn-cs"/>
              </a:rPr>
              <a:t>, or </a:t>
            </a:r>
            <a:r>
              <a:rPr lang="en-US" sz="1200" b="0" i="0" u="sng" kern="1200" dirty="0" smtClean="0">
                <a:solidFill>
                  <a:schemeClr val="tx1"/>
                </a:solidFill>
                <a:effectLst/>
                <a:latin typeface="Arial" charset="0"/>
                <a:ea typeface="+mn-ea"/>
                <a:cs typeface="+mn-cs"/>
                <a:hlinkClick r:id="rId6"/>
              </a:rPr>
              <a:t>variants of high consequence (VOHC)</a:t>
            </a:r>
            <a:r>
              <a:rPr lang="en-US" sz="1200" b="0" i="0" u="sng" kern="1200" dirty="0" smtClean="0">
                <a:solidFill>
                  <a:schemeClr val="tx1"/>
                </a:solidFill>
                <a:effectLst/>
                <a:latin typeface="Arial" charset="0"/>
                <a:ea typeface="+mn-ea"/>
                <a:cs typeface="+mn-cs"/>
              </a:rPr>
              <a:t>.</a:t>
            </a:r>
            <a:r>
              <a:rPr lang="en-US" sz="1200" b="0" i="0" kern="1200" dirty="0" smtClean="0">
                <a:solidFill>
                  <a:schemeClr val="tx1"/>
                </a:solidFill>
                <a:effectLst/>
                <a:latin typeface="Arial" charset="0"/>
                <a:ea typeface="+mn-ea"/>
                <a:cs typeface="+mn-cs"/>
              </a:rPr>
              <a:t> These data, along with data from many other sources, are used to inform national and state public health actions related to variants. Most of the lineages identified through genomic surveillance are neither VOI nor VOC, and there are currently none that rise to the level of high consequence.</a:t>
            </a:r>
          </a:p>
          <a:p>
            <a:r>
              <a:rPr lang="en-US" sz="1200" b="0" i="0" kern="1200" dirty="0" smtClean="0">
                <a:solidFill>
                  <a:schemeClr val="tx1"/>
                </a:solidFill>
                <a:effectLst/>
                <a:latin typeface="Arial" charset="0"/>
                <a:ea typeface="+mn-ea"/>
                <a:cs typeface="+mn-cs"/>
              </a:rPr>
              <a:t>*A viral lineage is a group of viruses defined by a founding variant and its descendants. Names are assigned to SARS-CoV-2 lineages using manual and automated methods. Lineage designations are based on the identification of shared mutations, followed by a phylogenetic analysis, which determines genetic or evolutionary relatedness.</a:t>
            </a:r>
          </a:p>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14</a:t>
            </a:fld>
            <a:endParaRPr lang="en-US" dirty="0"/>
          </a:p>
        </p:txBody>
      </p:sp>
    </p:spTree>
    <p:extLst>
      <p:ext uri="{BB962C8B-B14F-4D97-AF65-F5344CB8AC3E}">
        <p14:creationId xmlns:p14="http://schemas.microsoft.com/office/powerpoint/2010/main" val="28102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15</a:t>
            </a:fld>
            <a:endParaRPr lang="en-US" dirty="0"/>
          </a:p>
        </p:txBody>
      </p:sp>
    </p:spTree>
    <p:extLst>
      <p:ext uri="{BB962C8B-B14F-4D97-AF65-F5344CB8AC3E}">
        <p14:creationId xmlns:p14="http://schemas.microsoft.com/office/powerpoint/2010/main" val="880127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6373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735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6702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4787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25</a:t>
            </a:fld>
            <a:endParaRPr lang="en-US" dirty="0"/>
          </a:p>
        </p:txBody>
      </p:sp>
    </p:spTree>
    <p:extLst>
      <p:ext uri="{BB962C8B-B14F-4D97-AF65-F5344CB8AC3E}">
        <p14:creationId xmlns:p14="http://schemas.microsoft.com/office/powerpoint/2010/main" val="256416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3632" rtl="0" eaLnBrk="1" fontAlgn="base" latinLnBrk="0" hangingPunct="1">
              <a:lnSpc>
                <a:spcPct val="100000"/>
              </a:lnSpc>
              <a:spcBef>
                <a:spcPct val="0"/>
              </a:spcBef>
              <a:spcAft>
                <a:spcPct val="0"/>
              </a:spcAft>
              <a:buClrTx/>
              <a:buSzTx/>
              <a:buFontTx/>
              <a:buNone/>
              <a:tabLst/>
              <a:defRPr/>
            </a:pPr>
            <a:fld id="{30BF65A8-9DAE-422F-87BB-7AAD4DF9FF6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3632"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2521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800">
                <a:effectLst/>
                <a:latin typeface="Calibri" panose="020F0502020204030204" pitchFamily="34" charset="0"/>
                <a:ea typeface="Calibri" panose="020F0502020204030204" pitchFamily="34" charset="0"/>
              </a:rPr>
              <a:t>FDA may plan to talk about this submission during their </a:t>
            </a:r>
            <a:r>
              <a:rPr lang="en-US" sz="1800">
                <a:solidFill>
                  <a:srgbClr val="222222"/>
                </a:solidFill>
                <a:effectLst/>
                <a:ea typeface="Times New Roman" panose="02020603050405020304" pitchFamily="18" charset="0"/>
                <a:cs typeface="Calibri" panose="020F0502020204030204" pitchFamily="34" charset="0"/>
              </a:rPr>
              <a:t>June 28 – COVID-19 strain selection/future boosters, we have not heard any more than this yet.  </a:t>
            </a:r>
          </a:p>
          <a:p>
            <a:pPr marL="0" marR="0">
              <a:spcBef>
                <a:spcPts val="0"/>
              </a:spcBef>
              <a:spcAft>
                <a:spcPts val="400"/>
              </a:spcAft>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5CBDD-436F-4787-A35C-DB0FBC8BB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453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5CBDD-436F-4787-A35C-DB0FBC8BB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901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Pfizer offers regular trainings on all of its vaccine formulations.  We highly encourage you to watch one of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15CBDD-436F-4787-A35C-DB0FBC8BB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38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34</a:t>
            </a:fld>
            <a:endParaRPr lang="en-US" dirty="0"/>
          </a:p>
        </p:txBody>
      </p:sp>
    </p:spTree>
    <p:extLst>
      <p:ext uri="{BB962C8B-B14F-4D97-AF65-F5344CB8AC3E}">
        <p14:creationId xmlns:p14="http://schemas.microsoft.com/office/powerpoint/2010/main" val="3809223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35</a:t>
            </a:fld>
            <a:endParaRPr lang="en-US" dirty="0"/>
          </a:p>
        </p:txBody>
      </p:sp>
    </p:spTree>
    <p:extLst>
      <p:ext uri="{BB962C8B-B14F-4D97-AF65-F5344CB8AC3E}">
        <p14:creationId xmlns:p14="http://schemas.microsoft.com/office/powerpoint/2010/main" val="609177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200" dirty="0" smtClean="0">
                <a:solidFill>
                  <a:schemeClr val="tx1"/>
                </a:solidFill>
                <a:effectLst/>
                <a:latin typeface="Arial" charset="0"/>
                <a:ea typeface="+mn-ea"/>
                <a:cs typeface="+mn-cs"/>
              </a:rPr>
              <a:t>Margaret (Greta) Spottswood, MD, MPH </a:t>
            </a:r>
            <a:r>
              <a:rPr lang="en-US" sz="1600" kern="1200" dirty="0" smtClean="0">
                <a:solidFill>
                  <a:schemeClr val="tx1"/>
                </a:solidFill>
                <a:effectLst/>
                <a:latin typeface="Arial" charset="0"/>
                <a:ea typeface="+mn-ea"/>
                <a:cs typeface="+mn-cs"/>
              </a:rPr>
              <a:t>graduated from University of Vermont College of Medicine and completed her Psychiatry Residency and Child and Adolescent Psychiatry Fellowship at the Cambridge Health Alliance. She enjoys the challenge of evidence-based psychiatric care using a team approach with patient registries and care managers to provide consultation and care to large populations.</a:t>
            </a:r>
          </a:p>
          <a:p>
            <a:endParaRPr lang="en-US" sz="1600"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39</a:t>
            </a:fld>
            <a:endParaRPr lang="en-US" dirty="0"/>
          </a:p>
        </p:txBody>
      </p:sp>
    </p:spTree>
    <p:extLst>
      <p:ext uri="{BB962C8B-B14F-4D97-AF65-F5344CB8AC3E}">
        <p14:creationId xmlns:p14="http://schemas.microsoft.com/office/powerpoint/2010/main" val="1037491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multiple suicide prevention initiatives in VT right now--doing our best to coordinate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169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Today’s talk is intended to give a brief overview of tips for identifying suicidality and completing a risk assessment</a:t>
            </a:r>
          </a:p>
          <a:p>
            <a:pPr marL="171450" indent="-171450">
              <a:buFont typeface="Arial" panose="020B0604020202020204" pitchFamily="34" charset="0"/>
              <a:buChar char="•"/>
            </a:pPr>
            <a:r>
              <a:rPr lang="en-US" dirty="0"/>
              <a:t>Will also discuss interventions you can make in the office to reduce risk and points to consider in referring for additional services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191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Want to start to by establishing a shared language around concepts related to suicidality, as referring to a youth as “being suicidal” can mean different thigs and warrant different types of intervention </a:t>
            </a:r>
          </a:p>
          <a:p>
            <a:pPr marL="171450" indent="-171450">
              <a:buFont typeface="Arial" panose="020B0604020202020204" pitchFamily="34" charset="0"/>
              <a:buChar char="•"/>
            </a:pPr>
            <a:r>
              <a:rPr lang="en-US" dirty="0"/>
              <a:t>Suicidality can be thought of as existing on a spectrum with different terms being used to describe different points along this spectrum</a:t>
            </a:r>
          </a:p>
          <a:p>
            <a:pPr marL="628650" lvl="1" indent="-171450">
              <a:buFont typeface="Arial" panose="020B0604020202020204" pitchFamily="34" charset="0"/>
              <a:buChar char="•"/>
            </a:pPr>
            <a:r>
              <a:rPr lang="en-US" b="1" dirty="0"/>
              <a:t>NSSI </a:t>
            </a:r>
            <a:r>
              <a:rPr lang="en-US" dirty="0"/>
              <a:t>– intentionally injuring oneself without intent to die. While there is evidence that NSSI can elevate ones risk for future suicidal behavior, it is by definition not suicidal in nature, and instead may be fulfilling a self-regulation, expression, or punishment function </a:t>
            </a:r>
          </a:p>
          <a:p>
            <a:pPr marL="628650" lvl="1" indent="-171450">
              <a:buFont typeface="Arial" panose="020B0604020202020204" pitchFamily="34" charset="0"/>
              <a:buChar char="•"/>
            </a:pPr>
            <a:r>
              <a:rPr lang="en-US" b="1" dirty="0"/>
              <a:t>Suicidal Ideation </a:t>
            </a:r>
            <a:r>
              <a:rPr lang="en-US" dirty="0"/>
              <a:t>– essentially involves having thoughts about suicide. These can be passive thoughts, such as thoughts about wishing one was dead or more active thoughts about wanting to kill oneself, but in either case, the thoughts aren’t associated with acts of furtherance, in the way of planning out how one would carry out a suicide or preparing to attempt suicide </a:t>
            </a:r>
          </a:p>
          <a:p>
            <a:pPr marL="628650" lvl="1" indent="-171450">
              <a:buFont typeface="Arial" panose="020B0604020202020204" pitchFamily="34" charset="0"/>
              <a:buChar char="•"/>
            </a:pPr>
            <a:r>
              <a:rPr lang="en-US" b="1" dirty="0"/>
              <a:t>Suicidal method </a:t>
            </a:r>
            <a:r>
              <a:rPr lang="en-US" dirty="0"/>
              <a:t>– like it’s name suggests, involves thinking generally about what method one would use to attempt suicide such as overdosing on a medication, cutting oneself, or hanging  </a:t>
            </a:r>
          </a:p>
          <a:p>
            <a:pPr marL="628650" lvl="1" indent="-171450">
              <a:buFont typeface="Arial" panose="020B0604020202020204" pitchFamily="34" charset="0"/>
              <a:buChar char="•"/>
            </a:pPr>
            <a:r>
              <a:rPr lang="en-US" b="1" dirty="0"/>
              <a:t>Suicidal planning and preparation </a:t>
            </a:r>
            <a:r>
              <a:rPr lang="en-US" dirty="0"/>
              <a:t>– relate to engaging in acts or preparation towards an imminent suicide attempt. This could involve creating a specific plan, preparing to carry out the plan, such as buying pills to overdose on, and/or preparing for the aftermath of an attempt such as giving away belongings</a:t>
            </a:r>
          </a:p>
          <a:p>
            <a:pPr marL="628650" lvl="1" indent="-171450">
              <a:buFont typeface="Arial" panose="020B0604020202020204" pitchFamily="34" charset="0"/>
              <a:buChar char="•"/>
            </a:pPr>
            <a:r>
              <a:rPr lang="en-US" b="1" dirty="0"/>
              <a:t>Suicide attempt </a:t>
            </a:r>
            <a:r>
              <a:rPr lang="en-US" dirty="0"/>
              <a:t>– refers to execution of intentional self-injury pursued with intent to die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620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Today’s talk is intended to give a brief overview of tips for identifying suicidality and completing a risk assessment</a:t>
            </a:r>
          </a:p>
          <a:p>
            <a:pPr marL="171450" indent="-171450">
              <a:buFont typeface="Arial" panose="020B0604020202020204" pitchFamily="34" charset="0"/>
              <a:buChar char="•"/>
            </a:pPr>
            <a:r>
              <a:rPr lang="en-US" dirty="0"/>
              <a:t>Will also discuss interventions you can make in the office to reduce risk and points to consider in referring for additional services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96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3523" y="4386419"/>
            <a:ext cx="5809513" cy="4803618"/>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0" i="0" kern="1200" dirty="0" smtClean="0">
              <a:solidFill>
                <a:schemeClr val="tx1"/>
              </a:solidFill>
              <a:effectLst/>
            </a:endParaRPr>
          </a:p>
        </p:txBody>
      </p:sp>
    </p:spTree>
    <p:extLst>
      <p:ext uri="{BB962C8B-B14F-4D97-AF65-F5344CB8AC3E}">
        <p14:creationId xmlns:p14="http://schemas.microsoft.com/office/powerpoint/2010/main" val="2981498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has been well-documented that the incidence of suicide among youth globally has been increasing since at least 2007</a:t>
            </a:r>
          </a:p>
          <a:p>
            <a:pPr marL="171450" indent="-171450">
              <a:buFont typeface="Arial" panose="020B0604020202020204" pitchFamily="34" charset="0"/>
              <a:buChar char="•"/>
            </a:pPr>
            <a:r>
              <a:rPr lang="en-US" dirty="0"/>
              <a:t>Suicide is currently the 2nd leading cause of death for youth ages 10 and older after accidents --- more youth die by suicide than the top 17 leading medical causes of death combined</a:t>
            </a:r>
          </a:p>
          <a:p>
            <a:pPr marL="171450" indent="-171450">
              <a:buFont typeface="Arial" panose="020B0604020202020204" pitchFamily="34" charset="0"/>
              <a:buChar char="•"/>
            </a:pPr>
            <a:r>
              <a:rPr lang="en-US" dirty="0"/>
              <a:t>Evidence this concerning trend was accelerated by the COVID pandemic and more pronounced for racial, sexual, gender, and minority youth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176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know the the busy practice environment of primary care can make managing mental health concerns and especially acute suicidal risk challenging </a:t>
            </a:r>
          </a:p>
          <a:p>
            <a:pPr marL="171450" indent="-171450">
              <a:buFont typeface="Arial" panose="020B0604020202020204" pitchFamily="34" charset="0"/>
              <a:buChar char="•"/>
            </a:pPr>
            <a:r>
              <a:rPr lang="en-US" dirty="0"/>
              <a:t>And yet, mental health concerns, including suicidal ideation are relatively common presentations in primary care</a:t>
            </a:r>
          </a:p>
          <a:p>
            <a:pPr marL="628650" lvl="1" indent="-171450">
              <a:buFont typeface="Arial" panose="020B0604020202020204" pitchFamily="34" charset="0"/>
              <a:buChar char="•"/>
            </a:pPr>
            <a:r>
              <a:rPr lang="en-US" dirty="0"/>
              <a:t>In one study of 7000 adolescents 16+ who were screened with the PHQ9 in primary care:</a:t>
            </a:r>
          </a:p>
          <a:p>
            <a:pPr marL="1085850" lvl="2" indent="-171450">
              <a:buFont typeface="Arial" panose="020B0604020202020204" pitchFamily="34" charset="0"/>
              <a:buChar char="•"/>
            </a:pPr>
            <a:r>
              <a:rPr lang="en-US" dirty="0"/>
              <a:t>Over a quarter (26%) screened positive (</a:t>
            </a:r>
            <a:r>
              <a:rPr lang="en-US" u="sng" dirty="0"/>
              <a:t>&gt;</a:t>
            </a:r>
            <a:r>
              <a:rPr lang="en-US" u="none" dirty="0"/>
              <a:t> 11) </a:t>
            </a:r>
            <a:endParaRPr lang="en-US" u="sng" dirty="0"/>
          </a:p>
          <a:p>
            <a:pPr marL="1085850" lvl="2" indent="-171450">
              <a:buFont typeface="Arial" panose="020B0604020202020204" pitchFamily="34" charset="0"/>
              <a:buChar char="•"/>
            </a:pPr>
            <a:r>
              <a:rPr lang="en-US" dirty="0"/>
              <a:t>Furthermore, 8.6% screen positive on the suicidal risk questions, more than half of whom were below the score threshold of 11 for the PHQ9 to be considered positive</a:t>
            </a:r>
          </a:p>
          <a:p>
            <a:pPr marL="171450" indent="-171450">
              <a:buFont typeface="Arial" panose="020B0604020202020204" pitchFamily="34" charset="0"/>
              <a:buChar char="•"/>
            </a:pPr>
            <a:r>
              <a:rPr lang="en-US" b="1" u="sng" dirty="0"/>
              <a:t>More youth with mental health concerns get treatment in primary care than specialty mental health care, and primary care is often on the frontlines of identifying mental health concerns and suicidality in young people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042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Today’s talk is intended to give a brief overview of tips for identifying suicidality and completing a risk assessment</a:t>
            </a:r>
          </a:p>
          <a:p>
            <a:pPr marL="171450" indent="-171450">
              <a:buFont typeface="Arial" panose="020B0604020202020204" pitchFamily="34" charset="0"/>
              <a:buChar char="•"/>
            </a:pPr>
            <a:r>
              <a:rPr lang="en-US" dirty="0"/>
              <a:t>Will also discuss interventions you can make in the office to reduce risk and points to consider in referring for additional services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682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It is not possible to predict suicide at the individual patient level, but there are population level risk factors, some of which are modifiable</a:t>
            </a:r>
          </a:p>
          <a:p>
            <a:pPr marL="171450" indent="-171450">
              <a:buFont typeface="Arial" panose="020B0604020202020204" pitchFamily="34" charset="0"/>
              <a:buChar char="•"/>
            </a:pPr>
            <a:r>
              <a:rPr lang="en-US" dirty="0"/>
              <a:t>Note that this is a busy slide, but points to highlight:</a:t>
            </a:r>
          </a:p>
          <a:p>
            <a:pPr marL="628650" lvl="1" indent="-171450">
              <a:buFont typeface="Arial" panose="020B0604020202020204" pitchFamily="34" charset="0"/>
              <a:buChar char="•"/>
            </a:pPr>
            <a:r>
              <a:rPr lang="en-US" dirty="0"/>
              <a:t>Males more likely to complete suicide, females more likely to attempt</a:t>
            </a:r>
          </a:p>
          <a:p>
            <a:pPr marL="628650" lvl="1" indent="-171450">
              <a:buFont typeface="Arial" panose="020B0604020202020204" pitchFamily="34" charset="0"/>
              <a:buChar char="•"/>
            </a:pPr>
            <a:r>
              <a:rPr lang="en-US" dirty="0"/>
              <a:t>Past behavior is a strong predictor of current and future behavior --- so personal and family history of suicide is a strong risk factor, as is past and ongoing abuse </a:t>
            </a:r>
          </a:p>
          <a:p>
            <a:pPr marL="628650" lvl="1" indent="-171450">
              <a:buFont typeface="Arial" panose="020B0604020202020204" pitchFamily="34" charset="0"/>
              <a:buChar char="•"/>
            </a:pPr>
            <a:r>
              <a:rPr lang="en-US" dirty="0"/>
              <a:t>None of these environmental risk factors are surprising, but encouragingly some are modifiable, particularly access to lethal means ---</a:t>
            </a:r>
          </a:p>
          <a:p>
            <a:pPr marL="1085850" lvl="2" indent="-171450">
              <a:buFont typeface="Arial" panose="020B0604020202020204" pitchFamily="34" charset="0"/>
              <a:buChar char="•"/>
            </a:pPr>
            <a:r>
              <a:rPr lang="en-US" dirty="0"/>
              <a:t>Recent study that 50% of completed adolescent suicides during the study period involved a fire arm. Found strong association between household firearm ownership and adolescent suicide, as well as association between safe storage procedures (</a:t>
            </a:r>
            <a:r>
              <a:rPr lang="en-US" dirty="0" err="1"/>
              <a:t>i.e</a:t>
            </a:r>
            <a:r>
              <a:rPr lang="en-US" dirty="0"/>
              <a:t> policies mandating locks and safe storage) and decreased adolescent firearm suicide (</a:t>
            </a:r>
            <a:r>
              <a:rPr lang="en-US" dirty="0" err="1"/>
              <a:t>Kivisto</a:t>
            </a:r>
            <a:r>
              <a:rPr lang="en-US" dirty="0"/>
              <a:t> et al, 2020)</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816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also several factors that have been associated with reduced risk of suicide</a:t>
            </a:r>
          </a:p>
          <a:p>
            <a:pPr marL="171450" indent="-171450">
              <a:buFont typeface="Arial" panose="020B0604020202020204" pitchFamily="34" charset="0"/>
              <a:buChar char="•"/>
            </a:pPr>
            <a:r>
              <a:rPr lang="en-US" dirty="0"/>
              <a:t>PERCIEVED sense of connection vs felt disconnection associated with psychological pain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80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Disconnection—</a:t>
            </a:r>
          </a:p>
          <a:p>
            <a:r>
              <a:rPr lang="en-US" dirty="0"/>
              <a:t>Connection = “to people, communities, valued hobbies, roles, jobs, any sense of purpose or meaning”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141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a balance of risk and protective factors is a necessary component of any risk assessment which is a critical component of suicide prevention.</a:t>
            </a:r>
          </a:p>
          <a:p>
            <a:pPr marL="171450" indent="-171450">
              <a:buFont typeface="Arial" panose="020B0604020202020204" pitchFamily="34" charset="0"/>
              <a:buChar char="•"/>
            </a:pPr>
            <a:r>
              <a:rPr lang="en-US" dirty="0"/>
              <a:t>Comprehensive prevention efforts necessitates both screening and appropriate intervention based on risk</a:t>
            </a:r>
          </a:p>
          <a:p>
            <a:pPr marL="171450" indent="-171450">
              <a:buFont typeface="Arial" panose="020B0604020202020204" pitchFamily="34" charset="0"/>
              <a:buChar char="•"/>
            </a:pPr>
            <a:r>
              <a:rPr lang="en-US" dirty="0"/>
              <a:t>Primary care has a critical role in suicide prevention through screening efforts that facilitate identification and allow for appropriate triage and intervention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263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currently no USPSTF recommend for universal suicide screening in primary care for youth or adults </a:t>
            </a:r>
          </a:p>
          <a:p>
            <a:pPr marL="171450" indent="-171450">
              <a:buFont typeface="Arial" panose="020B0604020202020204" pitchFamily="34" charset="0"/>
              <a:buChar char="•"/>
            </a:pPr>
            <a:r>
              <a:rPr lang="en-US" dirty="0"/>
              <a:t>Screening higher risk groups is the current agreed upon standard of care. High risk groups include those with known mental or substance use concerns. </a:t>
            </a:r>
          </a:p>
          <a:p>
            <a:pPr marL="628650" lvl="1" indent="-171450">
              <a:buFont typeface="Arial" panose="020B0604020202020204" pitchFamily="34" charset="0"/>
              <a:buChar char="•"/>
            </a:pPr>
            <a:r>
              <a:rPr lang="en-US" dirty="0"/>
              <a:t>?A case could be made for screening adolescents, as rates of suicide increase during adolescence, as well as sexual and gender minority youth, given documented high rates of suicidal ideation and behavior in this population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607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multiple validated tools available for screening for suicide in youth that are freely available including:</a:t>
            </a:r>
          </a:p>
          <a:p>
            <a:pPr marL="628650" lvl="1" indent="-171450">
              <a:buFont typeface="Arial" panose="020B0604020202020204" pitchFamily="34" charset="0"/>
              <a:buChar char="•"/>
            </a:pPr>
            <a:r>
              <a:rPr lang="en-US" b="1" u="sng" dirty="0"/>
              <a:t>PHQ9-Adolescent</a:t>
            </a:r>
            <a:r>
              <a:rPr lang="en-US" dirty="0"/>
              <a:t> which includes two questions focused on suicide that are not included on the adult PHQ9, namely a question about having had serious thoughts about end one’s life in the past month and having ever made a suicide attempt </a:t>
            </a:r>
          </a:p>
          <a:p>
            <a:pPr marL="628650" lvl="1" indent="-171450">
              <a:buFont typeface="Arial" panose="020B0604020202020204" pitchFamily="34" charset="0"/>
              <a:buChar char="•"/>
            </a:pPr>
            <a:r>
              <a:rPr lang="en-US" b="1" u="sng" dirty="0"/>
              <a:t>ASQ</a:t>
            </a:r>
            <a:r>
              <a:rPr lang="en-US" b="0" u="none" dirty="0"/>
              <a:t> is a 4-item suicide-screening tool that takes less than an minute to administer. Also provides guide for subsequent risk assessment and triage. Different versions for different clinical settings, including version specifically designed for use for youth in primary care. Available in multiple languages. </a:t>
            </a:r>
          </a:p>
          <a:p>
            <a:pPr marL="628650" lvl="1" indent="-171450">
              <a:buFont typeface="Arial" panose="020B0604020202020204" pitchFamily="34" charset="0"/>
              <a:buChar char="•"/>
            </a:pPr>
            <a:r>
              <a:rPr lang="en-US" b="1" u="sng" dirty="0"/>
              <a:t>Columbia Suicide Severity Rating Scale Screen</a:t>
            </a:r>
            <a:r>
              <a:rPr lang="en-US" b="0" u="none" dirty="0"/>
              <a:t> has two questions about passive and active suicidal ideation, with subsequent follow-up questions further characterizing the ideation if present. Provide overview of recommended triage points. </a:t>
            </a:r>
          </a:p>
          <a:p>
            <a:pPr marL="628650" lvl="1" indent="-171450">
              <a:buFont typeface="Arial" panose="020B0604020202020204" pitchFamily="34" charset="0"/>
              <a:buChar char="•"/>
            </a:pPr>
            <a:r>
              <a:rPr lang="en-US" b="1" u="sng" dirty="0"/>
              <a:t>SAFE-T</a:t>
            </a:r>
            <a:r>
              <a:rPr lang="en-US" b="0" u="none" dirty="0"/>
              <a:t> provides an overview of the key steps involved in doing assessment and provides general recommendations for intervention based on risk </a:t>
            </a:r>
            <a:endParaRPr lang="en-US" b="1" u="sng"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192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 going to go through this in detail, but these are some things to think about when doing a risk assessment</a:t>
            </a:r>
          </a:p>
          <a:p>
            <a:pPr marL="171450" indent="-171450">
              <a:buFont typeface="Arial" panose="020B0604020202020204" pitchFamily="34" charset="0"/>
              <a:buChar char="•"/>
            </a:pPr>
            <a:r>
              <a:rPr lang="en-US" dirty="0"/>
              <a:t>Many of these points are covered in the ASQ and other screening measures</a:t>
            </a:r>
          </a:p>
          <a:p>
            <a:pPr marL="628650" lvl="1" indent="-171450">
              <a:buFont typeface="Arial" panose="020B0604020202020204" pitchFamily="34" charset="0"/>
              <a:buChar char="•"/>
            </a:pPr>
            <a:r>
              <a:rPr lang="en-US" dirty="0"/>
              <a:t>Key points of differentiation between lower risk and higher risk are:</a:t>
            </a:r>
          </a:p>
          <a:p>
            <a:pPr marL="1085850" lvl="2" indent="-171450">
              <a:buFont typeface="Arial" panose="020B0604020202020204" pitchFamily="34" charset="0"/>
              <a:buChar char="•"/>
            </a:pPr>
            <a:r>
              <a:rPr lang="en-US" dirty="0"/>
              <a:t>Presence of a specific plan and intent </a:t>
            </a:r>
          </a:p>
          <a:p>
            <a:pPr marL="1085850" lvl="2" indent="-171450">
              <a:buFont typeface="Arial" panose="020B0604020202020204" pitchFamily="34" charset="0"/>
              <a:buChar char="•"/>
            </a:pPr>
            <a:r>
              <a:rPr lang="en-US" dirty="0"/>
              <a:t>Access to means </a:t>
            </a:r>
          </a:p>
          <a:p>
            <a:pPr marL="1085850" lvl="2" indent="-171450">
              <a:buFont typeface="Arial" panose="020B0604020202020204" pitchFamily="34" charset="0"/>
              <a:buChar char="•"/>
            </a:pPr>
            <a:r>
              <a:rPr lang="en-US" dirty="0"/>
              <a:t>Presence of social support and monitoring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13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4</a:t>
            </a:fld>
            <a:endParaRPr lang="en-US" dirty="0"/>
          </a:p>
        </p:txBody>
      </p:sp>
    </p:spTree>
    <p:extLst>
      <p:ext uri="{BB962C8B-B14F-4D97-AF65-F5344CB8AC3E}">
        <p14:creationId xmlns:p14="http://schemas.microsoft.com/office/powerpoint/2010/main" val="1093245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youth should ideally </a:t>
            </a:r>
            <a:r>
              <a:rPr lang="en-US" b="1" dirty="0"/>
              <a:t>have privacy </a:t>
            </a:r>
            <a:r>
              <a:rPr lang="en-US" dirty="0"/>
              <a:t>from their caregivers when filling out screens about mental health concerns. Any subsequent safety assessment should also be conducted privately with the youth </a:t>
            </a:r>
          </a:p>
          <a:p>
            <a:pPr marL="171450" indent="-171450">
              <a:buFont typeface="Arial" panose="020B0604020202020204" pitchFamily="34" charset="0"/>
              <a:buChar char="•"/>
            </a:pPr>
            <a:r>
              <a:rPr lang="en-US" dirty="0"/>
              <a:t>It can be helpful </a:t>
            </a:r>
            <a:r>
              <a:rPr lang="en-US" b="1" dirty="0"/>
              <a:t>to normalize the experience of suicidal ideation</a:t>
            </a:r>
            <a:r>
              <a:rPr lang="en-US" dirty="0"/>
              <a:t>, but at the same time, it’s important to ask directly about it. </a:t>
            </a:r>
            <a:r>
              <a:rPr lang="en-US" i="1" dirty="0"/>
              <a:t>For example, many patients I see tell me they’ve experienced suicidal thoughts when upset or going through a difficult time. Have you experienced similar thoughts about wanting to kill yourself?</a:t>
            </a:r>
          </a:p>
          <a:p>
            <a:pPr marL="171450" indent="-171450">
              <a:buFont typeface="Arial" panose="020B0604020202020204" pitchFamily="34" charset="0"/>
              <a:buChar char="•"/>
            </a:pPr>
            <a:r>
              <a:rPr lang="en-US" b="0" i="0" dirty="0"/>
              <a:t>It can be helpful to initially be open-ended </a:t>
            </a:r>
            <a:r>
              <a:rPr lang="en-US" i="0" dirty="0"/>
              <a:t>in obtaining more details about a youth’s suicidal ideation (i.e.</a:t>
            </a:r>
            <a:r>
              <a:rPr lang="en-US" i="1" u="none" dirty="0"/>
              <a:t> can you tell more more about the thoughts?) </a:t>
            </a:r>
            <a:r>
              <a:rPr lang="en-US" i="0" u="none" dirty="0"/>
              <a:t>however asking specific questions about </a:t>
            </a:r>
            <a:r>
              <a:rPr lang="en-US" b="1" i="0" dirty="0"/>
              <a:t>any acts of furtherance</a:t>
            </a:r>
            <a:r>
              <a:rPr lang="en-US" i="0" dirty="0"/>
              <a:t> the youth has made in the way of acting on their ideation, such as planning out their attempt, purchasing materials, and giving away belongings, is essential for characterizing acute risk </a:t>
            </a:r>
          </a:p>
          <a:p>
            <a:pPr marL="171450" indent="-171450">
              <a:buFont typeface="Arial" panose="020B0604020202020204" pitchFamily="34" charset="0"/>
              <a:buChar char="•"/>
            </a:pPr>
            <a:r>
              <a:rPr lang="en-US" i="0" dirty="0"/>
              <a:t>It is also important to get a sense of whether the youth’s suicidal thoughts are </a:t>
            </a:r>
            <a:r>
              <a:rPr lang="en-US" b="1" i="0" dirty="0"/>
              <a:t>acute or chronic in nature </a:t>
            </a:r>
            <a:r>
              <a:rPr lang="en-US" i="0" dirty="0"/>
              <a:t>(</a:t>
            </a:r>
            <a:r>
              <a:rPr lang="en-US" i="1" dirty="0"/>
              <a:t>How long have you been having these thoughts)</a:t>
            </a:r>
            <a:r>
              <a:rPr lang="en-US" i="0" dirty="0"/>
              <a:t>, </a:t>
            </a:r>
            <a:r>
              <a:rPr lang="en-US" b="1" i="0" dirty="0"/>
              <a:t>context for the thoughts </a:t>
            </a:r>
            <a:r>
              <a:rPr lang="en-US" i="0" dirty="0"/>
              <a:t>(</a:t>
            </a:r>
            <a:r>
              <a:rPr lang="en-US" i="1" dirty="0"/>
              <a:t>do you think anything has happened to bring on these thoughts), </a:t>
            </a:r>
            <a:r>
              <a:rPr lang="en-US" i="0" dirty="0"/>
              <a:t>and </a:t>
            </a:r>
            <a:r>
              <a:rPr lang="en-US" b="1" i="0" dirty="0"/>
              <a:t>sense of protective factors </a:t>
            </a:r>
            <a:r>
              <a:rPr lang="en-US" i="1" dirty="0"/>
              <a:t>(what has prevented you from acting on the thoughts)?</a:t>
            </a:r>
          </a:p>
          <a:p>
            <a:pPr marL="628650" lvl="1" indent="-171450">
              <a:buFont typeface="Arial" panose="020B0604020202020204" pitchFamily="34" charset="0"/>
              <a:buChar char="•"/>
            </a:pPr>
            <a:r>
              <a:rPr lang="en-US" i="0" dirty="0"/>
              <a:t>Many of these points are laid out in the ASQ, as well as the C-SSRS screeners </a:t>
            </a:r>
          </a:p>
          <a:p>
            <a:pPr marL="171450" lvl="0" indent="-171450">
              <a:buFont typeface="Arial" panose="020B0604020202020204" pitchFamily="34" charset="0"/>
              <a:buChar char="•"/>
            </a:pPr>
            <a:r>
              <a:rPr lang="en-US" i="0" dirty="0"/>
              <a:t>It’s important to praise the youth’s courage in disclosing suicidality and validate their emotional experience (</a:t>
            </a:r>
            <a:r>
              <a:rPr lang="en-US" i="1" dirty="0"/>
              <a:t>thank you for sharing this with me. It sounds like things have been very difficult, and I want to help you stay safe and feel better) </a:t>
            </a:r>
            <a:endParaRPr lang="en-US" i="0" dirty="0"/>
          </a:p>
          <a:p>
            <a:pPr marL="171450" lvl="0" indent="-171450">
              <a:buFont typeface="Arial" panose="020B0604020202020204" pitchFamily="34" charset="0"/>
              <a:buChar char="•"/>
            </a:pPr>
            <a:r>
              <a:rPr lang="en-US" i="0" dirty="0"/>
              <a:t>In cases of acute concern, it may be necessary to break confidentiality to ensure safety. When doing this, try to give the youth autonomy in how it is done. </a:t>
            </a:r>
            <a:r>
              <a:rPr lang="en-US" i="1" dirty="0"/>
              <a:t>I’m concerned about you and need to let your parent know so we can all come up with a plan to keep you safe. How is it best for us to let them know? Do you want me to tell them? Do you want to let them know? Or should be do it together? </a:t>
            </a:r>
            <a:endParaRPr lang="en-US" i="0" dirty="0"/>
          </a:p>
          <a:p>
            <a:pPr marL="171450" indent="-171450">
              <a:buFont typeface="Arial" panose="020B0604020202020204" pitchFamily="34" charset="0"/>
              <a:buChar char="•"/>
            </a:pPr>
            <a:endParaRPr lang="en-US" i="0"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098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Given limited time, I’m only going to focus on one of the screening tools. Here is the ASQ </a:t>
            </a:r>
          </a:p>
          <a:p>
            <a:pPr marL="628650" lvl="1" indent="-171450">
              <a:buFont typeface="Arial" panose="020B0604020202020204" pitchFamily="34" charset="0"/>
              <a:buChar char="•"/>
            </a:pPr>
            <a:r>
              <a:rPr lang="en-US" dirty="0"/>
              <a:t>Here are the 4 ASQ questions --- assess for both passive and active suicidal ideation, and a 5</a:t>
            </a:r>
            <a:r>
              <a:rPr lang="en-US" baseline="30000" dirty="0"/>
              <a:t>th</a:t>
            </a:r>
            <a:r>
              <a:rPr lang="en-US" dirty="0"/>
              <a:t> question about current ideation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43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Depending on the patients responses to the initial there is guide to follow-up questions for conducting a more thorough assessment, focused on more precisely characterizing the pervasiveness and context of the patient’s current ideation, as well as risk and protective factors</a:t>
            </a:r>
          </a:p>
          <a:p>
            <a:pPr marL="171450" indent="-171450">
              <a:buFont typeface="Arial" panose="020B0604020202020204" pitchFamily="34" charset="0"/>
              <a:buChar char="•"/>
            </a:pPr>
            <a:r>
              <a:rPr lang="en-US" b="1" dirty="0"/>
              <a:t>From there, there is a flow chart to assist with triaging risk and intervention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971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9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Immediate intervention </a:t>
            </a:r>
            <a:r>
              <a:rPr lang="en-US" dirty="0"/>
              <a:t>focuses on altering modifiable risk factors and equipping youth with problem solving and distress tolerance strategies for managing moments of heightened distress  </a:t>
            </a:r>
          </a:p>
          <a:p>
            <a:pPr marL="171450" indent="-171450">
              <a:buFont typeface="Arial" panose="020B0604020202020204" pitchFamily="34" charset="0"/>
              <a:buChar char="•"/>
            </a:pPr>
            <a:r>
              <a:rPr lang="en-US" b="1" i="1" dirty="0"/>
              <a:t>[Maybe not important to mention] --- In the longer-term there is RCTs quality evidence that certain medications can reduce suicidality by targeting underlying mood and anxiety disorders. For example, in youth there is evidence that treatment with SSRIs can reduce suicidal ideation in youth with depression [TADS study]. In adult populations, there is evidence for the utility of Lithium and Clozapine in reducing risk of suicide in people with affective disorders and psychosis respectively.  </a:t>
            </a:r>
          </a:p>
          <a:p>
            <a:pPr marL="171450" indent="-171450">
              <a:buFont typeface="Arial" panose="020B0604020202020204" pitchFamily="34" charset="0"/>
              <a:buChar char="•"/>
            </a:pPr>
            <a:r>
              <a:rPr lang="en-US" dirty="0"/>
              <a:t>Two of the most powerful interventions that can be most readily made in a primary care visit are: </a:t>
            </a:r>
          </a:p>
          <a:p>
            <a:pPr marL="628650" lvl="1" indent="-171450">
              <a:buFont typeface="Arial" panose="020B0604020202020204" pitchFamily="34" charset="0"/>
              <a:buChar char="•"/>
            </a:pPr>
            <a:r>
              <a:rPr lang="en-US" dirty="0"/>
              <a:t>(1) Safety planning </a:t>
            </a:r>
          </a:p>
          <a:p>
            <a:pPr marL="628650" lvl="1" indent="-171450">
              <a:buFont typeface="Arial" panose="020B0604020202020204" pitchFamily="34" charset="0"/>
              <a:buChar char="•"/>
            </a:pPr>
            <a:r>
              <a:rPr lang="en-US" dirty="0"/>
              <a:t>(2) Lethal means restriction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5749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planning helps with coping, BUYS TIME to treat other diagnoses </a:t>
            </a:r>
          </a:p>
          <a:p>
            <a:r>
              <a:rPr lang="en-US" dirty="0"/>
              <a:t>Reduces chances </a:t>
            </a:r>
            <a:r>
              <a:rPr lang="en-US" dirty="0">
                <a:sym typeface="Wingdings" pitchFamily="2" charset="2"/>
              </a:rPr>
              <a:t> </a:t>
            </a:r>
            <a:r>
              <a:rPr lang="en-US" dirty="0"/>
              <a:t>impulsive/lethal action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safety plan is a plan for what the youth should do in the event of significant distress or suicidal ideation to avoid managing it by engaging in suicidal or other self-harm behavior. </a:t>
            </a:r>
          </a:p>
          <a:p>
            <a:pPr marL="171450" indent="-171450">
              <a:buFont typeface="Arial" panose="020B0604020202020204" pitchFamily="34" charset="0"/>
              <a:buChar char="•"/>
            </a:pPr>
            <a:r>
              <a:rPr lang="en-US" b="1" dirty="0"/>
              <a:t>There are various templates available for safety planning </a:t>
            </a:r>
            <a:r>
              <a:rPr lang="en-US" dirty="0"/>
              <a:t>--- this is a screenshot of the Stanley Brown safety planning template. Most plans incorporate the same core elements in terms of:</a:t>
            </a:r>
          </a:p>
          <a:p>
            <a:pPr marL="628650" lvl="1" indent="-171450">
              <a:buFont typeface="Arial" panose="020B0604020202020204" pitchFamily="34" charset="0"/>
              <a:buChar char="•"/>
            </a:pPr>
            <a:r>
              <a:rPr lang="en-US" b="1" dirty="0"/>
              <a:t>Identifying warning signs </a:t>
            </a:r>
            <a:r>
              <a:rPr lang="en-US" dirty="0"/>
              <a:t>that one is reaching a point of high distress and is potentially at risk engagement in unsafe behavior. These signs can include changes and behaviors the patient notices in themselves, such as socially withdrawing, low motivation, feeling tense, crying, arguing more etc.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ask the youth “How do you tend to feel or what do you do before you have thoughts about or engage in harming yourself?” </a:t>
            </a:r>
          </a:p>
          <a:p>
            <a:pPr marL="628650" lvl="1" indent="-171450">
              <a:buFont typeface="Arial" panose="020B0604020202020204" pitchFamily="34" charset="0"/>
              <a:buChar char="•"/>
            </a:pPr>
            <a:r>
              <a:rPr lang="en-US" dirty="0"/>
              <a:t>Identifying </a:t>
            </a:r>
            <a:r>
              <a:rPr lang="en-US" b="1" dirty="0"/>
              <a:t>coping strategies </a:t>
            </a:r>
            <a:r>
              <a:rPr lang="en-US" dirty="0"/>
              <a:t>that youth can implement on their own, termed </a:t>
            </a:r>
            <a:r>
              <a:rPr lang="en-US" b="1" dirty="0"/>
              <a:t>internal coping strategies</a:t>
            </a:r>
            <a:r>
              <a:rPr lang="en-US" dirty="0"/>
              <a:t>, such as listening to music, taking a walk, taking a shower, and people or places the youth can turn to for support, termed </a:t>
            </a:r>
            <a:r>
              <a:rPr lang="en-US" b="1" dirty="0"/>
              <a:t>external strategies </a:t>
            </a:r>
          </a:p>
          <a:p>
            <a:pPr marL="1085850" lvl="2" indent="-171450">
              <a:buFont typeface="Arial" panose="020B0604020202020204" pitchFamily="34" charset="0"/>
              <a:buChar char="•"/>
            </a:pPr>
            <a:r>
              <a:rPr lang="en-US" dirty="0"/>
              <a:t>Can ask the youth “What are somethings you can do yourself when your feeling upset to help yourself calm down? If those strategies alone aren’t enough, what people could you call, or places could you go to to help you stay safe?</a:t>
            </a:r>
          </a:p>
          <a:p>
            <a:pPr marL="628650" lvl="1" indent="-171450">
              <a:buFont typeface="Arial" panose="020B0604020202020204" pitchFamily="34" charset="0"/>
              <a:buChar char="•"/>
            </a:pPr>
            <a:r>
              <a:rPr lang="en-US" dirty="0"/>
              <a:t>Safety plans typically include a section to insert crisis numbers</a:t>
            </a:r>
          </a:p>
          <a:p>
            <a:pPr marL="628650" lvl="1" indent="-171450">
              <a:buFont typeface="Arial" panose="020B0604020202020204" pitchFamily="34" charset="0"/>
              <a:buChar char="•"/>
            </a:pPr>
            <a:r>
              <a:rPr lang="en-US" dirty="0"/>
              <a:t>They also include prompts about making the </a:t>
            </a:r>
            <a:r>
              <a:rPr lang="en-US" b="1" dirty="0"/>
              <a:t>environment safe and identifying protective factors. </a:t>
            </a:r>
          </a:p>
          <a:p>
            <a:pPr marL="628650" lvl="1" indent="-171450">
              <a:buFont typeface="Arial" panose="020B0604020202020204" pitchFamily="34" charset="0"/>
              <a:buChar char="•"/>
            </a:pPr>
            <a:r>
              <a:rPr lang="en-US" b="1" dirty="0"/>
              <a:t>Making the environment safe touches directly on reducing access to </a:t>
            </a:r>
            <a:r>
              <a:rPr lang="en-US" dirty="0"/>
              <a:t>lethal means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4858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some potential strategies for reducing access to lethal means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6460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a:t>
            </a:r>
          </a:p>
          <a:p>
            <a:pPr marL="171450" indent="-171450">
              <a:buFont typeface="Arial" panose="020B0604020202020204" pitchFamily="34" charset="0"/>
              <a:buChar char="•"/>
            </a:pPr>
            <a:r>
              <a:rPr lang="en-US" dirty="0"/>
              <a:t>Suicide is a significant public health problem among youth that has been exacerbated by the pandemic </a:t>
            </a:r>
          </a:p>
          <a:p>
            <a:pPr marL="171450" indent="-171450">
              <a:buFont typeface="Arial" panose="020B0604020202020204" pitchFamily="34" charset="0"/>
              <a:buChar char="•"/>
            </a:pPr>
            <a:r>
              <a:rPr lang="en-US" dirty="0"/>
              <a:t>Comprehensive suicide prevention requires a multi-pronged approach, in which primary care plays a critical role through screening at risk populations, triaging risk, and safety planning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201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Intervention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2235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C50C2-AF68-9D40-BB9B-458D47E42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98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5</a:t>
            </a:fld>
            <a:endParaRPr lang="en-US" dirty="0"/>
          </a:p>
        </p:txBody>
      </p:sp>
    </p:spTree>
    <p:extLst>
      <p:ext uri="{BB962C8B-B14F-4D97-AF65-F5344CB8AC3E}">
        <p14:creationId xmlns:p14="http://schemas.microsoft.com/office/powerpoint/2010/main" val="433545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74</a:t>
            </a:fld>
            <a:endParaRPr lang="en-US" dirty="0"/>
          </a:p>
        </p:txBody>
      </p:sp>
    </p:spTree>
    <p:extLst>
      <p:ext uri="{BB962C8B-B14F-4D97-AF65-F5344CB8AC3E}">
        <p14:creationId xmlns:p14="http://schemas.microsoft.com/office/powerpoint/2010/main" val="2593692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79</a:t>
            </a:fld>
            <a:endParaRPr lang="en-US" dirty="0"/>
          </a:p>
        </p:txBody>
      </p:sp>
    </p:spTree>
    <p:extLst>
      <p:ext uri="{BB962C8B-B14F-4D97-AF65-F5344CB8AC3E}">
        <p14:creationId xmlns:p14="http://schemas.microsoft.com/office/powerpoint/2010/main" val="26022668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80</a:t>
            </a:fld>
            <a:endParaRPr lang="en-US" dirty="0"/>
          </a:p>
        </p:txBody>
      </p:sp>
    </p:spTree>
    <p:extLst>
      <p:ext uri="{BB962C8B-B14F-4D97-AF65-F5344CB8AC3E}">
        <p14:creationId xmlns:p14="http://schemas.microsoft.com/office/powerpoint/2010/main" val="20635204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81</a:t>
            </a:fld>
            <a:endParaRPr lang="en-US" dirty="0"/>
          </a:p>
        </p:txBody>
      </p:sp>
    </p:spTree>
    <p:extLst>
      <p:ext uri="{BB962C8B-B14F-4D97-AF65-F5344CB8AC3E}">
        <p14:creationId xmlns:p14="http://schemas.microsoft.com/office/powerpoint/2010/main" val="369996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0BF65A8-9DAE-422F-87BB-7AAD4DF9FF6A}" type="slidenum">
              <a:rPr lang="en-US" smtClean="0"/>
              <a:pPr>
                <a:defRPr/>
              </a:pPr>
              <a:t>6</a:t>
            </a:fld>
            <a:endParaRPr lang="en-US" dirty="0"/>
          </a:p>
        </p:txBody>
      </p:sp>
    </p:spTree>
    <p:extLst>
      <p:ext uri="{BB962C8B-B14F-4D97-AF65-F5344CB8AC3E}">
        <p14:creationId xmlns:p14="http://schemas.microsoft.com/office/powerpoint/2010/main" val="315775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0BF65A8-9DAE-422F-87BB-7AAD4DF9FF6A}" type="slidenum">
              <a:rPr lang="en-US" smtClean="0"/>
              <a:pPr>
                <a:defRPr/>
              </a:pPr>
              <a:t>7</a:t>
            </a:fld>
            <a:endParaRPr lang="en-US" dirty="0"/>
          </a:p>
        </p:txBody>
      </p:sp>
    </p:spTree>
    <p:extLst>
      <p:ext uri="{BB962C8B-B14F-4D97-AF65-F5344CB8AC3E}">
        <p14:creationId xmlns:p14="http://schemas.microsoft.com/office/powerpoint/2010/main" val="182332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9</a:t>
            </a:fld>
            <a:endParaRPr lang="en-US" dirty="0"/>
          </a:p>
        </p:txBody>
      </p:sp>
    </p:spTree>
    <p:extLst>
      <p:ext uri="{BB962C8B-B14F-4D97-AF65-F5344CB8AC3E}">
        <p14:creationId xmlns:p14="http://schemas.microsoft.com/office/powerpoint/2010/main" val="961041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BF65A8-9DAE-422F-87BB-7AAD4DF9FF6A}" type="slidenum">
              <a:rPr lang="en-US" smtClean="0"/>
              <a:pPr>
                <a:defRPr/>
              </a:pPr>
              <a:t>10</a:t>
            </a:fld>
            <a:endParaRPr lang="en-US" dirty="0"/>
          </a:p>
        </p:txBody>
      </p:sp>
    </p:spTree>
    <p:extLst>
      <p:ext uri="{BB962C8B-B14F-4D97-AF65-F5344CB8AC3E}">
        <p14:creationId xmlns:p14="http://schemas.microsoft.com/office/powerpoint/2010/main" val="3897663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tif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8.tiff"/><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8.tiff"/><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8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8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9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9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9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0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0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0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0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0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0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0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0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1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2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2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2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2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2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2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2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2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2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2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3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3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3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3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3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3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3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3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3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3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 name="Picture 5" descr="VCHIP_PP_Cover2"/>
          <p:cNvPicPr>
            <a:picLocks noChangeAspect="1" noChangeArrowheads="1"/>
          </p:cNvPicPr>
          <p:nvPr userDrawn="1"/>
        </p:nvPicPr>
        <p:blipFill>
          <a:blip r:embed="rId2" cstate="print"/>
          <a:srcRect/>
          <a:stretch>
            <a:fillRect/>
          </a:stretch>
        </p:blipFill>
        <p:spPr bwMode="auto">
          <a:xfrm>
            <a:off x="0" y="-1588"/>
            <a:ext cx="12194117" cy="6859588"/>
          </a:xfrm>
          <a:prstGeom prst="rect">
            <a:avLst/>
          </a:prstGeom>
          <a:noFill/>
          <a:ln w="9525">
            <a:noFill/>
            <a:miter lim="800000"/>
            <a:headEnd/>
            <a:tailEnd/>
          </a:ln>
        </p:spPr>
      </p:pic>
      <p:sp>
        <p:nvSpPr>
          <p:cNvPr id="2" name="Title 1"/>
          <p:cNvSpPr>
            <a:spLocks noGrp="1"/>
          </p:cNvSpPr>
          <p:nvPr>
            <p:ph type="ctrTitle"/>
          </p:nvPr>
        </p:nvSpPr>
        <p:spPr>
          <a:xfrm>
            <a:off x="914400" y="304801"/>
            <a:ext cx="10363200" cy="1524000"/>
          </a:xfrm>
        </p:spPr>
        <p:txBody>
          <a:bodyPr/>
          <a:lstStyle>
            <a:lvl1pPr algn="ctr">
              <a:defRPr sz="36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9859" y="1828800"/>
            <a:ext cx="85344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F4C0A64-8B83-4879-9A27-989C6A4D92F5}" type="datetime4">
              <a:rPr lang="en-US" smtClean="0">
                <a:solidFill>
                  <a:prstClr val="black">
                    <a:tint val="75000"/>
                  </a:prstClr>
                </a:solidFill>
              </a:rPr>
              <a:t>May 18, 2022</a:t>
            </a:fld>
            <a:endParaRPr lang="en-US" dirty="0">
              <a:solidFill>
                <a:prstClr val="black">
                  <a:tint val="75000"/>
                </a:prstClr>
              </a:solidFill>
            </a:endParaRPr>
          </a:p>
        </p:txBody>
      </p:sp>
      <p:sp>
        <p:nvSpPr>
          <p:cNvPr id="5" name="Footer Placeholder 4"/>
          <p:cNvSpPr>
            <a:spLocks noGrp="1"/>
          </p:cNvSpPr>
          <p:nvPr>
            <p:ph type="ftr" sz="quarter" idx="11"/>
          </p:nvPr>
        </p:nvSpPr>
        <p:spPr>
          <a:xfrm>
            <a:off x="1930400" y="6356351"/>
            <a:ext cx="7213600" cy="365125"/>
          </a:xfrm>
          <a:prstGeom prst="rect">
            <a:avLst/>
          </a:prstGeom>
        </p:spPr>
        <p:txBody>
          <a:bodyPr/>
          <a:lstStyle>
            <a:lvl1pPr>
              <a:defRPr/>
            </a:lvl1pPr>
          </a:lstStyle>
          <a:p>
            <a:pPr>
              <a:defRPr/>
            </a:pPr>
            <a:endParaRPr lang="en-US" sz="1800" b="0" dirty="0">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lvl1pPr>
              <a:defRPr/>
            </a:lvl1pPr>
          </a:lstStyle>
          <a:p>
            <a:pPr>
              <a:defRPr/>
            </a:pPr>
            <a:fld id="{811CAD29-1302-4CEE-A835-146A5633E653}" type="slidenum">
              <a:rPr lang="en-US">
                <a:solidFill>
                  <a:prstClr val="black">
                    <a:tint val="75000"/>
                  </a:prstClr>
                </a:solidFill>
              </a:rPr>
              <a:pPr>
                <a:defRPr/>
              </a:pPr>
              <a:t>‹#›</a:t>
            </a:fld>
            <a:endParaRPr lang="en-US" dirty="0">
              <a:solidFill>
                <a:prstClr val="black">
                  <a:tint val="75000"/>
                </a:prstClr>
              </a:solidFill>
            </a:endParaRPr>
          </a:p>
        </p:txBody>
      </p:sp>
      <p:pic>
        <p:nvPicPr>
          <p:cNvPr id="8" name="Picture 1"/>
          <p:cNvPicPr>
            <a:picLocks noChangeAspect="1" noChangeArrowheads="1"/>
          </p:cNvPicPr>
          <p:nvPr userDrawn="1"/>
        </p:nvPicPr>
        <p:blipFill>
          <a:blip r:embed="rId3" cstate="print"/>
          <a:srcRect/>
          <a:stretch>
            <a:fillRect/>
          </a:stretch>
        </p:blipFill>
        <p:spPr bwMode="auto">
          <a:xfrm>
            <a:off x="0" y="5986462"/>
            <a:ext cx="2940051" cy="871538"/>
          </a:xfrm>
          <a:prstGeom prst="rect">
            <a:avLst/>
          </a:prstGeom>
          <a:noFill/>
          <a:ln w="9525">
            <a:noFill/>
            <a:miter lim="800000"/>
            <a:headEnd/>
            <a:tailEnd/>
          </a:ln>
        </p:spPr>
      </p:pic>
      <p:sp>
        <p:nvSpPr>
          <p:cNvPr id="9" name="Rectangle 8"/>
          <p:cNvSpPr/>
          <p:nvPr userDrawn="1"/>
        </p:nvSpPr>
        <p:spPr>
          <a:xfrm>
            <a:off x="0" y="5943600"/>
            <a:ext cx="12192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prstClr val="white"/>
              </a:solidFill>
            </a:endParaRPr>
          </a:p>
        </p:txBody>
      </p:sp>
      <p:pic>
        <p:nvPicPr>
          <p:cNvPr id="12" name="Picture 3" descr="L:\Groups\VCHIP\VCHIP Graphics &amp; Logos &amp; Templates\VCHIP\current VCHIP logos\VCHIP_LOGO_4COLOR.jpg"/>
          <p:cNvPicPr>
            <a:picLocks noChangeAspect="1" noChangeArrowheads="1"/>
          </p:cNvPicPr>
          <p:nvPr userDrawn="1"/>
        </p:nvPicPr>
        <p:blipFill>
          <a:blip r:embed="rId4" cstate="print"/>
          <a:srcRect/>
          <a:stretch>
            <a:fillRect/>
          </a:stretch>
        </p:blipFill>
        <p:spPr bwMode="auto">
          <a:xfrm>
            <a:off x="10089799" y="6025224"/>
            <a:ext cx="1853087" cy="640080"/>
          </a:xfrm>
          <a:prstGeom prst="rect">
            <a:avLst/>
          </a:prstGeom>
          <a:noFill/>
          <a:ln w="9525">
            <a:noFill/>
            <a:miter lim="800000"/>
            <a:headEnd/>
            <a:tailEnd/>
          </a:ln>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965" y="6172201"/>
            <a:ext cx="2225991" cy="457200"/>
          </a:xfrm>
          <a:prstGeom prst="rect">
            <a:avLst/>
          </a:prstGeom>
        </p:spPr>
      </p:pic>
    </p:spTree>
    <p:extLst>
      <p:ext uri="{BB962C8B-B14F-4D97-AF65-F5344CB8AC3E}">
        <p14:creationId xmlns:p14="http://schemas.microsoft.com/office/powerpoint/2010/main" val="159596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2" name="Vertical Title 1"/>
          <p:cNvSpPr>
            <a:spLocks noGrp="1"/>
          </p:cNvSpPr>
          <p:nvPr>
            <p:ph type="title" orient="vert"/>
          </p:nvPr>
        </p:nvSpPr>
        <p:spPr>
          <a:xfrm>
            <a:off x="8737600" y="609601"/>
            <a:ext cx="2743200" cy="551656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lgn="r">
              <a:defRPr>
                <a:latin typeface="Arial" panose="020B0604020202020204" pitchFamily="34" charset="0"/>
                <a:cs typeface="Arial" panose="020B0604020202020204" pitchFamily="34" charset="0"/>
              </a:defRPr>
            </a:lvl1pPr>
          </a:lstStyle>
          <a:p>
            <a:pPr algn="l">
              <a:defRPr/>
            </a:pPr>
            <a:fld id="{F30D1A7B-9026-4C82-AA69-19312A6BE43F}" type="datetime4">
              <a:rPr lang="en-US" smtClean="0"/>
              <a:t>May 18, 2022</a:t>
            </a:fld>
            <a:endParaRPr lang="en-US" dirty="0"/>
          </a:p>
        </p:txBody>
      </p:sp>
      <p:sp>
        <p:nvSpPr>
          <p:cNvPr id="8" name="Footer Placeholder 4"/>
          <p:cNvSpPr>
            <a:spLocks noGrp="1"/>
          </p:cNvSpPr>
          <p:nvPr>
            <p:ph type="ftr" sz="quarter" idx="11"/>
          </p:nvPr>
        </p:nvSpPr>
        <p:spPr>
          <a:xfrm>
            <a:off x="609601" y="6248401"/>
            <a:ext cx="7431617" cy="365125"/>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9" name="Slide Number Placeholder 3"/>
          <p:cNvSpPr>
            <a:spLocks noGrp="1"/>
          </p:cNvSpPr>
          <p:nvPr>
            <p:ph type="sldNum" sz="quarter" idx="4"/>
          </p:nvPr>
        </p:nvSpPr>
        <p:spPr>
          <a:xfrm>
            <a:off x="10972800" y="6248400"/>
            <a:ext cx="7112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91838870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4"/>
        <p:cNvGrpSpPr/>
        <p:nvPr/>
      </p:nvGrpSpPr>
      <p:grpSpPr>
        <a:xfrm>
          <a:off x="0" y="0"/>
          <a:ext cx="0" cy="0"/>
          <a:chOff x="0" y="0"/>
          <a:chExt cx="0" cy="0"/>
        </a:xfrm>
      </p:grpSpPr>
      <p:sp>
        <p:nvSpPr>
          <p:cNvPr id="25" name="Google Shape;25;p28"/>
          <p:cNvSpPr txBox="1">
            <a:spLocks noGrp="1"/>
          </p:cNvSpPr>
          <p:nvPr>
            <p:ph type="title"/>
          </p:nvPr>
        </p:nvSpPr>
        <p:spPr>
          <a:xfrm>
            <a:off x="560831" y="2514601"/>
            <a:ext cx="2889504" cy="410369"/>
          </a:xfrm>
          <a:prstGeom prst="rect">
            <a:avLst/>
          </a:prstGeom>
          <a:noFill/>
          <a:ln>
            <a:noFill/>
          </a:ln>
        </p:spPr>
        <p:txBody>
          <a:bodyPr spcFirstLastPara="1" wrap="square" lIns="0" tIns="0" rIns="0" bIns="0" anchor="t" anchorCtr="0">
            <a:spAutoFit/>
          </a:bodyPr>
          <a:lstStyle>
            <a:lvl1pPr lvl="0" algn="l">
              <a:spcBef>
                <a:spcPts val="0"/>
              </a:spcBef>
              <a:spcAft>
                <a:spcPts val="0"/>
              </a:spcAft>
              <a:buClr>
                <a:schemeClr val="accent1"/>
              </a:buClr>
              <a:buSzPts val="2667"/>
              <a:buFont typeface="Alegreya Sans"/>
              <a:buNone/>
              <a:defRPr sz="2667" b="1">
                <a:solidFill>
                  <a:schemeClr val="accent1"/>
                </a:solidFill>
                <a:latin typeface="Alegreya Sans"/>
                <a:ea typeface="Alegreya Sans"/>
                <a:cs typeface="Alegreya Sans"/>
                <a:sym typeface="Alegrey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8"/>
          <p:cNvSpPr>
            <a:spLocks noGrp="1"/>
          </p:cNvSpPr>
          <p:nvPr>
            <p:ph type="pic" idx="2"/>
          </p:nvPr>
        </p:nvSpPr>
        <p:spPr>
          <a:xfrm>
            <a:off x="4181856" y="1371600"/>
            <a:ext cx="3474720" cy="3913632"/>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4267"/>
              <a:buFont typeface="Arial"/>
              <a:buNone/>
              <a:defRPr sz="4267" b="0" i="0" u="none" strike="noStrike" cap="none">
                <a:solidFill>
                  <a:schemeClr val="dk1"/>
                </a:solidFill>
                <a:latin typeface="Alegreya Sans"/>
                <a:ea typeface="Alegreya Sans"/>
                <a:cs typeface="Alegreya Sans"/>
                <a:sym typeface="Alegreya Sans"/>
              </a:defRPr>
            </a:lvl1pPr>
            <a:lvl2pPr marR="0" lvl="1" algn="l" rtl="0">
              <a:spcBef>
                <a:spcPts val="747"/>
              </a:spcBef>
              <a:spcAft>
                <a:spcPts val="0"/>
              </a:spcAft>
              <a:buClr>
                <a:schemeClr val="dk1"/>
              </a:buClr>
              <a:buSzPts val="3733"/>
              <a:buFont typeface="Arial"/>
              <a:buNone/>
              <a:defRPr sz="3733" b="0" i="0" u="none" strike="noStrike" cap="none">
                <a:solidFill>
                  <a:schemeClr val="dk1"/>
                </a:solidFill>
                <a:latin typeface="Alegreya Sans"/>
                <a:ea typeface="Alegreya Sans"/>
                <a:cs typeface="Alegreya Sans"/>
                <a:sym typeface="Alegreya Sans"/>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Alegreya Sans"/>
                <a:ea typeface="Alegreya Sans"/>
                <a:cs typeface="Alegreya Sans"/>
                <a:sym typeface="Alegreya Sans"/>
              </a:defRPr>
            </a:lvl3pPr>
            <a:lvl4pPr marR="0" lvl="3" algn="l" rtl="0">
              <a:spcBef>
                <a:spcPts val="533"/>
              </a:spcBef>
              <a:spcAft>
                <a:spcPts val="0"/>
              </a:spcAft>
              <a:buClr>
                <a:schemeClr val="dk1"/>
              </a:buClr>
              <a:buSzPts val="2667"/>
              <a:buFont typeface="Arial"/>
              <a:buNone/>
              <a:defRPr sz="2667" b="0" i="0" u="none" strike="noStrike" cap="none">
                <a:solidFill>
                  <a:schemeClr val="dk1"/>
                </a:solidFill>
                <a:latin typeface="Alegreya Sans"/>
                <a:ea typeface="Alegreya Sans"/>
                <a:cs typeface="Alegreya Sans"/>
                <a:sym typeface="Alegreya Sans"/>
              </a:defRPr>
            </a:lvl4pPr>
            <a:lvl5pPr marR="0" lvl="4" algn="l" rtl="0">
              <a:spcBef>
                <a:spcPts val="533"/>
              </a:spcBef>
              <a:spcAft>
                <a:spcPts val="0"/>
              </a:spcAft>
              <a:buClr>
                <a:schemeClr val="dk1"/>
              </a:buClr>
              <a:buSzPts val="2667"/>
              <a:buFont typeface="Arial"/>
              <a:buNone/>
              <a:defRPr sz="2667" b="0" i="0" u="none" strike="noStrike" cap="none">
                <a:solidFill>
                  <a:schemeClr val="dk1"/>
                </a:solidFill>
                <a:latin typeface="Alegreya Sans"/>
                <a:ea typeface="Alegreya Sans"/>
                <a:cs typeface="Alegreya Sans"/>
                <a:sym typeface="Alegreya Sans"/>
              </a:defRPr>
            </a:lvl5pPr>
            <a:lvl6pPr marR="0" lvl="5" algn="l" rtl="0">
              <a:spcBef>
                <a:spcPts val="533"/>
              </a:spcBef>
              <a:spcAft>
                <a:spcPts val="0"/>
              </a:spcAft>
              <a:buClr>
                <a:schemeClr val="dk1"/>
              </a:buClr>
              <a:buSzPts val="2667"/>
              <a:buFont typeface="Arial"/>
              <a:buNone/>
              <a:defRPr sz="2667" b="0" i="0" u="none" strike="noStrike" cap="none">
                <a:solidFill>
                  <a:schemeClr val="dk1"/>
                </a:solidFill>
                <a:latin typeface="Alegreya Sans"/>
                <a:ea typeface="Alegreya Sans"/>
                <a:cs typeface="Alegreya Sans"/>
                <a:sym typeface="Alegreya Sans"/>
              </a:defRPr>
            </a:lvl6pPr>
            <a:lvl7pPr marR="0" lvl="6" algn="l" rtl="0">
              <a:spcBef>
                <a:spcPts val="533"/>
              </a:spcBef>
              <a:spcAft>
                <a:spcPts val="0"/>
              </a:spcAft>
              <a:buClr>
                <a:schemeClr val="dk1"/>
              </a:buClr>
              <a:buSzPts val="2667"/>
              <a:buFont typeface="Arial"/>
              <a:buNone/>
              <a:defRPr sz="2667" b="0" i="0" u="none" strike="noStrike" cap="none">
                <a:solidFill>
                  <a:schemeClr val="dk1"/>
                </a:solidFill>
                <a:latin typeface="Alegreya Sans"/>
                <a:ea typeface="Alegreya Sans"/>
                <a:cs typeface="Alegreya Sans"/>
                <a:sym typeface="Alegreya Sans"/>
              </a:defRPr>
            </a:lvl7pPr>
            <a:lvl8pPr marR="0" lvl="7" algn="l" rtl="0">
              <a:spcBef>
                <a:spcPts val="533"/>
              </a:spcBef>
              <a:spcAft>
                <a:spcPts val="0"/>
              </a:spcAft>
              <a:buClr>
                <a:schemeClr val="dk1"/>
              </a:buClr>
              <a:buSzPts val="2667"/>
              <a:buFont typeface="Arial"/>
              <a:buNone/>
              <a:defRPr sz="2667" b="0" i="0" u="none" strike="noStrike" cap="none">
                <a:solidFill>
                  <a:schemeClr val="dk1"/>
                </a:solidFill>
                <a:latin typeface="Alegreya Sans"/>
                <a:ea typeface="Alegreya Sans"/>
                <a:cs typeface="Alegreya Sans"/>
                <a:sym typeface="Alegreya Sans"/>
              </a:defRPr>
            </a:lvl8pPr>
            <a:lvl9pPr marR="0" lvl="8" algn="l" rtl="0">
              <a:spcBef>
                <a:spcPts val="533"/>
              </a:spcBef>
              <a:spcAft>
                <a:spcPts val="0"/>
              </a:spcAft>
              <a:buClr>
                <a:schemeClr val="dk1"/>
              </a:buClr>
              <a:buSzPts val="2667"/>
              <a:buFont typeface="Arial"/>
              <a:buNone/>
              <a:defRPr sz="2667" b="0" i="0" u="none" strike="noStrike" cap="none">
                <a:solidFill>
                  <a:schemeClr val="dk1"/>
                </a:solidFill>
                <a:latin typeface="Alegreya Sans"/>
                <a:ea typeface="Alegreya Sans"/>
                <a:cs typeface="Alegreya Sans"/>
                <a:sym typeface="Alegreya Sans"/>
              </a:defRPr>
            </a:lvl9pPr>
          </a:lstStyle>
          <a:p>
            <a:endParaRPr/>
          </a:p>
        </p:txBody>
      </p:sp>
      <p:sp>
        <p:nvSpPr>
          <p:cNvPr id="27" name="Google Shape;27;p28"/>
          <p:cNvSpPr>
            <a:spLocks noGrp="1"/>
          </p:cNvSpPr>
          <p:nvPr>
            <p:ph type="pic" idx="3"/>
          </p:nvPr>
        </p:nvSpPr>
        <p:spPr>
          <a:xfrm>
            <a:off x="7924800" y="1371600"/>
            <a:ext cx="3486912" cy="3913632"/>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4267"/>
              <a:buFont typeface="Arial"/>
              <a:buNone/>
              <a:defRPr sz="4267" b="0" i="0" u="none" strike="noStrike" cap="none">
                <a:solidFill>
                  <a:schemeClr val="dk1"/>
                </a:solidFill>
                <a:latin typeface="Alegreya Sans"/>
                <a:ea typeface="Alegreya Sans"/>
                <a:cs typeface="Alegreya Sans"/>
                <a:sym typeface="Alegreya Sans"/>
              </a:defRPr>
            </a:lvl1pPr>
            <a:lvl2pPr marR="0" lvl="1" algn="l" rtl="0">
              <a:spcBef>
                <a:spcPts val="747"/>
              </a:spcBef>
              <a:spcAft>
                <a:spcPts val="0"/>
              </a:spcAft>
              <a:buClr>
                <a:schemeClr val="dk1"/>
              </a:buClr>
              <a:buSzPts val="3733"/>
              <a:buFont typeface="Arial"/>
              <a:buNone/>
              <a:defRPr sz="3733" b="0" i="0" u="none" strike="noStrike" cap="none">
                <a:solidFill>
                  <a:schemeClr val="dk1"/>
                </a:solidFill>
                <a:latin typeface="Alegreya Sans"/>
                <a:ea typeface="Alegreya Sans"/>
                <a:cs typeface="Alegreya Sans"/>
                <a:sym typeface="Alegreya Sans"/>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Alegreya Sans"/>
                <a:ea typeface="Alegreya Sans"/>
                <a:cs typeface="Alegreya Sans"/>
                <a:sym typeface="Alegreya Sans"/>
              </a:defRPr>
            </a:lvl3pPr>
            <a:lvl4pPr marR="0" lvl="3" algn="l" rtl="0">
              <a:spcBef>
                <a:spcPts val="533"/>
              </a:spcBef>
              <a:spcAft>
                <a:spcPts val="0"/>
              </a:spcAft>
              <a:buClr>
                <a:schemeClr val="dk1"/>
              </a:buClr>
              <a:buSzPts val="2667"/>
              <a:buFont typeface="Arial"/>
              <a:buNone/>
              <a:defRPr sz="2667" b="0" i="0" u="none" strike="noStrike" cap="none">
                <a:solidFill>
                  <a:schemeClr val="dk1"/>
                </a:solidFill>
                <a:latin typeface="Alegreya Sans"/>
                <a:ea typeface="Alegreya Sans"/>
                <a:cs typeface="Alegreya Sans"/>
                <a:sym typeface="Alegreya Sans"/>
              </a:defRPr>
            </a:lvl4pPr>
            <a:lvl5pPr marR="0" lvl="4" algn="l" rtl="0">
              <a:spcBef>
                <a:spcPts val="533"/>
              </a:spcBef>
              <a:spcAft>
                <a:spcPts val="0"/>
              </a:spcAft>
              <a:buClr>
                <a:schemeClr val="dk1"/>
              </a:buClr>
              <a:buSzPts val="2667"/>
              <a:buFont typeface="Arial"/>
              <a:buNone/>
              <a:defRPr sz="2667" b="0" i="0" u="none" strike="noStrike" cap="none">
                <a:solidFill>
                  <a:schemeClr val="dk1"/>
                </a:solidFill>
                <a:latin typeface="Alegreya Sans"/>
                <a:ea typeface="Alegreya Sans"/>
                <a:cs typeface="Alegreya Sans"/>
                <a:sym typeface="Alegreya Sans"/>
              </a:defRPr>
            </a:lvl5pPr>
            <a:lvl6pPr marR="0" lvl="5" algn="l" rtl="0">
              <a:spcBef>
                <a:spcPts val="533"/>
              </a:spcBef>
              <a:spcAft>
                <a:spcPts val="0"/>
              </a:spcAft>
              <a:buClr>
                <a:schemeClr val="dk1"/>
              </a:buClr>
              <a:buSzPts val="2667"/>
              <a:buFont typeface="Arial"/>
              <a:buNone/>
              <a:defRPr sz="2667" b="0" i="0" u="none" strike="noStrike" cap="none">
                <a:solidFill>
                  <a:schemeClr val="dk1"/>
                </a:solidFill>
                <a:latin typeface="Alegreya Sans"/>
                <a:ea typeface="Alegreya Sans"/>
                <a:cs typeface="Alegreya Sans"/>
                <a:sym typeface="Alegreya Sans"/>
              </a:defRPr>
            </a:lvl6pPr>
            <a:lvl7pPr marR="0" lvl="6" algn="l" rtl="0">
              <a:spcBef>
                <a:spcPts val="533"/>
              </a:spcBef>
              <a:spcAft>
                <a:spcPts val="0"/>
              </a:spcAft>
              <a:buClr>
                <a:schemeClr val="dk1"/>
              </a:buClr>
              <a:buSzPts val="2667"/>
              <a:buFont typeface="Arial"/>
              <a:buNone/>
              <a:defRPr sz="2667" b="0" i="0" u="none" strike="noStrike" cap="none">
                <a:solidFill>
                  <a:schemeClr val="dk1"/>
                </a:solidFill>
                <a:latin typeface="Alegreya Sans"/>
                <a:ea typeface="Alegreya Sans"/>
                <a:cs typeface="Alegreya Sans"/>
                <a:sym typeface="Alegreya Sans"/>
              </a:defRPr>
            </a:lvl7pPr>
            <a:lvl8pPr marR="0" lvl="7" algn="l" rtl="0">
              <a:spcBef>
                <a:spcPts val="533"/>
              </a:spcBef>
              <a:spcAft>
                <a:spcPts val="0"/>
              </a:spcAft>
              <a:buClr>
                <a:schemeClr val="dk1"/>
              </a:buClr>
              <a:buSzPts val="2667"/>
              <a:buFont typeface="Arial"/>
              <a:buNone/>
              <a:defRPr sz="2667" b="0" i="0" u="none" strike="noStrike" cap="none">
                <a:solidFill>
                  <a:schemeClr val="dk1"/>
                </a:solidFill>
                <a:latin typeface="Alegreya Sans"/>
                <a:ea typeface="Alegreya Sans"/>
                <a:cs typeface="Alegreya Sans"/>
                <a:sym typeface="Alegreya Sans"/>
              </a:defRPr>
            </a:lvl8pPr>
            <a:lvl9pPr marR="0" lvl="8" algn="l" rtl="0">
              <a:spcBef>
                <a:spcPts val="533"/>
              </a:spcBef>
              <a:spcAft>
                <a:spcPts val="0"/>
              </a:spcAft>
              <a:buClr>
                <a:schemeClr val="dk1"/>
              </a:buClr>
              <a:buSzPts val="2667"/>
              <a:buFont typeface="Arial"/>
              <a:buNone/>
              <a:defRPr sz="2667" b="0" i="0" u="none" strike="noStrike" cap="none">
                <a:solidFill>
                  <a:schemeClr val="dk1"/>
                </a:solidFill>
                <a:latin typeface="Alegreya Sans"/>
                <a:ea typeface="Alegreya Sans"/>
                <a:cs typeface="Alegreya Sans"/>
                <a:sym typeface="Alegreya Sans"/>
              </a:defRPr>
            </a:lvl9pPr>
          </a:lstStyle>
          <a:p>
            <a:endParaRPr/>
          </a:p>
        </p:txBody>
      </p:sp>
      <p:sp>
        <p:nvSpPr>
          <p:cNvPr id="28" name="Google Shape;28;p28"/>
          <p:cNvSpPr txBox="1">
            <a:spLocks noGrp="1"/>
          </p:cNvSpPr>
          <p:nvPr>
            <p:ph type="body" idx="1"/>
          </p:nvPr>
        </p:nvSpPr>
        <p:spPr>
          <a:xfrm>
            <a:off x="4181856" y="5349240"/>
            <a:ext cx="7217664" cy="287259"/>
          </a:xfrm>
          <a:prstGeom prst="rect">
            <a:avLst/>
          </a:prstGeom>
          <a:noFill/>
          <a:ln>
            <a:noFill/>
          </a:ln>
        </p:spPr>
        <p:txBody>
          <a:bodyPr spcFirstLastPara="1" wrap="square" lIns="0" tIns="0" rIns="0" bIns="0" anchor="t" anchorCtr="0">
            <a:spAutoFit/>
          </a:bodyPr>
          <a:lstStyle>
            <a:lvl1pPr marL="457200" lvl="0" indent="-228600" algn="l">
              <a:spcBef>
                <a:spcPts val="373"/>
              </a:spcBef>
              <a:spcAft>
                <a:spcPts val="0"/>
              </a:spcAft>
              <a:buClr>
                <a:srgbClr val="F5AA2C"/>
              </a:buClr>
              <a:buSzPts val="1867"/>
              <a:buFont typeface="Alegreya Sans"/>
              <a:buNone/>
              <a:defRPr sz="1867"/>
            </a:lvl1pPr>
            <a:lvl2pPr marL="914400" lvl="1" indent="-342900" algn="l">
              <a:spcBef>
                <a:spcPts val="360"/>
              </a:spcBef>
              <a:spcAft>
                <a:spcPts val="0"/>
              </a:spcAft>
              <a:buClr>
                <a:schemeClr val="dk1"/>
              </a:buClr>
              <a:buSzPts val="1800"/>
              <a:buChar char="–"/>
              <a:defRPr/>
            </a:lvl2pPr>
            <a:lvl3pPr marL="1371600" lvl="2" indent="-431800" algn="l">
              <a:spcBef>
                <a:spcPts val="640"/>
              </a:spcBef>
              <a:spcAft>
                <a:spcPts val="0"/>
              </a:spcAft>
              <a:buClr>
                <a:srgbClr val="7F7F7F"/>
              </a:buClr>
              <a:buSzPts val="3200"/>
              <a:buFont typeface="Merriweather Sans"/>
              <a:buChar char="▪"/>
              <a:defRPr/>
            </a:lvl3pPr>
            <a:lvl4pPr marL="1828800" lvl="3" indent="-397954" algn="l">
              <a:spcBef>
                <a:spcPts val="533"/>
              </a:spcBef>
              <a:spcAft>
                <a:spcPts val="0"/>
              </a:spcAft>
              <a:buClr>
                <a:schemeClr val="dk1"/>
              </a:buClr>
              <a:buSzPts val="2667"/>
              <a:buFont typeface="Merriweather Sans"/>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8850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 name="Picture 5" descr="VCHIP_PP_Cover2"/>
          <p:cNvPicPr>
            <a:picLocks noChangeAspect="1" noChangeArrowheads="1"/>
          </p:cNvPicPr>
          <p:nvPr userDrawn="1"/>
        </p:nvPicPr>
        <p:blipFill>
          <a:blip r:embed="rId2" cstate="print"/>
          <a:srcRect/>
          <a:stretch>
            <a:fillRect/>
          </a:stretch>
        </p:blipFill>
        <p:spPr bwMode="auto">
          <a:xfrm>
            <a:off x="0" y="-1588"/>
            <a:ext cx="12194117" cy="6859588"/>
          </a:xfrm>
          <a:prstGeom prst="rect">
            <a:avLst/>
          </a:prstGeom>
          <a:noFill/>
          <a:ln w="9525">
            <a:noFill/>
            <a:miter lim="800000"/>
            <a:headEnd/>
            <a:tailEnd/>
          </a:ln>
        </p:spPr>
      </p:pic>
      <p:sp>
        <p:nvSpPr>
          <p:cNvPr id="2" name="Title 1"/>
          <p:cNvSpPr>
            <a:spLocks noGrp="1"/>
          </p:cNvSpPr>
          <p:nvPr>
            <p:ph type="ctrTitle"/>
          </p:nvPr>
        </p:nvSpPr>
        <p:spPr>
          <a:xfrm>
            <a:off x="914400" y="304801"/>
            <a:ext cx="10363200" cy="1524000"/>
          </a:xfrm>
        </p:spPr>
        <p:txBody>
          <a:bodyPr/>
          <a:lstStyle>
            <a:lvl1pPr algn="ctr">
              <a:defRPr sz="36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9859" y="1828800"/>
            <a:ext cx="85344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F61AEE9-237D-4BA4-B374-19BF4AC0E9E5}" type="datetime4">
              <a:rPr lang="en-US" smtClean="0">
                <a:solidFill>
                  <a:prstClr val="black">
                    <a:tint val="75000"/>
                  </a:prstClr>
                </a:solidFill>
              </a:rPr>
              <a:t>May 18, 2022</a:t>
            </a:fld>
            <a:endParaRPr lang="en-US" dirty="0">
              <a:solidFill>
                <a:prstClr val="black">
                  <a:tint val="75000"/>
                </a:prstClr>
              </a:solidFill>
            </a:endParaRPr>
          </a:p>
        </p:txBody>
      </p:sp>
      <p:sp>
        <p:nvSpPr>
          <p:cNvPr id="5" name="Footer Placeholder 4"/>
          <p:cNvSpPr>
            <a:spLocks noGrp="1"/>
          </p:cNvSpPr>
          <p:nvPr>
            <p:ph type="ftr" sz="quarter" idx="11"/>
          </p:nvPr>
        </p:nvSpPr>
        <p:spPr>
          <a:xfrm>
            <a:off x="1930400" y="6356351"/>
            <a:ext cx="7213600" cy="365125"/>
          </a:xfrm>
          <a:prstGeom prst="rect">
            <a:avLst/>
          </a:prstGeom>
        </p:spPr>
        <p:txBody>
          <a:bodyPr/>
          <a:lstStyle>
            <a:lvl1pPr>
              <a:defRPr/>
            </a:lvl1pPr>
          </a:lstStyle>
          <a:p>
            <a:pPr>
              <a:defRPr/>
            </a:pPr>
            <a:endParaRPr lang="en-US" sz="1800" b="0" dirty="0">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lvl1pPr>
              <a:defRPr/>
            </a:lvl1pPr>
          </a:lstStyle>
          <a:p>
            <a:pPr>
              <a:defRPr/>
            </a:pPr>
            <a:fld id="{811CAD29-1302-4CEE-A835-146A5633E653}" type="slidenum">
              <a:rPr lang="en-US">
                <a:solidFill>
                  <a:prstClr val="black">
                    <a:tint val="75000"/>
                  </a:prstClr>
                </a:solidFill>
              </a:rPr>
              <a:pPr>
                <a:defRPr/>
              </a:pPr>
              <a:t>‹#›</a:t>
            </a:fld>
            <a:endParaRPr lang="en-US" dirty="0">
              <a:solidFill>
                <a:prstClr val="black">
                  <a:tint val="75000"/>
                </a:prstClr>
              </a:solidFill>
            </a:endParaRPr>
          </a:p>
        </p:txBody>
      </p:sp>
      <p:pic>
        <p:nvPicPr>
          <p:cNvPr id="8" name="Picture 1"/>
          <p:cNvPicPr>
            <a:picLocks noChangeAspect="1" noChangeArrowheads="1"/>
          </p:cNvPicPr>
          <p:nvPr userDrawn="1"/>
        </p:nvPicPr>
        <p:blipFill>
          <a:blip r:embed="rId3" cstate="print"/>
          <a:srcRect/>
          <a:stretch>
            <a:fillRect/>
          </a:stretch>
        </p:blipFill>
        <p:spPr bwMode="auto">
          <a:xfrm>
            <a:off x="0" y="5986462"/>
            <a:ext cx="2940051" cy="871538"/>
          </a:xfrm>
          <a:prstGeom prst="rect">
            <a:avLst/>
          </a:prstGeom>
          <a:noFill/>
          <a:ln w="9525">
            <a:noFill/>
            <a:miter lim="800000"/>
            <a:headEnd/>
            <a:tailEnd/>
          </a:ln>
        </p:spPr>
      </p:pic>
      <p:sp>
        <p:nvSpPr>
          <p:cNvPr id="9" name="Rectangle 8"/>
          <p:cNvSpPr/>
          <p:nvPr userDrawn="1"/>
        </p:nvSpPr>
        <p:spPr>
          <a:xfrm>
            <a:off x="0" y="5943600"/>
            <a:ext cx="12192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prstClr val="white"/>
              </a:solidFill>
            </a:endParaRPr>
          </a:p>
        </p:txBody>
      </p:sp>
      <p:pic>
        <p:nvPicPr>
          <p:cNvPr id="12" name="Picture 3" descr="L:\Groups\VCHIP\VCHIP Graphics &amp; Logos &amp; Templates\VCHIP\current VCHIP logos\VCHIP_LOGO_4COLOR.jpg"/>
          <p:cNvPicPr>
            <a:picLocks noChangeAspect="1" noChangeArrowheads="1"/>
          </p:cNvPicPr>
          <p:nvPr userDrawn="1"/>
        </p:nvPicPr>
        <p:blipFill>
          <a:blip r:embed="rId4" cstate="print"/>
          <a:srcRect/>
          <a:stretch>
            <a:fillRect/>
          </a:stretch>
        </p:blipFill>
        <p:spPr bwMode="auto">
          <a:xfrm>
            <a:off x="10089799" y="6025224"/>
            <a:ext cx="1853087" cy="640080"/>
          </a:xfrm>
          <a:prstGeom prst="rect">
            <a:avLst/>
          </a:prstGeom>
          <a:noFill/>
          <a:ln w="9525">
            <a:noFill/>
            <a:miter lim="800000"/>
            <a:headEnd/>
            <a:tailEnd/>
          </a:ln>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965" y="6172201"/>
            <a:ext cx="2225991" cy="457200"/>
          </a:xfrm>
          <a:prstGeom prst="rect">
            <a:avLst/>
          </a:prstGeom>
        </p:spPr>
      </p:pic>
    </p:spTree>
    <p:extLst>
      <p:ext uri="{BB962C8B-B14F-4D97-AF65-F5344CB8AC3E}">
        <p14:creationId xmlns:p14="http://schemas.microsoft.com/office/powerpoint/2010/main" val="360476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5" name="Rectangle 4"/>
          <p:cNvSpPr/>
          <p:nvPr userDrawn="1"/>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8" name="Title 7"/>
          <p:cNvSpPr>
            <a:spLocks noGrp="1"/>
          </p:cNvSpPr>
          <p:nvPr>
            <p:ph type="ctrTitle"/>
          </p:nvPr>
        </p:nvSpPr>
        <p:spPr>
          <a:xfrm>
            <a:off x="3149600" y="4038600"/>
            <a:ext cx="8636000" cy="1828800"/>
          </a:xfrm>
        </p:spPr>
        <p:txBody>
          <a:bodyPr anchor="b"/>
          <a:lstStyle>
            <a:lvl1pPr>
              <a:defRPr cap="none"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3082178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762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7"/>
          <p:cNvSpPr>
            <a:spLocks noGrp="1"/>
          </p:cNvSpPr>
          <p:nvPr>
            <p:ph sz="quarter" idx="1"/>
          </p:nvPr>
        </p:nvSpPr>
        <p:spPr>
          <a:xfrm>
            <a:off x="816864" y="1447800"/>
            <a:ext cx="10871200" cy="4648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02400" y="6324600"/>
            <a:ext cx="1524000" cy="399572"/>
          </a:xfrm>
        </p:spPr>
        <p:txBody>
          <a:bodyPr/>
          <a:lstStyle>
            <a:lvl1pPr algn="r">
              <a:defRPr sz="1200">
                <a:latin typeface="Arial" panose="020B0604020202020204" pitchFamily="34" charset="0"/>
                <a:cs typeface="Arial" panose="020B0604020202020204" pitchFamily="34" charset="0"/>
              </a:defRPr>
            </a:lvl1pPr>
          </a:lstStyle>
          <a:p>
            <a:pPr algn="l">
              <a:defRPr/>
            </a:pPr>
            <a:fld id="{B3FC0A85-BABF-4BCE-B4B6-891CEF71E86E}" type="datetime4">
              <a:rPr lang="en-US" smtClean="0"/>
              <a:t>May 18, 2022</a:t>
            </a:fld>
            <a:endParaRPr lang="en-US" dirty="0"/>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3"/>
          <p:cNvSpPr>
            <a:spLocks noGrp="1"/>
          </p:cNvSpPr>
          <p:nvPr>
            <p:ph type="sldNum" sz="quarter" idx="4"/>
          </p:nvPr>
        </p:nvSpPr>
        <p:spPr>
          <a:xfrm>
            <a:off x="9448800" y="6324600"/>
            <a:ext cx="711200" cy="3810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416498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latin typeface="Arial" panose="020B0604020202020204" pitchFamily="34"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Date Placeholder 11"/>
          <p:cNvSpPr>
            <a:spLocks noGrp="1"/>
          </p:cNvSpPr>
          <p:nvPr>
            <p:ph type="dt" sz="half" idx="10"/>
          </p:nvPr>
        </p:nvSpPr>
        <p:spPr/>
        <p:txBody>
          <a:bodyPr/>
          <a:lstStyle>
            <a:lvl1pPr algn="r">
              <a:defRPr>
                <a:latin typeface="Arial" panose="020B0604020202020204" pitchFamily="34" charset="0"/>
                <a:cs typeface="Arial" panose="020B0604020202020204" pitchFamily="34" charset="0"/>
              </a:defRPr>
            </a:lvl1pPr>
          </a:lstStyle>
          <a:p>
            <a:pPr algn="l">
              <a:defRPr/>
            </a:pPr>
            <a:fld id="{86FE074E-802B-4D67-82BF-7C681168927A}" type="datetime4">
              <a:rPr lang="en-US" smtClean="0"/>
              <a:t>May 18, 2022</a:t>
            </a:fld>
            <a:endParaRPr lang="en-US" dirty="0"/>
          </a:p>
        </p:txBody>
      </p:sp>
      <p:sp>
        <p:nvSpPr>
          <p:cNvPr id="8" name="Slide Number Placeholder 12"/>
          <p:cNvSpPr>
            <a:spLocks noGrp="1"/>
          </p:cNvSpPr>
          <p:nvPr>
            <p:ph type="sldNum" sz="quarter" idx="11"/>
          </p:nvPr>
        </p:nvSpPr>
        <p:spPr>
          <a:xfrm>
            <a:off x="0" y="1752601"/>
            <a:ext cx="1727200" cy="701675"/>
          </a:xfrm>
          <a:prstGeom prst="rect">
            <a:avLst/>
          </a:prstGeom>
        </p:spPr>
        <p:txBody>
          <a:bodyPr vert="horz" wrap="square" lIns="91440" tIns="45720" rIns="91440" bIns="45720" numCol="1" anchor="t" anchorCtr="0" compatLnSpc="1">
            <a:prstTxWarp prst="textNoShape">
              <a:avLst/>
            </a:prstTxWarp>
            <a:noAutofit/>
          </a:bodyPr>
          <a:lstStyle>
            <a:lvl1pPr algn="ctr">
              <a:defRPr sz="2400">
                <a:solidFill>
                  <a:srgbClr val="FFFFFF"/>
                </a:solidFill>
                <a:latin typeface="Arial" panose="020B0604020202020204" pitchFamily="34" charset="0"/>
                <a:cs typeface="Arial" panose="020B0604020202020204" pitchFamily="34" charset="0"/>
              </a:defRPr>
            </a:lvl1pPr>
          </a:lstStyle>
          <a:p>
            <a:fld id="{02570D24-A0BB-4B2E-92B5-81232B38E059}" type="slidenum">
              <a:rPr lang="en-US" altLang="en-US" smtClean="0"/>
              <a:pPr/>
              <a:t>‹#›</a:t>
            </a:fld>
            <a:endParaRPr lang="en-US" altLang="en-US" dirty="0"/>
          </a:p>
        </p:txBody>
      </p:sp>
      <p:sp>
        <p:nvSpPr>
          <p:cNvPr id="9" name="Footer Placeholder 13"/>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10" name="Slide Number Placeholder 3"/>
          <p:cNvSpPr txBox="1">
            <a:spLocks/>
          </p:cNvSpPr>
          <p:nvPr userDrawn="1"/>
        </p:nvSpPr>
        <p:spPr>
          <a:xfrm>
            <a:off x="10972800" y="6248400"/>
            <a:ext cx="711200" cy="3810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b="1" kern="1200">
                <a:solidFill>
                  <a:schemeClr val="tx2"/>
                </a:solidFill>
                <a:latin typeface="Tw Cen MT"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a:lstStyle>
          <a:p>
            <a:fld id="{38702C3F-D7FF-449C-9C1A-2234F31883AC}" type="slidenum">
              <a:rPr lang="en-US" altLang="en-US" sz="1400" smtClean="0">
                <a:latin typeface="Arial" panose="020B0604020202020204" pitchFamily="34" charset="0"/>
                <a:cs typeface="Arial" panose="020B0604020202020204" pitchFamily="34" charset="0"/>
              </a:rPr>
              <a:pPr/>
              <a:t>‹#›</a:t>
            </a:fld>
            <a:endParaRPr lang="en-US" altLang="en-US" sz="1400" dirty="0">
              <a:latin typeface="Arial" panose="020B0604020202020204" pitchFamily="34" charset="0"/>
              <a:cs typeface="Arial" panose="020B0604020202020204" pitchFamily="34" charset="0"/>
            </a:endParaRPr>
          </a:p>
        </p:txBody>
      </p:sp>
      <p:cxnSp>
        <p:nvCxnSpPr>
          <p:cNvPr id="11" name="Straight Connector 10"/>
          <p:cNvCxnSpPr/>
          <p:nvPr userDrawn="1"/>
        </p:nvCxnSpPr>
        <p:spPr>
          <a:xfrm>
            <a:off x="812800" y="6248401"/>
            <a:ext cx="10871200" cy="793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3285467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lgn="r">
              <a:defRPr>
                <a:latin typeface="Arial" panose="020B0604020202020204" pitchFamily="34" charset="0"/>
                <a:cs typeface="Arial" panose="020B0604020202020204" pitchFamily="34" charset="0"/>
              </a:defRPr>
            </a:lvl1pPr>
          </a:lstStyle>
          <a:p>
            <a:pPr algn="l">
              <a:defRPr/>
            </a:pPr>
            <a:fld id="{9F43DCCE-0F4C-4AB9-AADC-E672044A93D7}" type="datetime4">
              <a:rPr lang="en-US" smtClean="0"/>
              <a:t>May 18, 2022</a:t>
            </a:fld>
            <a:endParaRPr lang="en-US" dirty="0"/>
          </a:p>
        </p:txBody>
      </p:sp>
      <p:sp>
        <p:nvSpPr>
          <p:cNvPr id="6" name="Footer Placeholder 11"/>
          <p:cNvSpPr>
            <a:spLocks noGrp="1"/>
          </p:cNvSpPr>
          <p:nvPr>
            <p:ph type="ftr" sz="quarter" idx="11"/>
          </p:nvPr>
        </p:nvSpPr>
        <p:spPr/>
        <p:txBody>
          <a:bodyPr rtlCol="0"/>
          <a:lstStyle>
            <a:lvl1pPr>
              <a:defRPr>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3"/>
          <p:cNvSpPr>
            <a:spLocks noGrp="1"/>
          </p:cNvSpPr>
          <p:nvPr>
            <p:ph type="sldNum" sz="quarter" idx="4"/>
          </p:nvPr>
        </p:nvSpPr>
        <p:spPr>
          <a:xfrm>
            <a:off x="9652000" y="6400800"/>
            <a:ext cx="7112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407474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lgn="r">
              <a:defRPr>
                <a:latin typeface="Arial" panose="020B0604020202020204" pitchFamily="34" charset="0"/>
                <a:cs typeface="Arial" panose="020B0604020202020204" pitchFamily="34" charset="0"/>
              </a:defRPr>
            </a:lvl1pPr>
          </a:lstStyle>
          <a:p>
            <a:pPr algn="l">
              <a:defRPr/>
            </a:pPr>
            <a:fld id="{309FA139-66C7-4328-BE6A-B3D35C7A897C}" type="datetime4">
              <a:rPr lang="en-US" smtClean="0"/>
              <a:t>May 18, 2022</a:t>
            </a:fld>
            <a:endParaRPr lang="en-US" dirty="0"/>
          </a:p>
        </p:txBody>
      </p:sp>
      <p:sp>
        <p:nvSpPr>
          <p:cNvPr id="8" name="Footer Placeholder 13"/>
          <p:cNvSpPr>
            <a:spLocks noGrp="1"/>
          </p:cNvSpPr>
          <p:nvPr>
            <p:ph type="ftr" sz="quarter" idx="11"/>
          </p:nvPr>
        </p:nvSpPr>
        <p:spPr/>
        <p:txBody>
          <a:bodyPr rtlCol="0"/>
          <a:lstStyle>
            <a:lvl1pPr>
              <a:defRPr>
                <a:latin typeface="Arial" panose="020B0604020202020204" pitchFamily="34" charset="0"/>
                <a:cs typeface="Arial" panose="020B0604020202020204" pitchFamily="34" charset="0"/>
              </a:defRPr>
            </a:lvl1pPr>
          </a:lstStyle>
          <a:p>
            <a:pPr>
              <a:defRPr/>
            </a:pPr>
            <a:endParaRPr lang="en-US" dirty="0"/>
          </a:p>
        </p:txBody>
      </p:sp>
      <p:sp>
        <p:nvSpPr>
          <p:cNvPr id="9" name="Slide Number Placeholder 3"/>
          <p:cNvSpPr>
            <a:spLocks noGrp="1"/>
          </p:cNvSpPr>
          <p:nvPr>
            <p:ph type="sldNum" sz="quarter" idx="12"/>
          </p:nvPr>
        </p:nvSpPr>
        <p:spPr>
          <a:xfrm>
            <a:off x="9550400" y="6400800"/>
            <a:ext cx="7112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1113267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lgn="l">
              <a:defRPr>
                <a:latin typeface="Arial" panose="020B0604020202020204" pitchFamily="34" charset="0"/>
                <a:cs typeface="Arial" panose="020B0604020202020204" pitchFamily="34" charset="0"/>
              </a:defRPr>
            </a:lvl1pPr>
          </a:lstStyle>
          <a:p>
            <a:pPr>
              <a:defRPr/>
            </a:pPr>
            <a:fld id="{32EB59CB-55B5-459E-8820-596AB9CC9ED6}" type="datetime4">
              <a:rPr lang="en-US" smtClean="0"/>
              <a:t>May 18, 2022</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3"/>
          <p:cNvSpPr txBox="1">
            <a:spLocks/>
          </p:cNvSpPr>
          <p:nvPr userDrawn="1"/>
        </p:nvSpPr>
        <p:spPr>
          <a:xfrm>
            <a:off x="9652000" y="6425330"/>
            <a:ext cx="711200" cy="3810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b="1" kern="1200">
                <a:solidFill>
                  <a:schemeClr val="tx2"/>
                </a:solidFill>
                <a:latin typeface="Tw Cen MT"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a:lstStyle>
          <a:p>
            <a:fld id="{38702C3F-D7FF-449C-9C1A-2234F31883AC}" type="slidenum">
              <a:rPr lang="en-US" altLang="en-US" sz="1400" smtClean="0">
                <a:latin typeface="Arial" panose="020B0604020202020204" pitchFamily="34" charset="0"/>
                <a:cs typeface="Arial" panose="020B0604020202020204" pitchFamily="34" charset="0"/>
              </a:rPr>
              <a:pPr/>
              <a:t>‹#›</a:t>
            </a:fld>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545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Arial" panose="020B0604020202020204" pitchFamily="34" charset="0"/>
                <a:cs typeface="Arial" panose="020B060402020202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lgn="r">
              <a:defRPr>
                <a:latin typeface="Arial" panose="020B0604020202020204" pitchFamily="34" charset="0"/>
                <a:cs typeface="Arial" panose="020B0604020202020204" pitchFamily="34" charset="0"/>
              </a:defRPr>
            </a:lvl1pPr>
          </a:lstStyle>
          <a:p>
            <a:pPr algn="l">
              <a:defRPr/>
            </a:pPr>
            <a:fld id="{9D4E18B1-4645-4F19-BA83-A7795E7CF204}" type="datetime4">
              <a:rPr lang="en-US" smtClean="0"/>
              <a:t>May 18, 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12"/>
          </p:nvPr>
        </p:nvSpPr>
        <p:spPr>
          <a:xfrm>
            <a:off x="-1128184" y="1112839"/>
            <a:ext cx="71120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Arial" panose="020B0604020202020204" pitchFamily="34" charset="0"/>
                <a:cs typeface="Arial" panose="020B0604020202020204" pitchFamily="34" charset="0"/>
              </a:defRPr>
            </a:lvl1pPr>
          </a:lstStyle>
          <a:p>
            <a:fld id="{8073BF2B-24A6-471F-8DBC-440EA270C5A8}" type="slidenum">
              <a:rPr lang="en-US" altLang="en-US" smtClean="0"/>
              <a:pPr/>
              <a:t>‹#›</a:t>
            </a:fld>
            <a:endParaRPr lang="en-US" altLang="en-US" dirty="0"/>
          </a:p>
        </p:txBody>
      </p:sp>
      <p:sp>
        <p:nvSpPr>
          <p:cNvPr id="8" name="Slide Number Placeholder 3"/>
          <p:cNvSpPr txBox="1">
            <a:spLocks/>
          </p:cNvSpPr>
          <p:nvPr userDrawn="1"/>
        </p:nvSpPr>
        <p:spPr>
          <a:xfrm>
            <a:off x="9550400" y="6438900"/>
            <a:ext cx="711200" cy="3810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b="1" kern="1200">
                <a:solidFill>
                  <a:schemeClr val="tx2"/>
                </a:solidFill>
                <a:latin typeface="Tw Cen MT"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a:lstStyle>
          <a:p>
            <a:fld id="{38702C3F-D7FF-449C-9C1A-2234F31883AC}" type="slidenum">
              <a:rPr lang="en-US" altLang="en-US" sz="1400" smtClean="0">
                <a:latin typeface="Arial" panose="020B0604020202020204" pitchFamily="34" charset="0"/>
                <a:cs typeface="Arial" panose="020B0604020202020204" pitchFamily="34" charset="0"/>
              </a:rPr>
              <a:pPr/>
              <a:t>‹#›</a:t>
            </a:fld>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80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5" name="Rectangle 4"/>
          <p:cNvSpPr/>
          <p:nvPr userDrawn="1"/>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8" name="Title 7"/>
          <p:cNvSpPr>
            <a:spLocks noGrp="1"/>
          </p:cNvSpPr>
          <p:nvPr>
            <p:ph type="ctrTitle"/>
          </p:nvPr>
        </p:nvSpPr>
        <p:spPr>
          <a:xfrm>
            <a:off x="3149600" y="4038600"/>
            <a:ext cx="8636000" cy="1828800"/>
          </a:xfrm>
        </p:spPr>
        <p:txBody>
          <a:bodyPr anchor="b"/>
          <a:lstStyle>
            <a:lvl1pPr>
              <a:defRPr cap="none"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245119762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r">
              <a:defRPr>
                <a:latin typeface="Arial" panose="020B0604020202020204" pitchFamily="34" charset="0"/>
                <a:cs typeface="Arial" panose="020B0604020202020204" pitchFamily="34" charset="0"/>
              </a:defRPr>
            </a:lvl1pPr>
          </a:lstStyle>
          <a:p>
            <a:pPr algn="l">
              <a:defRPr/>
            </a:pPr>
            <a:fld id="{1C416485-F39B-4C64-AF11-489998D4961E}" type="datetime4">
              <a:rPr lang="en-US" smtClean="0"/>
              <a:t>May 18, 2022</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3"/>
          <p:cNvSpPr>
            <a:spLocks noGrp="1"/>
          </p:cNvSpPr>
          <p:nvPr>
            <p:ph type="sldNum" sz="quarter" idx="4"/>
          </p:nvPr>
        </p:nvSpPr>
        <p:spPr>
          <a:xfrm>
            <a:off x="9550400" y="6450904"/>
            <a:ext cx="7112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1719425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2" name="Vertical Title 1"/>
          <p:cNvSpPr>
            <a:spLocks noGrp="1"/>
          </p:cNvSpPr>
          <p:nvPr>
            <p:ph type="title" orient="vert"/>
          </p:nvPr>
        </p:nvSpPr>
        <p:spPr>
          <a:xfrm>
            <a:off x="8737600" y="609601"/>
            <a:ext cx="2743200" cy="551656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lgn="r">
              <a:defRPr>
                <a:latin typeface="Arial" panose="020B0604020202020204" pitchFamily="34" charset="0"/>
                <a:cs typeface="Arial" panose="020B0604020202020204" pitchFamily="34" charset="0"/>
              </a:defRPr>
            </a:lvl1pPr>
          </a:lstStyle>
          <a:p>
            <a:pPr algn="l">
              <a:defRPr/>
            </a:pPr>
            <a:fld id="{4BDC4B9D-D383-4705-8E25-75B6FDC01B0F}" type="datetime4">
              <a:rPr lang="en-US" smtClean="0"/>
              <a:t>May 18, 2022</a:t>
            </a:fld>
            <a:endParaRPr lang="en-US" dirty="0"/>
          </a:p>
        </p:txBody>
      </p:sp>
      <p:sp>
        <p:nvSpPr>
          <p:cNvPr id="8" name="Footer Placeholder 4"/>
          <p:cNvSpPr>
            <a:spLocks noGrp="1"/>
          </p:cNvSpPr>
          <p:nvPr>
            <p:ph type="ftr" sz="quarter" idx="11"/>
          </p:nvPr>
        </p:nvSpPr>
        <p:spPr>
          <a:xfrm>
            <a:off x="609601" y="6248401"/>
            <a:ext cx="7431617" cy="365125"/>
          </a:xfrm>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9" name="Slide Number Placeholder 3"/>
          <p:cNvSpPr>
            <a:spLocks noGrp="1"/>
          </p:cNvSpPr>
          <p:nvPr>
            <p:ph type="sldNum" sz="quarter" idx="4"/>
          </p:nvPr>
        </p:nvSpPr>
        <p:spPr>
          <a:xfrm>
            <a:off x="10972800" y="6248400"/>
            <a:ext cx="7112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381452866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 name="Picture 5" descr="VCHIP_PP_Cover2"/>
          <p:cNvPicPr>
            <a:picLocks noChangeAspect="1" noChangeArrowheads="1"/>
          </p:cNvPicPr>
          <p:nvPr userDrawn="1"/>
        </p:nvPicPr>
        <p:blipFill>
          <a:blip r:embed="rId2" cstate="print"/>
          <a:srcRect/>
          <a:stretch>
            <a:fillRect/>
          </a:stretch>
        </p:blipFill>
        <p:spPr bwMode="auto">
          <a:xfrm>
            <a:off x="0" y="-1588"/>
            <a:ext cx="12194117" cy="6859588"/>
          </a:xfrm>
          <a:prstGeom prst="rect">
            <a:avLst/>
          </a:prstGeom>
          <a:noFill/>
          <a:ln w="9525">
            <a:noFill/>
            <a:miter lim="800000"/>
            <a:headEnd/>
            <a:tailEnd/>
          </a:ln>
        </p:spPr>
      </p:pic>
      <p:sp>
        <p:nvSpPr>
          <p:cNvPr id="2" name="Title 1"/>
          <p:cNvSpPr>
            <a:spLocks noGrp="1"/>
          </p:cNvSpPr>
          <p:nvPr>
            <p:ph type="ctrTitle"/>
          </p:nvPr>
        </p:nvSpPr>
        <p:spPr>
          <a:xfrm>
            <a:off x="914400" y="304801"/>
            <a:ext cx="10363200" cy="1524000"/>
          </a:xfrm>
        </p:spPr>
        <p:txBody>
          <a:bodyPr/>
          <a:lstStyle>
            <a:lvl1pPr algn="ctr">
              <a:defRPr sz="36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9859" y="1828800"/>
            <a:ext cx="8534400" cy="7620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B090121-336B-4BB4-9654-2D227AB2F4C6}" type="datetime4">
              <a:rPr lang="en-US" smtClean="0">
                <a:solidFill>
                  <a:prstClr val="black">
                    <a:tint val="75000"/>
                  </a:prstClr>
                </a:solidFill>
              </a:rPr>
              <a:t>May 18, 2022</a:t>
            </a:fld>
            <a:endParaRPr lang="en-US" dirty="0">
              <a:solidFill>
                <a:prstClr val="black">
                  <a:tint val="75000"/>
                </a:prstClr>
              </a:solidFill>
            </a:endParaRPr>
          </a:p>
        </p:txBody>
      </p:sp>
      <p:sp>
        <p:nvSpPr>
          <p:cNvPr id="5" name="Footer Placeholder 4"/>
          <p:cNvSpPr>
            <a:spLocks noGrp="1"/>
          </p:cNvSpPr>
          <p:nvPr>
            <p:ph type="ftr" sz="quarter" idx="11"/>
          </p:nvPr>
        </p:nvSpPr>
        <p:spPr>
          <a:xfrm>
            <a:off x="1930400" y="6356351"/>
            <a:ext cx="7213600" cy="365125"/>
          </a:xfrm>
          <a:prstGeom prst="rect">
            <a:avLst/>
          </a:prstGeom>
        </p:spPr>
        <p:txBody>
          <a:bodyPr/>
          <a:lstStyle>
            <a:lvl1pPr>
              <a:defRPr/>
            </a:lvl1pPr>
          </a:lstStyle>
          <a:p>
            <a:pPr>
              <a:defRPr/>
            </a:pPr>
            <a:endParaRPr lang="en-US" sz="1800" b="0" dirty="0">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lvl1pPr>
              <a:defRPr/>
            </a:lvl1pPr>
          </a:lstStyle>
          <a:p>
            <a:pPr>
              <a:defRPr/>
            </a:pPr>
            <a:fld id="{811CAD29-1302-4CEE-A835-146A5633E653}" type="slidenum">
              <a:rPr lang="en-US">
                <a:solidFill>
                  <a:prstClr val="black">
                    <a:tint val="75000"/>
                  </a:prstClr>
                </a:solidFill>
              </a:rPr>
              <a:pPr>
                <a:defRPr/>
              </a:pPr>
              <a:t>‹#›</a:t>
            </a:fld>
            <a:endParaRPr lang="en-US" dirty="0">
              <a:solidFill>
                <a:prstClr val="black">
                  <a:tint val="75000"/>
                </a:prstClr>
              </a:solidFill>
            </a:endParaRPr>
          </a:p>
        </p:txBody>
      </p:sp>
      <p:pic>
        <p:nvPicPr>
          <p:cNvPr id="8" name="Picture 1"/>
          <p:cNvPicPr>
            <a:picLocks noChangeAspect="1" noChangeArrowheads="1"/>
          </p:cNvPicPr>
          <p:nvPr userDrawn="1"/>
        </p:nvPicPr>
        <p:blipFill>
          <a:blip r:embed="rId3" cstate="print"/>
          <a:srcRect/>
          <a:stretch>
            <a:fillRect/>
          </a:stretch>
        </p:blipFill>
        <p:spPr bwMode="auto">
          <a:xfrm>
            <a:off x="0" y="5986462"/>
            <a:ext cx="2940051" cy="871538"/>
          </a:xfrm>
          <a:prstGeom prst="rect">
            <a:avLst/>
          </a:prstGeom>
          <a:noFill/>
          <a:ln w="9525">
            <a:noFill/>
            <a:miter lim="800000"/>
            <a:headEnd/>
            <a:tailEnd/>
          </a:ln>
        </p:spPr>
      </p:pic>
      <p:sp>
        <p:nvSpPr>
          <p:cNvPr id="9" name="Rectangle 8"/>
          <p:cNvSpPr/>
          <p:nvPr userDrawn="1"/>
        </p:nvSpPr>
        <p:spPr>
          <a:xfrm>
            <a:off x="0" y="5943600"/>
            <a:ext cx="12192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dirty="0">
              <a:solidFill>
                <a:prstClr val="white"/>
              </a:solidFill>
            </a:endParaRPr>
          </a:p>
        </p:txBody>
      </p:sp>
      <p:pic>
        <p:nvPicPr>
          <p:cNvPr id="12" name="Picture 3" descr="L:\Groups\VCHIP\VCHIP Graphics &amp; Logos &amp; Templates\VCHIP\current VCHIP logos\VCHIP_LOGO_4COLOR.jpg"/>
          <p:cNvPicPr>
            <a:picLocks noChangeAspect="1" noChangeArrowheads="1"/>
          </p:cNvPicPr>
          <p:nvPr userDrawn="1"/>
        </p:nvPicPr>
        <p:blipFill>
          <a:blip r:embed="rId4" cstate="print"/>
          <a:srcRect/>
          <a:stretch>
            <a:fillRect/>
          </a:stretch>
        </p:blipFill>
        <p:spPr bwMode="auto">
          <a:xfrm>
            <a:off x="10089799" y="6025224"/>
            <a:ext cx="1853087" cy="640080"/>
          </a:xfrm>
          <a:prstGeom prst="rect">
            <a:avLst/>
          </a:prstGeom>
          <a:noFill/>
          <a:ln w="9525">
            <a:noFill/>
            <a:miter lim="800000"/>
            <a:headEnd/>
            <a:tailEnd/>
          </a:ln>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965" y="6172201"/>
            <a:ext cx="2225991" cy="457200"/>
          </a:xfrm>
          <a:prstGeom prst="rect">
            <a:avLst/>
          </a:prstGeom>
        </p:spPr>
      </p:pic>
    </p:spTree>
    <p:extLst>
      <p:ext uri="{BB962C8B-B14F-4D97-AF65-F5344CB8AC3E}">
        <p14:creationId xmlns:p14="http://schemas.microsoft.com/office/powerpoint/2010/main" val="1223041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5" name="Rectangle 4"/>
          <p:cNvSpPr/>
          <p:nvPr userDrawn="1"/>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8" name="Title 7"/>
          <p:cNvSpPr>
            <a:spLocks noGrp="1"/>
          </p:cNvSpPr>
          <p:nvPr>
            <p:ph type="ctrTitle"/>
          </p:nvPr>
        </p:nvSpPr>
        <p:spPr>
          <a:xfrm>
            <a:off x="3149600" y="4038600"/>
            <a:ext cx="8636000" cy="1828800"/>
          </a:xfrm>
        </p:spPr>
        <p:txBody>
          <a:bodyPr anchor="b"/>
          <a:lstStyle>
            <a:lvl1pPr>
              <a:defRPr cap="none" baseline="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66609832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762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7"/>
          <p:cNvSpPr>
            <a:spLocks noGrp="1"/>
          </p:cNvSpPr>
          <p:nvPr>
            <p:ph sz="quarter" idx="1"/>
          </p:nvPr>
        </p:nvSpPr>
        <p:spPr>
          <a:xfrm>
            <a:off x="816864" y="1447800"/>
            <a:ext cx="10871200" cy="4648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02400" y="6324600"/>
            <a:ext cx="1524000" cy="399572"/>
          </a:xfrm>
        </p:spPr>
        <p:txBody>
          <a:bodyPr/>
          <a:lstStyle>
            <a:lvl1pPr algn="r">
              <a:defRPr sz="1200">
                <a:latin typeface="Arial" panose="020B0604020202020204" pitchFamily="34" charset="0"/>
                <a:cs typeface="Arial" panose="020B0604020202020204" pitchFamily="34" charset="0"/>
              </a:defRPr>
            </a:lvl1pPr>
          </a:lstStyle>
          <a:p>
            <a:pPr algn="l">
              <a:defRPr/>
            </a:pPr>
            <a:fld id="{D2863A10-C80D-468C-AE67-DE3573F3D2B4}" type="datetime4">
              <a:rPr lang="en-US" smtClean="0"/>
              <a:t>May 18, 2022</a:t>
            </a:fld>
            <a:endParaRPr lang="en-US" dirty="0"/>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3"/>
          <p:cNvSpPr>
            <a:spLocks noGrp="1"/>
          </p:cNvSpPr>
          <p:nvPr>
            <p:ph type="sldNum" sz="quarter" idx="4"/>
          </p:nvPr>
        </p:nvSpPr>
        <p:spPr>
          <a:xfrm>
            <a:off x="9448800" y="6324600"/>
            <a:ext cx="711200" cy="3810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3477638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latin typeface="Arial" panose="020B0604020202020204" pitchFamily="34"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Date Placeholder 11"/>
          <p:cNvSpPr>
            <a:spLocks noGrp="1"/>
          </p:cNvSpPr>
          <p:nvPr>
            <p:ph type="dt" sz="half" idx="10"/>
          </p:nvPr>
        </p:nvSpPr>
        <p:spPr/>
        <p:txBody>
          <a:bodyPr/>
          <a:lstStyle>
            <a:lvl1pPr algn="r">
              <a:defRPr>
                <a:latin typeface="Arial" panose="020B0604020202020204" pitchFamily="34" charset="0"/>
                <a:cs typeface="Arial" panose="020B0604020202020204" pitchFamily="34" charset="0"/>
              </a:defRPr>
            </a:lvl1pPr>
          </a:lstStyle>
          <a:p>
            <a:pPr algn="l">
              <a:defRPr/>
            </a:pPr>
            <a:fld id="{77359EF6-3110-4C86-9C89-D0A4393745D9}" type="datetime4">
              <a:rPr lang="en-US" smtClean="0"/>
              <a:t>May 18, 2022</a:t>
            </a:fld>
            <a:endParaRPr lang="en-US" dirty="0"/>
          </a:p>
        </p:txBody>
      </p:sp>
      <p:sp>
        <p:nvSpPr>
          <p:cNvPr id="8" name="Slide Number Placeholder 12"/>
          <p:cNvSpPr>
            <a:spLocks noGrp="1"/>
          </p:cNvSpPr>
          <p:nvPr>
            <p:ph type="sldNum" sz="quarter" idx="11"/>
          </p:nvPr>
        </p:nvSpPr>
        <p:spPr>
          <a:xfrm>
            <a:off x="0" y="1752601"/>
            <a:ext cx="1727200" cy="701675"/>
          </a:xfrm>
          <a:prstGeom prst="rect">
            <a:avLst/>
          </a:prstGeom>
        </p:spPr>
        <p:txBody>
          <a:bodyPr vert="horz" wrap="square" lIns="91440" tIns="45720" rIns="91440" bIns="45720" numCol="1" anchor="t" anchorCtr="0" compatLnSpc="1">
            <a:prstTxWarp prst="textNoShape">
              <a:avLst/>
            </a:prstTxWarp>
            <a:noAutofit/>
          </a:bodyPr>
          <a:lstStyle>
            <a:lvl1pPr algn="ctr">
              <a:defRPr sz="2400">
                <a:solidFill>
                  <a:srgbClr val="FFFFFF"/>
                </a:solidFill>
                <a:latin typeface="Arial" panose="020B0604020202020204" pitchFamily="34" charset="0"/>
                <a:cs typeface="Arial" panose="020B0604020202020204" pitchFamily="34" charset="0"/>
              </a:defRPr>
            </a:lvl1pPr>
          </a:lstStyle>
          <a:p>
            <a:fld id="{02570D24-A0BB-4B2E-92B5-81232B38E059}" type="slidenum">
              <a:rPr lang="en-US" altLang="en-US" smtClean="0"/>
              <a:pPr/>
              <a:t>‹#›</a:t>
            </a:fld>
            <a:endParaRPr lang="en-US" altLang="en-US" dirty="0"/>
          </a:p>
        </p:txBody>
      </p:sp>
      <p:sp>
        <p:nvSpPr>
          <p:cNvPr id="9" name="Footer Placeholder 13"/>
          <p:cNvSpPr>
            <a:spLocks noGrp="1"/>
          </p:cNvSpPr>
          <p:nvPr>
            <p:ph type="ftr" sz="quarter" idx="12"/>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10" name="Slide Number Placeholder 3"/>
          <p:cNvSpPr txBox="1">
            <a:spLocks/>
          </p:cNvSpPr>
          <p:nvPr userDrawn="1"/>
        </p:nvSpPr>
        <p:spPr>
          <a:xfrm>
            <a:off x="10972800" y="6248400"/>
            <a:ext cx="711200" cy="3810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b="1" kern="1200">
                <a:solidFill>
                  <a:schemeClr val="tx2"/>
                </a:solidFill>
                <a:latin typeface="Tw Cen MT"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a:lstStyle>
          <a:p>
            <a:fld id="{38702C3F-D7FF-449C-9C1A-2234F31883AC}" type="slidenum">
              <a:rPr lang="en-US" altLang="en-US" sz="1400" smtClean="0">
                <a:latin typeface="Arial" panose="020B0604020202020204" pitchFamily="34" charset="0"/>
                <a:cs typeface="Arial" panose="020B0604020202020204" pitchFamily="34" charset="0"/>
              </a:rPr>
              <a:pPr/>
              <a:t>‹#›</a:t>
            </a:fld>
            <a:endParaRPr lang="en-US" altLang="en-US" sz="1400" dirty="0">
              <a:latin typeface="Arial" panose="020B0604020202020204" pitchFamily="34" charset="0"/>
              <a:cs typeface="Arial" panose="020B0604020202020204" pitchFamily="34" charset="0"/>
            </a:endParaRPr>
          </a:p>
        </p:txBody>
      </p:sp>
      <p:cxnSp>
        <p:nvCxnSpPr>
          <p:cNvPr id="11" name="Straight Connector 10"/>
          <p:cNvCxnSpPr/>
          <p:nvPr userDrawn="1"/>
        </p:nvCxnSpPr>
        <p:spPr>
          <a:xfrm>
            <a:off x="812800" y="6248401"/>
            <a:ext cx="10871200" cy="793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6774386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lgn="r">
              <a:defRPr>
                <a:latin typeface="Arial" panose="020B0604020202020204" pitchFamily="34" charset="0"/>
                <a:cs typeface="Arial" panose="020B0604020202020204" pitchFamily="34" charset="0"/>
              </a:defRPr>
            </a:lvl1pPr>
          </a:lstStyle>
          <a:p>
            <a:pPr algn="l">
              <a:defRPr/>
            </a:pPr>
            <a:fld id="{2E75EFF2-8471-4DBE-A4E1-A1DBF9681457}" type="datetime4">
              <a:rPr lang="en-US" smtClean="0"/>
              <a:t>May 18, 2022</a:t>
            </a:fld>
            <a:endParaRPr lang="en-US" dirty="0"/>
          </a:p>
        </p:txBody>
      </p:sp>
      <p:sp>
        <p:nvSpPr>
          <p:cNvPr id="6" name="Footer Placeholder 11"/>
          <p:cNvSpPr>
            <a:spLocks noGrp="1"/>
          </p:cNvSpPr>
          <p:nvPr>
            <p:ph type="ftr" sz="quarter" idx="11"/>
          </p:nvPr>
        </p:nvSpPr>
        <p:spPr/>
        <p:txBody>
          <a:bodyPr rtlCol="0"/>
          <a:lstStyle>
            <a:lvl1pPr>
              <a:defRPr>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3"/>
          <p:cNvSpPr>
            <a:spLocks noGrp="1"/>
          </p:cNvSpPr>
          <p:nvPr>
            <p:ph type="sldNum" sz="quarter" idx="4"/>
          </p:nvPr>
        </p:nvSpPr>
        <p:spPr>
          <a:xfrm>
            <a:off x="9652000" y="6400800"/>
            <a:ext cx="7112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1166450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lgn="r">
              <a:defRPr>
                <a:latin typeface="Arial" panose="020B0604020202020204" pitchFamily="34" charset="0"/>
                <a:cs typeface="Arial" panose="020B0604020202020204" pitchFamily="34" charset="0"/>
              </a:defRPr>
            </a:lvl1pPr>
          </a:lstStyle>
          <a:p>
            <a:pPr algn="l">
              <a:defRPr/>
            </a:pPr>
            <a:fld id="{F87B05A0-32CA-4F6D-8B84-C89725BF0018}" type="datetime4">
              <a:rPr lang="en-US" smtClean="0"/>
              <a:t>May 18, 2022</a:t>
            </a:fld>
            <a:endParaRPr lang="en-US" dirty="0"/>
          </a:p>
        </p:txBody>
      </p:sp>
      <p:sp>
        <p:nvSpPr>
          <p:cNvPr id="8" name="Footer Placeholder 13"/>
          <p:cNvSpPr>
            <a:spLocks noGrp="1"/>
          </p:cNvSpPr>
          <p:nvPr>
            <p:ph type="ftr" sz="quarter" idx="11"/>
          </p:nvPr>
        </p:nvSpPr>
        <p:spPr/>
        <p:txBody>
          <a:bodyPr rtlCol="0"/>
          <a:lstStyle>
            <a:lvl1pPr>
              <a:defRPr>
                <a:latin typeface="Arial" panose="020B0604020202020204" pitchFamily="34" charset="0"/>
                <a:cs typeface="Arial" panose="020B0604020202020204" pitchFamily="34" charset="0"/>
              </a:defRPr>
            </a:lvl1pPr>
          </a:lstStyle>
          <a:p>
            <a:pPr>
              <a:defRPr/>
            </a:pPr>
            <a:endParaRPr lang="en-US" dirty="0"/>
          </a:p>
        </p:txBody>
      </p:sp>
      <p:sp>
        <p:nvSpPr>
          <p:cNvPr id="9" name="Slide Number Placeholder 3"/>
          <p:cNvSpPr>
            <a:spLocks noGrp="1"/>
          </p:cNvSpPr>
          <p:nvPr>
            <p:ph type="sldNum" sz="quarter" idx="12"/>
          </p:nvPr>
        </p:nvSpPr>
        <p:spPr>
          <a:xfrm>
            <a:off x="9550400" y="6400800"/>
            <a:ext cx="7112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1710512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lgn="l">
              <a:defRPr>
                <a:latin typeface="Arial" panose="020B0604020202020204" pitchFamily="34" charset="0"/>
                <a:cs typeface="Arial" panose="020B0604020202020204" pitchFamily="34" charset="0"/>
              </a:defRPr>
            </a:lvl1pPr>
          </a:lstStyle>
          <a:p>
            <a:pPr>
              <a:defRPr/>
            </a:pPr>
            <a:fld id="{D3224508-B8C1-45EE-9AE8-200BCE52AC21}" type="datetime4">
              <a:rPr lang="en-US" smtClean="0"/>
              <a:t>May 18, 2022</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3"/>
          <p:cNvSpPr txBox="1">
            <a:spLocks/>
          </p:cNvSpPr>
          <p:nvPr userDrawn="1"/>
        </p:nvSpPr>
        <p:spPr>
          <a:xfrm>
            <a:off x="9652000" y="6425330"/>
            <a:ext cx="711200" cy="3810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b="1" kern="1200">
                <a:solidFill>
                  <a:schemeClr val="tx2"/>
                </a:solidFill>
                <a:latin typeface="Tw Cen MT"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a:lstStyle>
          <a:p>
            <a:fld id="{38702C3F-D7FF-449C-9C1A-2234F31883AC}" type="slidenum">
              <a:rPr lang="en-US" altLang="en-US" sz="1400" smtClean="0">
                <a:latin typeface="Arial" panose="020B0604020202020204" pitchFamily="34" charset="0"/>
                <a:cs typeface="Arial" panose="020B0604020202020204" pitchFamily="34" charset="0"/>
              </a:rPr>
              <a:pPr/>
              <a:t>‹#›</a:t>
            </a:fld>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987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Arial" panose="020B0604020202020204" pitchFamily="34" charset="0"/>
                <a:cs typeface="Arial" panose="020B060402020202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lgn="r">
              <a:defRPr>
                <a:latin typeface="Arial" panose="020B0604020202020204" pitchFamily="34" charset="0"/>
                <a:cs typeface="Arial" panose="020B0604020202020204" pitchFamily="34" charset="0"/>
              </a:defRPr>
            </a:lvl1pPr>
          </a:lstStyle>
          <a:p>
            <a:pPr algn="l">
              <a:defRPr/>
            </a:pPr>
            <a:fld id="{C39BF888-AA99-4171-901C-0141E721CFF9}" type="datetime4">
              <a:rPr lang="en-US" smtClean="0"/>
              <a:t>May 18, 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12"/>
          </p:nvPr>
        </p:nvSpPr>
        <p:spPr>
          <a:xfrm>
            <a:off x="-1128184" y="1112839"/>
            <a:ext cx="71120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Arial" panose="020B0604020202020204" pitchFamily="34" charset="0"/>
                <a:cs typeface="Arial" panose="020B0604020202020204" pitchFamily="34" charset="0"/>
              </a:defRPr>
            </a:lvl1pPr>
          </a:lstStyle>
          <a:p>
            <a:fld id="{8073BF2B-24A6-471F-8DBC-440EA270C5A8}" type="slidenum">
              <a:rPr lang="en-US" altLang="en-US" smtClean="0"/>
              <a:pPr/>
              <a:t>‹#›</a:t>
            </a:fld>
            <a:endParaRPr lang="en-US" altLang="en-US" dirty="0"/>
          </a:p>
        </p:txBody>
      </p:sp>
      <p:sp>
        <p:nvSpPr>
          <p:cNvPr id="8" name="Slide Number Placeholder 3"/>
          <p:cNvSpPr txBox="1">
            <a:spLocks/>
          </p:cNvSpPr>
          <p:nvPr userDrawn="1"/>
        </p:nvSpPr>
        <p:spPr>
          <a:xfrm>
            <a:off x="9550400" y="6438900"/>
            <a:ext cx="711200" cy="3810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b="1" kern="1200">
                <a:solidFill>
                  <a:schemeClr val="tx2"/>
                </a:solidFill>
                <a:latin typeface="Tw Cen MT"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a:lstStyle>
          <a:p>
            <a:fld id="{38702C3F-D7FF-449C-9C1A-2234F31883AC}" type="slidenum">
              <a:rPr lang="en-US" altLang="en-US" sz="1400" smtClean="0">
                <a:latin typeface="Arial" panose="020B0604020202020204" pitchFamily="34" charset="0"/>
                <a:cs typeface="Arial" panose="020B0604020202020204" pitchFamily="34" charset="0"/>
              </a:rPr>
              <a:pPr/>
              <a:t>‹#›</a:t>
            </a:fld>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96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76200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7"/>
          <p:cNvSpPr>
            <a:spLocks noGrp="1"/>
          </p:cNvSpPr>
          <p:nvPr>
            <p:ph sz="quarter" idx="1"/>
          </p:nvPr>
        </p:nvSpPr>
        <p:spPr>
          <a:xfrm>
            <a:off x="816864" y="1447800"/>
            <a:ext cx="10871200" cy="4648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360162" y="6332561"/>
            <a:ext cx="1784604" cy="373039"/>
          </a:xfrm>
        </p:spPr>
        <p:txBody>
          <a:bodyPr/>
          <a:lstStyle>
            <a:lvl1pPr algn="ctr">
              <a:defRPr sz="1200">
                <a:latin typeface="Arial" panose="020B0604020202020204" pitchFamily="34" charset="0"/>
                <a:cs typeface="Arial" panose="020B0604020202020204" pitchFamily="34" charset="0"/>
              </a:defRPr>
            </a:lvl1pPr>
          </a:lstStyle>
          <a:p>
            <a:pPr>
              <a:defRPr/>
            </a:pPr>
            <a:fld id="{EB97A9A8-4960-4095-9EE8-7CED1B5B63E3}" type="datetime4">
              <a:rPr lang="en-US" smtClean="0"/>
              <a:t>May 18, 2022</a:t>
            </a:fld>
            <a:endParaRPr lang="en-US" dirty="0"/>
          </a:p>
        </p:txBody>
      </p:sp>
      <p:sp>
        <p:nvSpPr>
          <p:cNvPr id="6" name="Slide Number Placeholder 3"/>
          <p:cNvSpPr>
            <a:spLocks noGrp="1"/>
          </p:cNvSpPr>
          <p:nvPr>
            <p:ph type="sldNum" sz="quarter" idx="4"/>
          </p:nvPr>
        </p:nvSpPr>
        <p:spPr>
          <a:xfrm>
            <a:off x="9448800" y="6324600"/>
            <a:ext cx="711200" cy="3810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1912421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r">
              <a:defRPr>
                <a:latin typeface="Arial" panose="020B0604020202020204" pitchFamily="34" charset="0"/>
                <a:cs typeface="Arial" panose="020B0604020202020204" pitchFamily="34" charset="0"/>
              </a:defRPr>
            </a:lvl1pPr>
          </a:lstStyle>
          <a:p>
            <a:pPr algn="l">
              <a:defRPr/>
            </a:pPr>
            <a:fld id="{00D9ED18-9C52-4A93-A313-6D74EE03D4A2}" type="datetime4">
              <a:rPr lang="en-US" smtClean="0"/>
              <a:t>May 18, 2022</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3"/>
          <p:cNvSpPr>
            <a:spLocks noGrp="1"/>
          </p:cNvSpPr>
          <p:nvPr>
            <p:ph type="sldNum" sz="quarter" idx="4"/>
          </p:nvPr>
        </p:nvSpPr>
        <p:spPr>
          <a:xfrm>
            <a:off x="9550400" y="6450904"/>
            <a:ext cx="7112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110680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2" name="Vertical Title 1"/>
          <p:cNvSpPr>
            <a:spLocks noGrp="1"/>
          </p:cNvSpPr>
          <p:nvPr>
            <p:ph type="title" orient="vert"/>
          </p:nvPr>
        </p:nvSpPr>
        <p:spPr>
          <a:xfrm>
            <a:off x="8737600" y="609601"/>
            <a:ext cx="2743200" cy="551656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lgn="r">
              <a:defRPr>
                <a:latin typeface="Arial" panose="020B0604020202020204" pitchFamily="34" charset="0"/>
                <a:cs typeface="Arial" panose="020B0604020202020204" pitchFamily="34" charset="0"/>
              </a:defRPr>
            </a:lvl1pPr>
          </a:lstStyle>
          <a:p>
            <a:pPr algn="l">
              <a:defRPr/>
            </a:pPr>
            <a:fld id="{AEAFA7FF-4215-4E9D-B9CF-76EC2B786285}" type="datetime4">
              <a:rPr lang="en-US" smtClean="0"/>
              <a:t>May 18, 2022</a:t>
            </a:fld>
            <a:endParaRPr lang="en-US" dirty="0"/>
          </a:p>
        </p:txBody>
      </p:sp>
      <p:sp>
        <p:nvSpPr>
          <p:cNvPr id="8" name="Footer Placeholder 4"/>
          <p:cNvSpPr>
            <a:spLocks noGrp="1"/>
          </p:cNvSpPr>
          <p:nvPr>
            <p:ph type="ftr" sz="quarter" idx="11"/>
          </p:nvPr>
        </p:nvSpPr>
        <p:spPr>
          <a:xfrm>
            <a:off x="609601" y="6248401"/>
            <a:ext cx="7431617" cy="365125"/>
          </a:xfrm>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9" name="Slide Number Placeholder 3"/>
          <p:cNvSpPr>
            <a:spLocks noGrp="1"/>
          </p:cNvSpPr>
          <p:nvPr>
            <p:ph type="sldNum" sz="quarter" idx="4"/>
          </p:nvPr>
        </p:nvSpPr>
        <p:spPr>
          <a:xfrm>
            <a:off x="10972800" y="6248400"/>
            <a:ext cx="7112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205809839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A063B-BA55-435B-80E0-EFEAAA4C6E27}" type="datetime4">
              <a:rPr lang="en-US" smtClean="0"/>
              <a:t>May 18,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37B4B2-9A86-47AA-8E0D-36E675337167}" type="slidenum">
              <a:rPr lang="en-US" smtClean="0"/>
              <a:t>‹#›</a:t>
            </a:fld>
            <a:endParaRPr lang="en-US" dirty="0"/>
          </a:p>
        </p:txBody>
      </p:sp>
    </p:spTree>
    <p:extLst>
      <p:ext uri="{BB962C8B-B14F-4D97-AF65-F5344CB8AC3E}">
        <p14:creationId xmlns:p14="http://schemas.microsoft.com/office/powerpoint/2010/main" val="290362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1318"/>
            <a:ext cx="10972800" cy="861775"/>
          </a:xfrm>
        </p:spPr>
        <p:txBody>
          <a:bodyPr>
            <a:spAutoFit/>
          </a:bodyPr>
          <a:lstStyle>
            <a:lvl1pPr>
              <a:defRPr sz="4800" b="1" i="0" cap="small">
                <a:solidFill>
                  <a:srgbClr val="D84E19"/>
                </a:solidFill>
                <a:latin typeface="Georgia"/>
              </a:defRPr>
            </a:lvl1pPr>
          </a:lstStyle>
          <a:p>
            <a:r>
              <a:rPr lang="en-US"/>
              <a:t>Topic Title</a:t>
            </a:r>
          </a:p>
        </p:txBody>
      </p:sp>
      <p:sp>
        <p:nvSpPr>
          <p:cNvPr id="3" name="Content Placeholder 2"/>
          <p:cNvSpPr>
            <a:spLocks noGrp="1"/>
          </p:cNvSpPr>
          <p:nvPr>
            <p:ph sz="half" idx="1"/>
          </p:nvPr>
        </p:nvSpPr>
        <p:spPr>
          <a:xfrm>
            <a:off x="609600" y="2194560"/>
            <a:ext cx="5384800" cy="3836011"/>
          </a:xfrm>
        </p:spPr>
        <p:txBody>
          <a:bodyPr>
            <a:noAutofit/>
          </a:bodyPr>
          <a:lstStyle>
            <a:lvl1pPr>
              <a:buClr>
                <a:schemeClr val="accent3"/>
              </a:buClr>
              <a:defRPr sz="3733"/>
            </a:lvl1pPr>
            <a:lvl2pPr>
              <a:defRPr sz="3200"/>
            </a:lvl2pPr>
            <a:lvl3pPr marL="1523962" indent="-304792">
              <a:buClr>
                <a:schemeClr val="tx1">
                  <a:lumMod val="50000"/>
                  <a:lumOff val="50000"/>
                </a:schemeClr>
              </a:buClr>
              <a:buSzPct val="100000"/>
              <a:buFont typeface="Lucida Grande"/>
              <a:buChar cha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94560"/>
            <a:ext cx="5384800" cy="3836011"/>
          </a:xfrm>
        </p:spPr>
        <p:txBody>
          <a:bodyPr>
            <a:noAutofit/>
          </a:bodyPr>
          <a:lstStyle>
            <a:lvl1pPr>
              <a:buClr>
                <a:schemeClr val="accent3"/>
              </a:buClr>
              <a:defRPr sz="3733"/>
            </a:lvl1pPr>
            <a:lvl2pPr>
              <a:defRPr sz="3200"/>
            </a:lvl2pPr>
            <a:lvl3pPr marL="1523962" indent="-304792">
              <a:buClr>
                <a:schemeClr val="tx1">
                  <a:lumMod val="50000"/>
                  <a:lumOff val="50000"/>
                </a:schemeClr>
              </a:buClr>
              <a:buFont typeface="Lucida Grande"/>
              <a:buChar cha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5665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38478"/>
            <a:ext cx="10972800" cy="861775"/>
          </a:xfrm>
        </p:spPr>
        <p:txBody>
          <a:bodyPr>
            <a:spAutoFit/>
          </a:bodyPr>
          <a:lstStyle>
            <a:lvl1pPr>
              <a:defRPr sz="4800" b="1" i="0" cap="small">
                <a:solidFill>
                  <a:srgbClr val="D84E19"/>
                </a:solidFill>
                <a:latin typeface="Georgia"/>
              </a:defRPr>
            </a:lvl1pPr>
          </a:lstStyle>
          <a:p>
            <a:r>
              <a:rPr lang="en-US"/>
              <a:t>Topic Title</a:t>
            </a:r>
          </a:p>
        </p:txBody>
      </p:sp>
      <p:sp>
        <p:nvSpPr>
          <p:cNvPr id="3" name="Content Placeholder 2"/>
          <p:cNvSpPr>
            <a:spLocks noGrp="1"/>
          </p:cNvSpPr>
          <p:nvPr>
            <p:ph idx="1"/>
          </p:nvPr>
        </p:nvSpPr>
        <p:spPr>
          <a:xfrm>
            <a:off x="609600" y="2569465"/>
            <a:ext cx="10972800" cy="3439823"/>
          </a:xfrm>
        </p:spPr>
        <p:txBody>
          <a:bodyPr>
            <a:noAutofit/>
          </a:bodyPr>
          <a:lstStyle>
            <a:lvl1pPr>
              <a:buClr>
                <a:srgbClr val="F5AA2C"/>
              </a:buClr>
              <a:defRPr/>
            </a:lvl1pPr>
            <a:lvl3pPr marL="1676358" indent="-457189">
              <a:buClr>
                <a:schemeClr val="tx1">
                  <a:lumMod val="50000"/>
                  <a:lumOff val="50000"/>
                </a:schemeClr>
              </a:buClr>
              <a:buFont typeface="Lucida Grande"/>
              <a:buChar char="▪"/>
              <a:defRPr/>
            </a:lvl3pPr>
            <a:lvl4pPr marL="2133547" indent="-304792">
              <a:buFont typeface="Lucida Grande"/>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1584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42200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1318"/>
            <a:ext cx="10972800" cy="861775"/>
          </a:xfrm>
        </p:spPr>
        <p:txBody>
          <a:bodyPr>
            <a:spAutoFit/>
          </a:bodyPr>
          <a:lstStyle>
            <a:lvl1pPr>
              <a:defRPr sz="4800" b="1" i="0" cap="small">
                <a:solidFill>
                  <a:srgbClr val="D84E19"/>
                </a:solidFill>
                <a:latin typeface="Georgia"/>
              </a:defRPr>
            </a:lvl1pPr>
          </a:lstStyle>
          <a:p>
            <a:r>
              <a:rPr lang="en-US"/>
              <a:t>Topic Title</a:t>
            </a:r>
          </a:p>
        </p:txBody>
      </p:sp>
      <p:sp>
        <p:nvSpPr>
          <p:cNvPr id="3" name="Content Placeholder 2"/>
          <p:cNvSpPr>
            <a:spLocks noGrp="1"/>
          </p:cNvSpPr>
          <p:nvPr>
            <p:ph sz="half" idx="1"/>
          </p:nvPr>
        </p:nvSpPr>
        <p:spPr>
          <a:xfrm>
            <a:off x="609600" y="2194560"/>
            <a:ext cx="5384800" cy="3836011"/>
          </a:xfrm>
        </p:spPr>
        <p:txBody>
          <a:bodyPr>
            <a:noAutofit/>
          </a:bodyPr>
          <a:lstStyle>
            <a:lvl1pPr>
              <a:buClr>
                <a:schemeClr val="accent3"/>
              </a:buClr>
              <a:defRPr sz="3733"/>
            </a:lvl1pPr>
            <a:lvl2pPr>
              <a:defRPr sz="3200"/>
            </a:lvl2pPr>
            <a:lvl3pPr marL="1523962" indent="-304792">
              <a:buClr>
                <a:schemeClr val="tx1">
                  <a:lumMod val="50000"/>
                  <a:lumOff val="50000"/>
                </a:schemeClr>
              </a:buClr>
              <a:buSzPct val="100000"/>
              <a:buFont typeface="Lucida Grande"/>
              <a:buChar cha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94560"/>
            <a:ext cx="5384800" cy="3836011"/>
          </a:xfrm>
        </p:spPr>
        <p:txBody>
          <a:bodyPr>
            <a:noAutofit/>
          </a:bodyPr>
          <a:lstStyle>
            <a:lvl1pPr>
              <a:buClr>
                <a:schemeClr val="accent3"/>
              </a:buClr>
              <a:defRPr sz="3733"/>
            </a:lvl1pPr>
            <a:lvl2pPr>
              <a:defRPr sz="3200"/>
            </a:lvl2pPr>
            <a:lvl3pPr marL="1523962" indent="-304792">
              <a:buClr>
                <a:schemeClr val="tx1">
                  <a:lumMod val="50000"/>
                  <a:lumOff val="50000"/>
                </a:schemeClr>
              </a:buClr>
              <a:buFont typeface="Lucida Grande"/>
              <a:buChar cha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587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1318"/>
            <a:ext cx="10972800" cy="861775"/>
          </a:xfrm>
        </p:spPr>
        <p:txBody>
          <a:bodyPr>
            <a:spAutoFit/>
          </a:bodyPr>
          <a:lstStyle>
            <a:lvl1pPr>
              <a:defRPr sz="4800" b="1" i="0" cap="small">
                <a:solidFill>
                  <a:srgbClr val="D84E19"/>
                </a:solidFill>
                <a:latin typeface="Georgia"/>
              </a:defRPr>
            </a:lvl1pPr>
          </a:lstStyle>
          <a:p>
            <a:r>
              <a:rPr lang="en-US"/>
              <a:t>Topic Title</a:t>
            </a:r>
          </a:p>
        </p:txBody>
      </p:sp>
      <p:sp>
        <p:nvSpPr>
          <p:cNvPr id="3" name="Content Placeholder 2"/>
          <p:cNvSpPr>
            <a:spLocks noGrp="1"/>
          </p:cNvSpPr>
          <p:nvPr>
            <p:ph sz="half" idx="1"/>
          </p:nvPr>
        </p:nvSpPr>
        <p:spPr>
          <a:xfrm>
            <a:off x="609600" y="2194560"/>
            <a:ext cx="5384800" cy="3836011"/>
          </a:xfrm>
        </p:spPr>
        <p:txBody>
          <a:bodyPr>
            <a:noAutofit/>
          </a:bodyPr>
          <a:lstStyle>
            <a:lvl1pPr>
              <a:buClr>
                <a:schemeClr val="accent3"/>
              </a:buClr>
              <a:defRPr sz="3733"/>
            </a:lvl1pPr>
            <a:lvl2pPr>
              <a:defRPr sz="3200"/>
            </a:lvl2pPr>
            <a:lvl3pPr marL="1523962" indent="-304792">
              <a:buClr>
                <a:schemeClr val="tx1">
                  <a:lumMod val="50000"/>
                  <a:lumOff val="50000"/>
                </a:schemeClr>
              </a:buClr>
              <a:buSzPct val="100000"/>
              <a:buFont typeface="Lucida Grande"/>
              <a:buChar cha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94560"/>
            <a:ext cx="5384800" cy="3836011"/>
          </a:xfrm>
        </p:spPr>
        <p:txBody>
          <a:bodyPr>
            <a:noAutofit/>
          </a:bodyPr>
          <a:lstStyle>
            <a:lvl1pPr>
              <a:buClr>
                <a:schemeClr val="accent3"/>
              </a:buClr>
              <a:defRPr sz="3733"/>
            </a:lvl1pPr>
            <a:lvl2pPr>
              <a:defRPr sz="3200"/>
            </a:lvl2pPr>
            <a:lvl3pPr marL="1523962" indent="-304792">
              <a:buClr>
                <a:schemeClr val="tx1">
                  <a:lumMod val="50000"/>
                  <a:lumOff val="50000"/>
                </a:schemeClr>
              </a:buClr>
              <a:buFont typeface="Lucida Grande"/>
              <a:buChar cha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1972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 small log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3755" b="2492"/>
          <a:stretch/>
        </p:blipFill>
        <p:spPr>
          <a:xfrm>
            <a:off x="9047401" y="2756848"/>
            <a:ext cx="3144599" cy="4101152"/>
          </a:xfrm>
          <a:prstGeom prst="rect">
            <a:avLst/>
          </a:prstGeom>
        </p:spPr>
      </p:pic>
      <p:sp>
        <p:nvSpPr>
          <p:cNvPr id="2" name="Title 1"/>
          <p:cNvSpPr>
            <a:spLocks noGrp="1"/>
          </p:cNvSpPr>
          <p:nvPr>
            <p:ph type="title"/>
          </p:nvPr>
        </p:nvSpPr>
        <p:spPr>
          <a:xfrm>
            <a:off x="381000" y="0"/>
            <a:ext cx="11430000" cy="640080"/>
          </a:xfrm>
        </p:spPr>
        <p:txBody>
          <a:bodyPr>
            <a:normAutofit/>
          </a:bodyPr>
          <a:lstStyle>
            <a:lvl1pPr>
              <a:defRPr sz="3600" b="1">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381000" y="914400"/>
            <a:ext cx="11430000" cy="5533292"/>
          </a:xfrm>
        </p:spPr>
        <p:txBody>
          <a:bodyPr/>
          <a:lstStyle>
            <a:lvl1pPr>
              <a:defRPr sz="3200">
                <a:solidFill>
                  <a:schemeClr val="accent4"/>
                </a:solidFill>
              </a:defRPr>
            </a:lvl1pPr>
            <a:lvl2pPr>
              <a:defRPr sz="2800">
                <a:solidFill>
                  <a:schemeClr val="accent4"/>
                </a:solidFill>
              </a:defRPr>
            </a:lvl2pPr>
            <a:lvl3pPr>
              <a:defRPr sz="2400">
                <a:solidFill>
                  <a:schemeClr val="accent4"/>
                </a:solidFill>
              </a:defRPr>
            </a:lvl3pPr>
            <a:lvl4pPr>
              <a:defRPr sz="2000">
                <a:solidFill>
                  <a:schemeClr val="accent4"/>
                </a:solidFill>
              </a:defRPr>
            </a:lvl4pPr>
            <a:lvl5pPr>
              <a:defRPr sz="1800">
                <a:solidFill>
                  <a:schemeClr val="accent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5691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40">
          <p15:clr>
            <a:srgbClr val="FBAE40"/>
          </p15:clr>
        </p15:guide>
        <p15:guide id="4" pos="7440">
          <p15:clr>
            <a:srgbClr val="FBAE40"/>
          </p15:clr>
        </p15:guide>
        <p15:guide id="5" orient="horz" pos="57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05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latin typeface="Arial" panose="020B0604020202020204" pitchFamily="34"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Date Placeholder 11"/>
          <p:cNvSpPr>
            <a:spLocks noGrp="1"/>
          </p:cNvSpPr>
          <p:nvPr>
            <p:ph type="dt" sz="half" idx="10"/>
          </p:nvPr>
        </p:nvSpPr>
        <p:spPr/>
        <p:txBody>
          <a:bodyPr/>
          <a:lstStyle>
            <a:lvl1pPr algn="r">
              <a:defRPr>
                <a:latin typeface="Arial" panose="020B0604020202020204" pitchFamily="34" charset="0"/>
                <a:cs typeface="Arial" panose="020B0604020202020204" pitchFamily="34" charset="0"/>
              </a:defRPr>
            </a:lvl1pPr>
          </a:lstStyle>
          <a:p>
            <a:pPr algn="l">
              <a:defRPr/>
            </a:pPr>
            <a:fld id="{D270B274-71EF-4C05-A21F-F470C9743A89}" type="datetime4">
              <a:rPr lang="en-US" smtClean="0"/>
              <a:t>May 18, 2022</a:t>
            </a:fld>
            <a:endParaRPr lang="en-US" dirty="0"/>
          </a:p>
        </p:txBody>
      </p:sp>
      <p:sp>
        <p:nvSpPr>
          <p:cNvPr id="8" name="Slide Number Placeholder 12"/>
          <p:cNvSpPr>
            <a:spLocks noGrp="1"/>
          </p:cNvSpPr>
          <p:nvPr>
            <p:ph type="sldNum" sz="quarter" idx="11"/>
          </p:nvPr>
        </p:nvSpPr>
        <p:spPr>
          <a:xfrm>
            <a:off x="0" y="1752601"/>
            <a:ext cx="1727200" cy="701675"/>
          </a:xfrm>
          <a:prstGeom prst="rect">
            <a:avLst/>
          </a:prstGeom>
        </p:spPr>
        <p:txBody>
          <a:bodyPr vert="horz" wrap="square" lIns="91440" tIns="45720" rIns="91440" bIns="45720" numCol="1" anchor="t" anchorCtr="0" compatLnSpc="1">
            <a:prstTxWarp prst="textNoShape">
              <a:avLst/>
            </a:prstTxWarp>
            <a:noAutofit/>
          </a:bodyPr>
          <a:lstStyle>
            <a:lvl1pPr algn="ctr">
              <a:defRPr sz="2400">
                <a:solidFill>
                  <a:srgbClr val="FFFFFF"/>
                </a:solidFill>
                <a:latin typeface="Arial" panose="020B0604020202020204" pitchFamily="34" charset="0"/>
                <a:cs typeface="Arial" panose="020B0604020202020204" pitchFamily="34" charset="0"/>
              </a:defRPr>
            </a:lvl1pPr>
          </a:lstStyle>
          <a:p>
            <a:fld id="{02570D24-A0BB-4B2E-92B5-81232B38E059}" type="slidenum">
              <a:rPr lang="en-US" altLang="en-US" smtClean="0"/>
              <a:pPr/>
              <a:t>‹#›</a:t>
            </a:fld>
            <a:endParaRPr lang="en-US" altLang="en-US" dirty="0"/>
          </a:p>
        </p:txBody>
      </p:sp>
      <p:sp>
        <p:nvSpPr>
          <p:cNvPr id="9" name="Footer Placeholder 13"/>
          <p:cNvSpPr>
            <a:spLocks noGrp="1"/>
          </p:cNvSpPr>
          <p:nvPr>
            <p:ph type="ftr" sz="quarter" idx="12"/>
          </p:nvPr>
        </p:nvSpPr>
        <p:spPr>
          <a:xfrm>
            <a:off x="2279003" y="6376176"/>
            <a:ext cx="4210699" cy="365125"/>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10" name="Slide Number Placeholder 3"/>
          <p:cNvSpPr txBox="1">
            <a:spLocks/>
          </p:cNvSpPr>
          <p:nvPr userDrawn="1"/>
        </p:nvSpPr>
        <p:spPr>
          <a:xfrm>
            <a:off x="10972800" y="6248400"/>
            <a:ext cx="711200" cy="3810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b="1" kern="1200">
                <a:solidFill>
                  <a:schemeClr val="tx2"/>
                </a:solidFill>
                <a:latin typeface="Tw Cen MT"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a:lstStyle>
          <a:p>
            <a:fld id="{38702C3F-D7FF-449C-9C1A-2234F31883AC}" type="slidenum">
              <a:rPr lang="en-US" altLang="en-US" sz="1400" smtClean="0">
                <a:latin typeface="Arial" panose="020B0604020202020204" pitchFamily="34" charset="0"/>
                <a:cs typeface="Arial" panose="020B0604020202020204" pitchFamily="34" charset="0"/>
              </a:rPr>
              <a:pPr/>
              <a:t>‹#›</a:t>
            </a:fld>
            <a:endParaRPr lang="en-US" altLang="en-US" sz="1400" dirty="0">
              <a:latin typeface="Arial" panose="020B0604020202020204" pitchFamily="34" charset="0"/>
              <a:cs typeface="Arial" panose="020B0604020202020204" pitchFamily="34" charset="0"/>
            </a:endParaRPr>
          </a:p>
        </p:txBody>
      </p:sp>
      <p:cxnSp>
        <p:nvCxnSpPr>
          <p:cNvPr id="11" name="Straight Connector 10"/>
          <p:cNvCxnSpPr/>
          <p:nvPr userDrawn="1"/>
        </p:nvCxnSpPr>
        <p:spPr>
          <a:xfrm>
            <a:off x="812800" y="6248401"/>
            <a:ext cx="10871200" cy="793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2489501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244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369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243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15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4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666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321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CAFB-73F3-5542-B0C1-42AA32F1A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49D7CA-FFE1-FE42-A67F-E6B95733A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550D5-56FF-E045-BEF8-1C19F18F1985}"/>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55BA0B8-8196-1949-92CD-FF805D5B0D2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EBF0557-0E7B-6B48-881B-1263E31BF64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6442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932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71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lgn="r">
              <a:defRPr>
                <a:latin typeface="Arial" panose="020B0604020202020204" pitchFamily="34" charset="0"/>
                <a:cs typeface="Arial" panose="020B0604020202020204" pitchFamily="34" charset="0"/>
              </a:defRPr>
            </a:lvl1pPr>
          </a:lstStyle>
          <a:p>
            <a:pPr algn="l">
              <a:defRPr/>
            </a:pPr>
            <a:fld id="{DC69A64C-FAF9-4EB7-A309-4AB96F0E00C9}" type="datetime4">
              <a:rPr lang="en-US" smtClean="0"/>
              <a:t>May 18, 2022</a:t>
            </a:fld>
            <a:endParaRPr lang="en-US" dirty="0"/>
          </a:p>
        </p:txBody>
      </p:sp>
      <p:sp>
        <p:nvSpPr>
          <p:cNvPr id="6" name="Footer Placeholder 11"/>
          <p:cNvSpPr>
            <a:spLocks noGrp="1"/>
          </p:cNvSpPr>
          <p:nvPr>
            <p:ph type="ftr" sz="quarter" idx="11"/>
          </p:nvPr>
        </p:nvSpPr>
        <p:spPr>
          <a:xfrm>
            <a:off x="2279003" y="6376176"/>
            <a:ext cx="4210699" cy="365125"/>
          </a:xfrm>
          <a:prstGeom prst="rect">
            <a:avLst/>
          </a:prstGeom>
        </p:spPr>
        <p:txBody>
          <a:bodyPr rtlCol="0"/>
          <a:lstStyle>
            <a:lvl1pPr>
              <a:defRPr>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3"/>
          <p:cNvSpPr>
            <a:spLocks noGrp="1"/>
          </p:cNvSpPr>
          <p:nvPr>
            <p:ph type="sldNum" sz="quarter" idx="4"/>
          </p:nvPr>
        </p:nvSpPr>
        <p:spPr>
          <a:xfrm>
            <a:off x="9652000" y="6400800"/>
            <a:ext cx="7112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6234082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617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739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052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099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457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947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1219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1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7291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81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lgn="r">
              <a:defRPr>
                <a:latin typeface="Arial" panose="020B0604020202020204" pitchFamily="34" charset="0"/>
                <a:cs typeface="Arial" panose="020B0604020202020204" pitchFamily="34" charset="0"/>
              </a:defRPr>
            </a:lvl1pPr>
          </a:lstStyle>
          <a:p>
            <a:pPr algn="l">
              <a:defRPr/>
            </a:pPr>
            <a:fld id="{6A78F558-2DF1-481D-A4B9-BF26A3DE035B}" type="datetime4">
              <a:rPr lang="en-US" smtClean="0"/>
              <a:t>May 18, 2022</a:t>
            </a:fld>
            <a:endParaRPr lang="en-US" dirty="0"/>
          </a:p>
        </p:txBody>
      </p:sp>
      <p:sp>
        <p:nvSpPr>
          <p:cNvPr id="8" name="Footer Placeholder 13"/>
          <p:cNvSpPr>
            <a:spLocks noGrp="1"/>
          </p:cNvSpPr>
          <p:nvPr>
            <p:ph type="ftr" sz="quarter" idx="11"/>
          </p:nvPr>
        </p:nvSpPr>
        <p:spPr>
          <a:xfrm>
            <a:off x="2279003" y="6376176"/>
            <a:ext cx="4210699" cy="365125"/>
          </a:xfrm>
          <a:prstGeom prst="rect">
            <a:avLst/>
          </a:prstGeom>
        </p:spPr>
        <p:txBody>
          <a:bodyPr rtlCol="0"/>
          <a:lstStyle>
            <a:lvl1pPr>
              <a:defRPr>
                <a:latin typeface="Arial" panose="020B0604020202020204" pitchFamily="34" charset="0"/>
                <a:cs typeface="Arial" panose="020B0604020202020204" pitchFamily="34" charset="0"/>
              </a:defRPr>
            </a:lvl1pPr>
          </a:lstStyle>
          <a:p>
            <a:pPr>
              <a:defRPr/>
            </a:pPr>
            <a:endParaRPr lang="en-US" dirty="0"/>
          </a:p>
        </p:txBody>
      </p:sp>
      <p:sp>
        <p:nvSpPr>
          <p:cNvPr id="9" name="Slide Number Placeholder 3"/>
          <p:cNvSpPr>
            <a:spLocks noGrp="1"/>
          </p:cNvSpPr>
          <p:nvPr>
            <p:ph type="sldNum" sz="quarter" idx="12"/>
          </p:nvPr>
        </p:nvSpPr>
        <p:spPr>
          <a:xfrm>
            <a:off x="9550400" y="6400800"/>
            <a:ext cx="7112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21478195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386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5663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404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297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8770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2604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555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9820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933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53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lgn="l">
              <a:defRPr>
                <a:latin typeface="Arial" panose="020B0604020202020204" pitchFamily="34" charset="0"/>
                <a:cs typeface="Arial" panose="020B0604020202020204" pitchFamily="34" charset="0"/>
              </a:defRPr>
            </a:lvl1pPr>
          </a:lstStyle>
          <a:p>
            <a:pPr>
              <a:defRPr/>
            </a:pPr>
            <a:fld id="{26FE8FC2-6E15-4522-ABC1-DAF6A6A336F5}" type="datetime4">
              <a:rPr lang="en-US" smtClean="0"/>
              <a:t>May 18, 2022</a:t>
            </a:fld>
            <a:endParaRPr lang="en-US" dirty="0"/>
          </a:p>
        </p:txBody>
      </p:sp>
      <p:sp>
        <p:nvSpPr>
          <p:cNvPr id="4" name="Footer Placeholder 3"/>
          <p:cNvSpPr>
            <a:spLocks noGrp="1"/>
          </p:cNvSpPr>
          <p:nvPr>
            <p:ph type="ftr" sz="quarter" idx="11"/>
          </p:nvPr>
        </p:nvSpPr>
        <p:spPr>
          <a:xfrm>
            <a:off x="2279003" y="6376176"/>
            <a:ext cx="4210699" cy="365125"/>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3"/>
          <p:cNvSpPr txBox="1">
            <a:spLocks/>
          </p:cNvSpPr>
          <p:nvPr userDrawn="1"/>
        </p:nvSpPr>
        <p:spPr>
          <a:xfrm>
            <a:off x="9652000" y="6425330"/>
            <a:ext cx="711200" cy="3810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b="1" kern="1200">
                <a:solidFill>
                  <a:schemeClr val="tx2"/>
                </a:solidFill>
                <a:latin typeface="Tw Cen MT"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a:lstStyle>
          <a:p>
            <a:fld id="{38702C3F-D7FF-449C-9C1A-2234F31883AC}" type="slidenum">
              <a:rPr lang="en-US" altLang="en-US" sz="1400" smtClean="0">
                <a:latin typeface="Arial" panose="020B0604020202020204" pitchFamily="34" charset="0"/>
                <a:cs typeface="Arial" panose="020B0604020202020204" pitchFamily="34" charset="0"/>
              </a:rPr>
              <a:pPr/>
              <a:t>‹#›</a:t>
            </a:fld>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0255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9659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2400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DD80D9D-771D-D345-BB1E-4B6B4E1ABB6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7EF001-E585-5749-B9C5-632976E501E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4803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a:t>This is a slide layout for general purposes. Use it for some simple text or a large data visualization.</a:t>
            </a:r>
          </a:p>
          <a:p>
            <a:pPr lvl="0"/>
            <a:endParaRPr lang="en-US"/>
          </a:p>
          <a:p>
            <a:pPr lvl="0"/>
            <a:r>
              <a:rPr lang="en-US"/>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9" name="Footer Placeholder 4">
            <a:extLst>
              <a:ext uri="{FF2B5EF4-FFF2-40B4-BE49-F238E27FC236}">
                <a16:creationId xmlns:a16="http://schemas.microsoft.com/office/drawing/2014/main" id="{2115853A-89C4-4567-A46A-6995F893907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rPr>
              <a:t>Vermont Department of Health</a:t>
            </a:r>
          </a:p>
        </p:txBody>
      </p:sp>
    </p:spTree>
    <p:extLst>
      <p:ext uri="{BB962C8B-B14F-4D97-AF65-F5344CB8AC3E}">
        <p14:creationId xmlns:p14="http://schemas.microsoft.com/office/powerpoint/2010/main" val="8684368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a:t>This is a slide layout for general purposes. Use it for some simple text or a large data visualization.</a:t>
            </a:r>
          </a:p>
          <a:p>
            <a:pPr lvl="0"/>
            <a:endParaRPr lang="en-US"/>
          </a:p>
          <a:p>
            <a:pPr lvl="0"/>
            <a:r>
              <a:rPr lang="en-US"/>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9" name="Footer Placeholder 4">
            <a:extLst>
              <a:ext uri="{FF2B5EF4-FFF2-40B4-BE49-F238E27FC236}">
                <a16:creationId xmlns:a16="http://schemas.microsoft.com/office/drawing/2014/main" id="{2115853A-89C4-4567-A46A-6995F893907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rPr>
              <a:t>Vermont Department of Health</a:t>
            </a:r>
          </a:p>
        </p:txBody>
      </p:sp>
    </p:spTree>
    <p:extLst>
      <p:ext uri="{BB962C8B-B14F-4D97-AF65-F5344CB8AC3E}">
        <p14:creationId xmlns:p14="http://schemas.microsoft.com/office/powerpoint/2010/main" val="2941400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a:t>This is a slide layout for general purposes. Use it for some simple text or a large data visualization.</a:t>
            </a:r>
          </a:p>
          <a:p>
            <a:pPr lvl="0"/>
            <a:endParaRPr lang="en-US"/>
          </a:p>
          <a:p>
            <a:pPr lvl="0"/>
            <a:r>
              <a:rPr lang="en-US"/>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9" name="Footer Placeholder 4">
            <a:extLst>
              <a:ext uri="{FF2B5EF4-FFF2-40B4-BE49-F238E27FC236}">
                <a16:creationId xmlns:a16="http://schemas.microsoft.com/office/drawing/2014/main" id="{2115853A-89C4-4567-A46A-6995F893907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rPr>
              <a:t>Vermont Department of Health</a:t>
            </a:r>
          </a:p>
        </p:txBody>
      </p:sp>
    </p:spTree>
    <p:extLst>
      <p:ext uri="{BB962C8B-B14F-4D97-AF65-F5344CB8AC3E}">
        <p14:creationId xmlns:p14="http://schemas.microsoft.com/office/powerpoint/2010/main" val="18641901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5769B8-9AC8-44C2-92EE-6502E01B8D95}"/>
              </a:ext>
            </a:extLst>
          </p:cNvPr>
          <p:cNvSpPr/>
          <p:nvPr userDrawn="1"/>
        </p:nvSpPr>
        <p:spPr>
          <a:xfrm>
            <a:off x="0" y="0"/>
            <a:ext cx="12192000" cy="169068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361FF16F-32E0-4B65-A384-AF4601536E5D}"/>
              </a:ext>
            </a:extLst>
          </p:cNvPr>
          <p:cNvSpPr>
            <a:spLocks noGrp="1"/>
          </p:cNvSpPr>
          <p:nvPr>
            <p:ph type="title" hasCustomPrompt="1"/>
          </p:nvPr>
        </p:nvSpPr>
        <p:spPr/>
        <p:txBody>
          <a:bodyPr>
            <a:normAutofit/>
          </a:bodyPr>
          <a:lstStyle>
            <a:lvl1pPr>
              <a:defRPr sz="3200">
                <a:solidFill>
                  <a:schemeClr val="bg1"/>
                </a:solidFill>
              </a:defRPr>
            </a:lvl1pPr>
          </a:lstStyle>
          <a:p>
            <a:r>
              <a:rPr lang="en-US"/>
              <a:t>Put your key takeaway here in a full sentence.</a:t>
            </a:r>
          </a:p>
        </p:txBody>
      </p:sp>
      <p:sp>
        <p:nvSpPr>
          <p:cNvPr id="3" name="Content Placeholder 2">
            <a:extLst>
              <a:ext uri="{FF2B5EF4-FFF2-40B4-BE49-F238E27FC236}">
                <a16:creationId xmlns:a16="http://schemas.microsoft.com/office/drawing/2014/main" id="{984D45EB-D754-4138-B747-9B757AF45E50}"/>
              </a:ext>
            </a:extLst>
          </p:cNvPr>
          <p:cNvSpPr>
            <a:spLocks noGrp="1"/>
          </p:cNvSpPr>
          <p:nvPr>
            <p:ph idx="1" hasCustomPrompt="1"/>
          </p:nvPr>
        </p:nvSpPr>
        <p:spPr/>
        <p:txBody>
          <a:bodyPr>
            <a:normAutofit/>
          </a:bodyPr>
          <a:lstStyle>
            <a:lvl1pPr marL="0" indent="0">
              <a:buNone/>
              <a:defRPr sz="2400"/>
            </a:lvl1pPr>
          </a:lstStyle>
          <a:p>
            <a:pPr lvl="0"/>
            <a:r>
              <a:rPr lang="en-US"/>
              <a:t>This is a slide layout for general purposes. Use it for some simple text or a large data visualization.</a:t>
            </a:r>
          </a:p>
          <a:p>
            <a:pPr lvl="0"/>
            <a:endParaRPr lang="en-US"/>
          </a:p>
          <a:p>
            <a:pPr lvl="0"/>
            <a:r>
              <a:rPr lang="en-US"/>
              <a:t>Remember: don’t fill your slides with text! Use your slides to reinforce the key messages of your presentation, but don’t overwhelm the viewer by giving them too much to read.</a:t>
            </a:r>
          </a:p>
        </p:txBody>
      </p:sp>
      <p:sp>
        <p:nvSpPr>
          <p:cNvPr id="8" name="Slide Number Placeholder 3">
            <a:extLst>
              <a:ext uri="{FF2B5EF4-FFF2-40B4-BE49-F238E27FC236}">
                <a16:creationId xmlns:a16="http://schemas.microsoft.com/office/drawing/2014/main" id="{A0565F52-8E19-4DCE-802C-1F74B0DFFD2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9" name="Footer Placeholder 4">
            <a:extLst>
              <a:ext uri="{FF2B5EF4-FFF2-40B4-BE49-F238E27FC236}">
                <a16:creationId xmlns:a16="http://schemas.microsoft.com/office/drawing/2014/main" id="{2115853A-89C4-4567-A46A-6995F893907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rPr>
              <a:t>Vermont Department of Health</a:t>
            </a:r>
          </a:p>
        </p:txBody>
      </p:sp>
    </p:spTree>
    <p:extLst>
      <p:ext uri="{BB962C8B-B14F-4D97-AF65-F5344CB8AC3E}">
        <p14:creationId xmlns:p14="http://schemas.microsoft.com/office/powerpoint/2010/main" val="11621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Arial" panose="020B0604020202020204" pitchFamily="34" charset="0"/>
                <a:cs typeface="Arial" panose="020B060402020202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lgn="r">
              <a:defRPr>
                <a:latin typeface="Arial" panose="020B0604020202020204" pitchFamily="34" charset="0"/>
                <a:cs typeface="Arial" panose="020B0604020202020204" pitchFamily="34" charset="0"/>
              </a:defRPr>
            </a:lvl1pPr>
          </a:lstStyle>
          <a:p>
            <a:pPr algn="l">
              <a:defRPr/>
            </a:pPr>
            <a:fld id="{A0B5F9B6-6C0E-431D-BCA1-91644F1E3DED}" type="datetime4">
              <a:rPr lang="en-US" smtClean="0"/>
              <a:t>May 18, 2022</a:t>
            </a:fld>
            <a:endParaRPr lang="en-US" dirty="0"/>
          </a:p>
        </p:txBody>
      </p:sp>
      <p:sp>
        <p:nvSpPr>
          <p:cNvPr id="6" name="Footer Placeholder 5"/>
          <p:cNvSpPr>
            <a:spLocks noGrp="1"/>
          </p:cNvSpPr>
          <p:nvPr>
            <p:ph type="ftr" sz="quarter" idx="11"/>
          </p:nvPr>
        </p:nvSpPr>
        <p:spPr>
          <a:xfrm>
            <a:off x="2279003" y="6376176"/>
            <a:ext cx="4210699" cy="365125"/>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12"/>
          </p:nvPr>
        </p:nvSpPr>
        <p:spPr>
          <a:xfrm>
            <a:off x="-1128184" y="1112839"/>
            <a:ext cx="71120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latin typeface="Arial" panose="020B0604020202020204" pitchFamily="34" charset="0"/>
                <a:cs typeface="Arial" panose="020B0604020202020204" pitchFamily="34" charset="0"/>
              </a:defRPr>
            </a:lvl1pPr>
          </a:lstStyle>
          <a:p>
            <a:fld id="{8073BF2B-24A6-471F-8DBC-440EA270C5A8}" type="slidenum">
              <a:rPr lang="en-US" altLang="en-US" smtClean="0"/>
              <a:pPr/>
              <a:t>‹#›</a:t>
            </a:fld>
            <a:endParaRPr lang="en-US" altLang="en-US" dirty="0"/>
          </a:p>
        </p:txBody>
      </p:sp>
      <p:sp>
        <p:nvSpPr>
          <p:cNvPr id="8" name="Slide Number Placeholder 3"/>
          <p:cNvSpPr txBox="1">
            <a:spLocks/>
          </p:cNvSpPr>
          <p:nvPr userDrawn="1"/>
        </p:nvSpPr>
        <p:spPr>
          <a:xfrm>
            <a:off x="9550400" y="6438900"/>
            <a:ext cx="711200" cy="3810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b="1" kern="1200">
                <a:solidFill>
                  <a:schemeClr val="tx2"/>
                </a:solidFill>
                <a:latin typeface="Tw Cen MT"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a:lstStyle>
          <a:p>
            <a:fld id="{38702C3F-D7FF-449C-9C1A-2234F31883AC}" type="slidenum">
              <a:rPr lang="en-US" altLang="en-US" sz="1400" smtClean="0">
                <a:latin typeface="Arial" panose="020B0604020202020204" pitchFamily="34" charset="0"/>
                <a:cs typeface="Arial" panose="020B0604020202020204" pitchFamily="34" charset="0"/>
              </a:rPr>
              <a:pPr/>
              <a:t>‹#›</a:t>
            </a:fld>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08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r">
              <a:defRPr>
                <a:latin typeface="Arial" panose="020B0604020202020204" pitchFamily="34" charset="0"/>
                <a:cs typeface="Arial" panose="020B0604020202020204" pitchFamily="34" charset="0"/>
              </a:defRPr>
            </a:lvl1pPr>
          </a:lstStyle>
          <a:p>
            <a:pPr algn="l">
              <a:defRPr/>
            </a:pPr>
            <a:fld id="{AA00C65F-8781-4FA3-BA12-755BA5FE0907}" type="datetime4">
              <a:rPr lang="en-US" smtClean="0"/>
              <a:t>May 18, 2022</a:t>
            </a:fld>
            <a:endParaRPr lang="en-US" dirty="0"/>
          </a:p>
        </p:txBody>
      </p:sp>
      <p:sp>
        <p:nvSpPr>
          <p:cNvPr id="5" name="Footer Placeholder 4"/>
          <p:cNvSpPr>
            <a:spLocks noGrp="1"/>
          </p:cNvSpPr>
          <p:nvPr>
            <p:ph type="ftr" sz="quarter" idx="11"/>
          </p:nvPr>
        </p:nvSpPr>
        <p:spPr>
          <a:xfrm>
            <a:off x="2279003" y="6376176"/>
            <a:ext cx="4210699" cy="365125"/>
          </a:xfrm>
          <a:prstGeom prst="rect">
            <a:avLst/>
          </a:prstGeom>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3"/>
          <p:cNvSpPr>
            <a:spLocks noGrp="1"/>
          </p:cNvSpPr>
          <p:nvPr>
            <p:ph type="sldNum" sz="quarter" idx="4"/>
          </p:nvPr>
        </p:nvSpPr>
        <p:spPr>
          <a:xfrm>
            <a:off x="9550400" y="6450904"/>
            <a:ext cx="711200" cy="3810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Arial" panose="020B0604020202020204" pitchFamily="34" charset="0"/>
                <a:cs typeface="Arial" panose="020B0604020202020204" pitchFamily="34" charset="0"/>
              </a:defRPr>
            </a:lvl1pPr>
          </a:lstStyle>
          <a:p>
            <a:fld id="{38702C3F-D7FF-449C-9C1A-2234F31883AC}" type="slidenum">
              <a:rPr lang="en-US" altLang="en-US" smtClean="0"/>
              <a:pPr/>
              <a:t>‹#›</a:t>
            </a:fld>
            <a:endParaRPr lang="en-US" altLang="en-US" dirty="0"/>
          </a:p>
        </p:txBody>
      </p:sp>
    </p:spTree>
    <p:extLst>
      <p:ext uri="{BB962C8B-B14F-4D97-AF65-F5344CB8AC3E}">
        <p14:creationId xmlns:p14="http://schemas.microsoft.com/office/powerpoint/2010/main" val="191007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0.xml"/></Relationships>
</file>

<file path=ppt/slideMasters/_rels/slideMaster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00.xml"/></Relationships>
</file>

<file path=ppt/slideMasters/_rels/slideMaster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01.xml"/></Relationships>
</file>

<file path=ppt/slideMasters/_rels/slideMaster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04.xml"/></Relationships>
</file>

<file path=ppt/slideMasters/_rels/slideMaster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05.xml"/></Relationships>
</file>

<file path=ppt/slideMasters/_rels/slideMaster1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06.xml"/></Relationships>
</file>

<file path=ppt/slideMasters/_rels/slideMaster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08.xml"/></Relationships>
</file>

<file path=ppt/slideMasters/_rels/slideMaster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09.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xml"/></Relationships>
</file>

<file path=ppt/slideMasters/_rels/slideMaster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0.xml"/></Relationships>
</file>

<file path=ppt/slideMasters/_rels/slideMaster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1.xml"/></Relationships>
</file>

<file path=ppt/slideMasters/_rels/slideMaster1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2.xml"/></Relationships>
</file>

<file path=ppt/slideMasters/_rels/slideMaster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3.xml"/></Relationships>
</file>

<file path=ppt/slideMasters/_rels/slideMaster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4.xml"/></Relationships>
</file>

<file path=ppt/slideMasters/_rels/slideMaster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5.xml"/></Relationships>
</file>

<file path=ppt/slideMasters/_rels/slideMaster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6.xml"/></Relationships>
</file>

<file path=ppt/slideMasters/_rels/slideMaster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7.xml"/></Relationships>
</file>

<file path=ppt/slideMasters/_rels/slideMaster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xml"/></Relationships>
</file>

<file path=ppt/slideMasters/_rels/slideMaster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0.xml"/></Relationships>
</file>

<file path=ppt/slideMasters/_rels/slideMaster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1.xml"/></Relationships>
</file>

<file path=ppt/slideMasters/_rels/slideMaster1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2.xml"/></Relationships>
</file>

<file path=ppt/slideMasters/_rels/slideMaster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theme" Target="../theme/theme123.xml"/><Relationship Id="rId4" Type="http://schemas.openxmlformats.org/officeDocument/2006/relationships/image" Target="../media/image5.tiff"/></Relationships>
</file>

<file path=ppt/slideMasters/_rels/slideMaster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5.xml"/></Relationships>
</file>

<file path=ppt/slideMasters/_rels/slideMaster1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6.xml"/></Relationships>
</file>

<file path=ppt/slideMasters/_rels/slideMaster1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7.xml"/></Relationships>
</file>

<file path=ppt/slideMasters/_rels/slideMaster1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8.xml"/></Relationships>
</file>

<file path=ppt/slideMasters/_rels/slideMaster1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29.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3.xml"/></Relationships>
</file>

<file path=ppt/slideMasters/_rels/slideMaster1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30.xml"/></Relationships>
</file>

<file path=ppt/slideMasters/_rels/slideMaster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31.xml"/></Relationships>
</file>

<file path=ppt/slideMasters/_rels/slideMaster1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32.xml"/></Relationships>
</file>

<file path=ppt/slideMasters/_rels/slideMaster1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35.xml"/></Relationships>
</file>

<file path=ppt/slideMasters/_rels/slideMaster1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36.xml"/></Relationships>
</file>

<file path=ppt/slideMasters/_rels/slideMaster1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37.xml"/></Relationships>
</file>

<file path=ppt/slideMasters/_rels/slideMaster1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38.xml"/></Relationships>
</file>

<file path=ppt/slideMasters/_rels/slideMaster1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39.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4.xml"/></Relationships>
</file>

<file path=ppt/slideMasters/_rels/slideMaster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40.xml"/></Relationships>
</file>

<file path=ppt/slideMasters/_rels/slideMaster1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41.xml"/></Relationships>
</file>

<file path=ppt/slideMasters/_rels/slideMaster1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42.xml"/></Relationships>
</file>

<file path=ppt/slideMasters/_rels/slideMaster1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43.xml"/></Relationships>
</file>

<file path=ppt/slideMasters/_rels/slideMaster1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44.xml"/></Relationships>
</file>

<file path=ppt/slideMasters/_rels/slideMaster1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45.xml"/></Relationships>
</file>

<file path=ppt/slideMasters/_rels/slideMaster1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48.xml"/></Relationships>
</file>

<file path=ppt/slideMasters/_rels/slideMaster1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49.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5.xml"/></Relationships>
</file>

<file path=ppt/slideMasters/_rels/slideMaster1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50.xml"/></Relationships>
</file>

<file path=ppt/slideMasters/_rels/slideMaster1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51.xml"/></Relationships>
</file>

<file path=ppt/slideMasters/_rels/slideMaster1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52.xml"/></Relationships>
</file>

<file path=ppt/slideMasters/_rels/slideMaster1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53.xml"/></Relationships>
</file>

<file path=ppt/slideMasters/_rels/slideMaster1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54.xml"/></Relationships>
</file>

<file path=ppt/slideMasters/_rels/slideMaster1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55.xml"/></Relationships>
</file>

<file path=ppt/slideMasters/_rels/slideMaster1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56.xml"/></Relationships>
</file>

<file path=ppt/slideMasters/_rels/slideMaster1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57.xml"/></Relationships>
</file>

<file path=ppt/slideMasters/_rels/slideMaster1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58.xml"/></Relationships>
</file>

<file path=ppt/slideMasters/_rels/slideMaster1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59.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6.xml"/></Relationships>
</file>

<file path=ppt/slideMasters/_rels/slideMaster1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60.xml"/></Relationships>
</file>

<file path=ppt/slideMasters/_rels/slideMaster1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61.xml"/></Relationships>
</file>

<file path=ppt/slideMasters/_rels/slideMaster1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62.xml"/></Relationships>
</file>

<file path=ppt/slideMasters/_rels/slideMaster1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63.xml"/></Relationships>
</file>

<file path=ppt/slideMasters/_rels/slideMaster1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64.xml"/></Relationships>
</file>

<file path=ppt/slideMasters/_rels/slideMaster1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65.xml"/></Relationships>
</file>

<file path=ppt/slideMasters/_rels/slideMaster1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66.xml"/></Relationships>
</file>

<file path=ppt/slideMasters/_rels/slideMaster1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67.xml"/></Relationships>
</file>

<file path=ppt/slideMasters/_rels/slideMaster1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68.xml"/></Relationships>
</file>

<file path=ppt/slideMasters/_rels/slideMaster1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69.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7.xml"/></Relationships>
</file>

<file path=ppt/slideMasters/_rels/slideMaster1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70.xml"/></Relationships>
</file>

<file path=ppt/slideMasters/_rels/slideMaster1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71.xml"/></Relationships>
</file>

<file path=ppt/slideMasters/_rels/slideMaster1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72.xml"/></Relationships>
</file>

<file path=ppt/slideMasters/_rels/slideMaster1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73.xml"/></Relationships>
</file>

<file path=ppt/slideMasters/_rels/slideMaster1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74.xml"/></Relationships>
</file>

<file path=ppt/slideMasters/_rels/slideMaster1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75.xml"/></Relationships>
</file>

<file path=ppt/slideMasters/_rels/slideMaster1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76.xml"/></Relationships>
</file>

<file path=ppt/slideMasters/_rels/slideMaster1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77.xml"/></Relationships>
</file>

<file path=ppt/slideMasters/_rels/slideMaster1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78.xml"/></Relationships>
</file>

<file path=ppt/slideMasters/_rels/slideMaster1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79.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8.xml"/></Relationships>
</file>

<file path=ppt/slideMasters/_rels/slideMaster1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80.xml"/></Relationships>
</file>

<file path=ppt/slideMasters/_rels/slideMaster1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81.xml"/></Relationships>
</file>

<file path=ppt/slideMasters/_rels/slideMaster1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82.xml"/></Relationships>
</file>

<file path=ppt/slideMasters/_rels/slideMaster1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83.xml"/></Relationships>
</file>

<file path=ppt/slideMasters/_rels/slideMaster1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84.xml"/></Relationships>
</file>

<file path=ppt/slideMasters/_rels/slideMaster185.xml.rels><?xml version="1.0" encoding="UTF-8" standalone="yes"?>
<Relationships xmlns="http://schemas.openxmlformats.org/package/2006/relationships"><Relationship Id="rId3" Type="http://schemas.openxmlformats.org/officeDocument/2006/relationships/theme" Target="../theme/theme18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0.png"/></Relationships>
</file>

<file path=ppt/slideMasters/_rels/slideMaster1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86.xml"/></Relationships>
</file>

<file path=ppt/slideMasters/_rels/slideMaster1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87.xml"/></Relationships>
</file>

<file path=ppt/slideMasters/_rels/slideMaster1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88.xml"/></Relationships>
</file>

<file path=ppt/slideMasters/_rels/slideMaster1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89.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9.xml"/></Relationships>
</file>

<file path=ppt/slideMasters/_rels/slideMaster1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90.xml"/></Relationships>
</file>

<file path=ppt/slideMasters/_rels/slideMaster19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91.xml"/><Relationship Id="rId1" Type="http://schemas.openxmlformats.org/officeDocument/2006/relationships/slideLayout" Target="../slideLayouts/slideLayout35.xml"/><Relationship Id="rId4" Type="http://schemas.openxmlformats.org/officeDocument/2006/relationships/image" Target="../media/image15.emf"/></Relationships>
</file>

<file path=ppt/slideMasters/_rels/slideMaster1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92.xml"/></Relationships>
</file>

<file path=ppt/slideMasters/_rels/slideMaster1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93.xml"/><Relationship Id="rId1" Type="http://schemas.openxmlformats.org/officeDocument/2006/relationships/slideLayout" Target="../slideLayouts/slideLayout36.xml"/></Relationships>
</file>

<file path=ppt/slideMasters/_rels/slideMaster1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94.xml"/></Relationships>
</file>

<file path=ppt/slideMasters/_rels/slideMaster1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95.xml"/><Relationship Id="rId1" Type="http://schemas.openxmlformats.org/officeDocument/2006/relationships/slideLayout" Target="../slideLayouts/slideLayout37.xml"/></Relationships>
</file>

<file path=ppt/slideMasters/_rels/slideMaster1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96.xml"/></Relationships>
</file>

<file path=ppt/slideMasters/_rels/slideMaster1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97.xml"/></Relationships>
</file>

<file path=ppt/slideMasters/_rels/slideMaster1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98.xml"/></Relationships>
</file>

<file path=ppt/slideMasters/_rels/slideMaster1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19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theme" Target="../theme/theme2.xml"/><Relationship Id="rId4" Type="http://schemas.openxmlformats.org/officeDocument/2006/relationships/image" Target="../media/image9.tiff"/></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0.xml"/></Relationships>
</file>

<file path=ppt/slideMasters/_rels/slideMaster2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00.xml"/></Relationships>
</file>

<file path=ppt/slideMasters/_rels/slideMaster201.xml.rels><?xml version="1.0" encoding="UTF-8" standalone="yes"?>
<Relationships xmlns="http://schemas.openxmlformats.org/package/2006/relationships"><Relationship Id="rId2" Type="http://schemas.openxmlformats.org/officeDocument/2006/relationships/theme" Target="../theme/theme201.xml"/><Relationship Id="rId1" Type="http://schemas.openxmlformats.org/officeDocument/2006/relationships/slideLayout" Target="../slideLayouts/slideLayout38.xml"/></Relationships>
</file>

<file path=ppt/slideMasters/_rels/slideMaster202.xml.rels><?xml version="1.0" encoding="UTF-8" standalone="yes"?>
<Relationships xmlns="http://schemas.openxmlformats.org/package/2006/relationships"><Relationship Id="rId2" Type="http://schemas.openxmlformats.org/officeDocument/2006/relationships/theme" Target="../theme/theme202.xml"/><Relationship Id="rId1" Type="http://schemas.openxmlformats.org/officeDocument/2006/relationships/slideLayout" Target="../slideLayouts/slideLayout39.xml"/></Relationships>
</file>

<file path=ppt/slideMasters/_rels/slideMaster203.xml.rels><?xml version="1.0" encoding="UTF-8" standalone="yes"?>
<Relationships xmlns="http://schemas.openxmlformats.org/package/2006/relationships"><Relationship Id="rId2" Type="http://schemas.openxmlformats.org/officeDocument/2006/relationships/theme" Target="../theme/theme203.xml"/><Relationship Id="rId1" Type="http://schemas.openxmlformats.org/officeDocument/2006/relationships/slideLayout" Target="../slideLayouts/slideLayout40.xml"/></Relationships>
</file>

<file path=ppt/slideMasters/_rels/slideMaster204.xml.rels><?xml version="1.0" encoding="UTF-8" standalone="yes"?>
<Relationships xmlns="http://schemas.openxmlformats.org/package/2006/relationships"><Relationship Id="rId2" Type="http://schemas.openxmlformats.org/officeDocument/2006/relationships/theme" Target="../theme/theme204.xml"/><Relationship Id="rId1" Type="http://schemas.openxmlformats.org/officeDocument/2006/relationships/slideLayout" Target="../slideLayouts/slideLayout41.xml"/></Relationships>
</file>

<file path=ppt/slideMasters/_rels/slideMaster205.xml.rels><?xml version="1.0" encoding="UTF-8" standalone="yes"?>
<Relationships xmlns="http://schemas.openxmlformats.org/package/2006/relationships"><Relationship Id="rId2" Type="http://schemas.openxmlformats.org/officeDocument/2006/relationships/theme" Target="../theme/theme205.xml"/><Relationship Id="rId1" Type="http://schemas.openxmlformats.org/officeDocument/2006/relationships/slideLayout" Target="../slideLayouts/slideLayout42.xml"/></Relationships>
</file>

<file path=ppt/slideMasters/_rels/slideMaster206.xml.rels><?xml version="1.0" encoding="UTF-8" standalone="yes"?>
<Relationships xmlns="http://schemas.openxmlformats.org/package/2006/relationships"><Relationship Id="rId2" Type="http://schemas.openxmlformats.org/officeDocument/2006/relationships/theme" Target="../theme/theme206.xml"/><Relationship Id="rId1" Type="http://schemas.openxmlformats.org/officeDocument/2006/relationships/slideLayout" Target="../slideLayouts/slideLayout43.xml"/></Relationships>
</file>

<file path=ppt/slideMasters/_rels/slideMaster207.xml.rels><?xml version="1.0" encoding="UTF-8" standalone="yes"?>
<Relationships xmlns="http://schemas.openxmlformats.org/package/2006/relationships"><Relationship Id="rId2" Type="http://schemas.openxmlformats.org/officeDocument/2006/relationships/theme" Target="../theme/theme207.xml"/><Relationship Id="rId1" Type="http://schemas.openxmlformats.org/officeDocument/2006/relationships/slideLayout" Target="../slideLayouts/slideLayout44.xml"/></Relationships>
</file>

<file path=ppt/slideMasters/_rels/slideMaster208.xml.rels><?xml version="1.0" encoding="UTF-8" standalone="yes"?>
<Relationships xmlns="http://schemas.openxmlformats.org/package/2006/relationships"><Relationship Id="rId2" Type="http://schemas.openxmlformats.org/officeDocument/2006/relationships/theme" Target="../theme/theme208.xml"/><Relationship Id="rId1" Type="http://schemas.openxmlformats.org/officeDocument/2006/relationships/slideLayout" Target="../slideLayouts/slideLayout45.xml"/></Relationships>
</file>

<file path=ppt/slideMasters/_rels/slideMaster209.xml.rels><?xml version="1.0" encoding="UTF-8" standalone="yes"?>
<Relationships xmlns="http://schemas.openxmlformats.org/package/2006/relationships"><Relationship Id="rId2" Type="http://schemas.openxmlformats.org/officeDocument/2006/relationships/theme" Target="../theme/theme209.xml"/><Relationship Id="rId1" Type="http://schemas.openxmlformats.org/officeDocument/2006/relationships/slideLayout" Target="../slideLayouts/slideLayout46.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1.xml"/></Relationships>
</file>

<file path=ppt/slideMasters/_rels/slideMaster210.xml.rels><?xml version="1.0" encoding="UTF-8" standalone="yes"?>
<Relationships xmlns="http://schemas.openxmlformats.org/package/2006/relationships"><Relationship Id="rId2" Type="http://schemas.openxmlformats.org/officeDocument/2006/relationships/theme" Target="../theme/theme210.xml"/><Relationship Id="rId1" Type="http://schemas.openxmlformats.org/officeDocument/2006/relationships/slideLayout" Target="../slideLayouts/slideLayout47.xml"/></Relationships>
</file>

<file path=ppt/slideMasters/_rels/slideMaster211.xml.rels><?xml version="1.0" encoding="UTF-8" standalone="yes"?>
<Relationships xmlns="http://schemas.openxmlformats.org/package/2006/relationships"><Relationship Id="rId2" Type="http://schemas.openxmlformats.org/officeDocument/2006/relationships/theme" Target="../theme/theme211.xml"/><Relationship Id="rId1" Type="http://schemas.openxmlformats.org/officeDocument/2006/relationships/slideLayout" Target="../slideLayouts/slideLayout48.xml"/></Relationships>
</file>

<file path=ppt/slideMasters/_rels/slideMaster212.xml.rels><?xml version="1.0" encoding="UTF-8" standalone="yes"?>
<Relationships xmlns="http://schemas.openxmlformats.org/package/2006/relationships"><Relationship Id="rId2" Type="http://schemas.openxmlformats.org/officeDocument/2006/relationships/theme" Target="../theme/theme212.xml"/><Relationship Id="rId1" Type="http://schemas.openxmlformats.org/officeDocument/2006/relationships/slideLayout" Target="../slideLayouts/slideLayout49.xml"/></Relationships>
</file>

<file path=ppt/slideMasters/_rels/slideMaster213.xml.rels><?xml version="1.0" encoding="UTF-8" standalone="yes"?>
<Relationships xmlns="http://schemas.openxmlformats.org/package/2006/relationships"><Relationship Id="rId2" Type="http://schemas.openxmlformats.org/officeDocument/2006/relationships/theme" Target="../theme/theme213.xml"/><Relationship Id="rId1" Type="http://schemas.openxmlformats.org/officeDocument/2006/relationships/slideLayout" Target="../slideLayouts/slideLayout50.xml"/></Relationships>
</file>

<file path=ppt/slideMasters/_rels/slideMaster214.xml.rels><?xml version="1.0" encoding="UTF-8" standalone="yes"?>
<Relationships xmlns="http://schemas.openxmlformats.org/package/2006/relationships"><Relationship Id="rId2" Type="http://schemas.openxmlformats.org/officeDocument/2006/relationships/theme" Target="../theme/theme214.xml"/><Relationship Id="rId1" Type="http://schemas.openxmlformats.org/officeDocument/2006/relationships/slideLayout" Target="../slideLayouts/slideLayout51.xml"/></Relationships>
</file>

<file path=ppt/slideMasters/_rels/slideMaster215.xml.rels><?xml version="1.0" encoding="UTF-8" standalone="yes"?>
<Relationships xmlns="http://schemas.openxmlformats.org/package/2006/relationships"><Relationship Id="rId2" Type="http://schemas.openxmlformats.org/officeDocument/2006/relationships/theme" Target="../theme/theme215.xml"/><Relationship Id="rId1" Type="http://schemas.openxmlformats.org/officeDocument/2006/relationships/slideLayout" Target="../slideLayouts/slideLayout52.xml"/></Relationships>
</file>

<file path=ppt/slideMasters/_rels/slideMaster216.xml.rels><?xml version="1.0" encoding="UTF-8" standalone="yes"?>
<Relationships xmlns="http://schemas.openxmlformats.org/package/2006/relationships"><Relationship Id="rId2" Type="http://schemas.openxmlformats.org/officeDocument/2006/relationships/theme" Target="../theme/theme216.xml"/><Relationship Id="rId1" Type="http://schemas.openxmlformats.org/officeDocument/2006/relationships/slideLayout" Target="../slideLayouts/slideLayout53.xml"/></Relationships>
</file>

<file path=ppt/slideMasters/_rels/slideMaster217.xml.rels><?xml version="1.0" encoding="UTF-8" standalone="yes"?>
<Relationships xmlns="http://schemas.openxmlformats.org/package/2006/relationships"><Relationship Id="rId2" Type="http://schemas.openxmlformats.org/officeDocument/2006/relationships/theme" Target="../theme/theme217.xml"/><Relationship Id="rId1" Type="http://schemas.openxmlformats.org/officeDocument/2006/relationships/slideLayout" Target="../slideLayouts/slideLayout54.xml"/></Relationships>
</file>

<file path=ppt/slideMasters/_rels/slideMaster218.xml.rels><?xml version="1.0" encoding="UTF-8" standalone="yes"?>
<Relationships xmlns="http://schemas.openxmlformats.org/package/2006/relationships"><Relationship Id="rId2" Type="http://schemas.openxmlformats.org/officeDocument/2006/relationships/theme" Target="../theme/theme218.xml"/><Relationship Id="rId1" Type="http://schemas.openxmlformats.org/officeDocument/2006/relationships/slideLayout" Target="../slideLayouts/slideLayout55.xml"/></Relationships>
</file>

<file path=ppt/slideMasters/_rels/slideMaster219.xml.rels><?xml version="1.0" encoding="UTF-8" standalone="yes"?>
<Relationships xmlns="http://schemas.openxmlformats.org/package/2006/relationships"><Relationship Id="rId2" Type="http://schemas.openxmlformats.org/officeDocument/2006/relationships/theme" Target="../theme/theme219.xml"/><Relationship Id="rId1" Type="http://schemas.openxmlformats.org/officeDocument/2006/relationships/slideLayout" Target="../slideLayouts/slideLayout56.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2.xml"/></Relationships>
</file>

<file path=ppt/slideMasters/_rels/slideMaster220.xml.rels><?xml version="1.0" encoding="UTF-8" standalone="yes"?>
<Relationships xmlns="http://schemas.openxmlformats.org/package/2006/relationships"><Relationship Id="rId2" Type="http://schemas.openxmlformats.org/officeDocument/2006/relationships/theme" Target="../theme/theme220.xml"/><Relationship Id="rId1" Type="http://schemas.openxmlformats.org/officeDocument/2006/relationships/slideLayout" Target="../slideLayouts/slideLayout57.xml"/></Relationships>
</file>

<file path=ppt/slideMasters/_rels/slideMaster221.xml.rels><?xml version="1.0" encoding="UTF-8" standalone="yes"?>
<Relationships xmlns="http://schemas.openxmlformats.org/package/2006/relationships"><Relationship Id="rId2" Type="http://schemas.openxmlformats.org/officeDocument/2006/relationships/theme" Target="../theme/theme221.xml"/><Relationship Id="rId1" Type="http://schemas.openxmlformats.org/officeDocument/2006/relationships/slideLayout" Target="../slideLayouts/slideLayout58.xml"/></Relationships>
</file>

<file path=ppt/slideMasters/_rels/slideMaster222.xml.rels><?xml version="1.0" encoding="UTF-8" standalone="yes"?>
<Relationships xmlns="http://schemas.openxmlformats.org/package/2006/relationships"><Relationship Id="rId2" Type="http://schemas.openxmlformats.org/officeDocument/2006/relationships/theme" Target="../theme/theme222.xml"/><Relationship Id="rId1" Type="http://schemas.openxmlformats.org/officeDocument/2006/relationships/slideLayout" Target="../slideLayouts/slideLayout59.xml"/></Relationships>
</file>

<file path=ppt/slideMasters/_rels/slideMaster223.xml.rels><?xml version="1.0" encoding="UTF-8" standalone="yes"?>
<Relationships xmlns="http://schemas.openxmlformats.org/package/2006/relationships"><Relationship Id="rId2" Type="http://schemas.openxmlformats.org/officeDocument/2006/relationships/theme" Target="../theme/theme223.xml"/><Relationship Id="rId1" Type="http://schemas.openxmlformats.org/officeDocument/2006/relationships/slideLayout" Target="../slideLayouts/slideLayout60.xml"/></Relationships>
</file>

<file path=ppt/slideMasters/_rels/slideMaster224.xml.rels><?xml version="1.0" encoding="UTF-8" standalone="yes"?>
<Relationships xmlns="http://schemas.openxmlformats.org/package/2006/relationships"><Relationship Id="rId2" Type="http://schemas.openxmlformats.org/officeDocument/2006/relationships/theme" Target="../theme/theme224.xml"/><Relationship Id="rId1" Type="http://schemas.openxmlformats.org/officeDocument/2006/relationships/slideLayout" Target="../slideLayouts/slideLayout61.xml"/></Relationships>
</file>

<file path=ppt/slideMasters/_rels/slideMaster225.xml.rels><?xml version="1.0" encoding="UTF-8" standalone="yes"?>
<Relationships xmlns="http://schemas.openxmlformats.org/package/2006/relationships"><Relationship Id="rId2" Type="http://schemas.openxmlformats.org/officeDocument/2006/relationships/theme" Target="../theme/theme225.xml"/><Relationship Id="rId1" Type="http://schemas.openxmlformats.org/officeDocument/2006/relationships/slideLayout" Target="../slideLayouts/slideLayout62.xml"/></Relationships>
</file>

<file path=ppt/slideMasters/_rels/slideMaster226.xml.rels><?xml version="1.0" encoding="UTF-8" standalone="yes"?>
<Relationships xmlns="http://schemas.openxmlformats.org/package/2006/relationships"><Relationship Id="rId2" Type="http://schemas.openxmlformats.org/officeDocument/2006/relationships/theme" Target="../theme/theme226.xml"/><Relationship Id="rId1" Type="http://schemas.openxmlformats.org/officeDocument/2006/relationships/slideLayout" Target="../slideLayouts/slideLayout63.xml"/></Relationships>
</file>

<file path=ppt/slideMasters/_rels/slideMaster227.xml.rels><?xml version="1.0" encoding="UTF-8" standalone="yes"?>
<Relationships xmlns="http://schemas.openxmlformats.org/package/2006/relationships"><Relationship Id="rId2" Type="http://schemas.openxmlformats.org/officeDocument/2006/relationships/theme" Target="../theme/theme227.xml"/><Relationship Id="rId1" Type="http://schemas.openxmlformats.org/officeDocument/2006/relationships/slideLayout" Target="../slideLayouts/slideLayout64.xml"/></Relationships>
</file>

<file path=ppt/slideMasters/_rels/slideMaster228.xml.rels><?xml version="1.0" encoding="UTF-8" standalone="yes"?>
<Relationships xmlns="http://schemas.openxmlformats.org/package/2006/relationships"><Relationship Id="rId2" Type="http://schemas.openxmlformats.org/officeDocument/2006/relationships/theme" Target="../theme/theme228.xml"/><Relationship Id="rId1" Type="http://schemas.openxmlformats.org/officeDocument/2006/relationships/slideLayout" Target="../slideLayouts/slideLayout65.xml"/></Relationships>
</file>

<file path=ppt/slideMasters/_rels/slideMaster229.xml.rels><?xml version="1.0" encoding="UTF-8" standalone="yes"?>
<Relationships xmlns="http://schemas.openxmlformats.org/package/2006/relationships"><Relationship Id="rId2" Type="http://schemas.openxmlformats.org/officeDocument/2006/relationships/theme" Target="../theme/theme229.xml"/><Relationship Id="rId1" Type="http://schemas.openxmlformats.org/officeDocument/2006/relationships/slideLayout" Target="../slideLayouts/slideLayout66.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3.xml"/></Relationships>
</file>

<file path=ppt/slideMasters/_rels/slideMaster230.xml.rels><?xml version="1.0" encoding="UTF-8" standalone="yes"?>
<Relationships xmlns="http://schemas.openxmlformats.org/package/2006/relationships"><Relationship Id="rId2" Type="http://schemas.openxmlformats.org/officeDocument/2006/relationships/theme" Target="../theme/theme230.xml"/><Relationship Id="rId1" Type="http://schemas.openxmlformats.org/officeDocument/2006/relationships/slideLayout" Target="../slideLayouts/slideLayout67.xml"/></Relationships>
</file>

<file path=ppt/slideMasters/_rels/slideMaster231.xml.rels><?xml version="1.0" encoding="UTF-8" standalone="yes"?>
<Relationships xmlns="http://schemas.openxmlformats.org/package/2006/relationships"><Relationship Id="rId2" Type="http://schemas.openxmlformats.org/officeDocument/2006/relationships/theme" Target="../theme/theme231.xml"/><Relationship Id="rId1" Type="http://schemas.openxmlformats.org/officeDocument/2006/relationships/slideLayout" Target="../slideLayouts/slideLayout68.xml"/></Relationships>
</file>

<file path=ppt/slideMasters/_rels/slideMaster232.xml.rels><?xml version="1.0" encoding="UTF-8" standalone="yes"?>
<Relationships xmlns="http://schemas.openxmlformats.org/package/2006/relationships"><Relationship Id="rId2" Type="http://schemas.openxmlformats.org/officeDocument/2006/relationships/theme" Target="../theme/theme232.xml"/><Relationship Id="rId1" Type="http://schemas.openxmlformats.org/officeDocument/2006/relationships/slideLayout" Target="../slideLayouts/slideLayout69.xml"/></Relationships>
</file>

<file path=ppt/slideMasters/_rels/slideMaster233.xml.rels><?xml version="1.0" encoding="UTF-8" standalone="yes"?>
<Relationships xmlns="http://schemas.openxmlformats.org/package/2006/relationships"><Relationship Id="rId2" Type="http://schemas.openxmlformats.org/officeDocument/2006/relationships/theme" Target="../theme/theme233.xml"/><Relationship Id="rId1" Type="http://schemas.openxmlformats.org/officeDocument/2006/relationships/slideLayout" Target="../slideLayouts/slideLayout70.xml"/></Relationships>
</file>

<file path=ppt/slideMasters/_rels/slideMaster234.xml.rels><?xml version="1.0" encoding="UTF-8" standalone="yes"?>
<Relationships xmlns="http://schemas.openxmlformats.org/package/2006/relationships"><Relationship Id="rId2" Type="http://schemas.openxmlformats.org/officeDocument/2006/relationships/theme" Target="../theme/theme234.xml"/><Relationship Id="rId1" Type="http://schemas.openxmlformats.org/officeDocument/2006/relationships/slideLayout" Target="../slideLayouts/slideLayout71.xml"/></Relationships>
</file>

<file path=ppt/slideMasters/_rels/slideMaster235.xml.rels><?xml version="1.0" encoding="UTF-8" standalone="yes"?>
<Relationships xmlns="http://schemas.openxmlformats.org/package/2006/relationships"><Relationship Id="rId2" Type="http://schemas.openxmlformats.org/officeDocument/2006/relationships/theme" Target="../theme/theme235.xml"/><Relationship Id="rId1" Type="http://schemas.openxmlformats.org/officeDocument/2006/relationships/slideLayout" Target="../slideLayouts/slideLayout72.xml"/></Relationships>
</file>

<file path=ppt/slideMasters/_rels/slideMaster236.xml.rels><?xml version="1.0" encoding="UTF-8" standalone="yes"?>
<Relationships xmlns="http://schemas.openxmlformats.org/package/2006/relationships"><Relationship Id="rId2" Type="http://schemas.openxmlformats.org/officeDocument/2006/relationships/theme" Target="../theme/theme236.xml"/><Relationship Id="rId1" Type="http://schemas.openxmlformats.org/officeDocument/2006/relationships/slideLayout" Target="../slideLayouts/slideLayout73.xml"/></Relationships>
</file>

<file path=ppt/slideMasters/_rels/slideMaster237.xml.rels><?xml version="1.0" encoding="UTF-8" standalone="yes"?>
<Relationships xmlns="http://schemas.openxmlformats.org/package/2006/relationships"><Relationship Id="rId2" Type="http://schemas.openxmlformats.org/officeDocument/2006/relationships/theme" Target="../theme/theme237.xml"/><Relationship Id="rId1" Type="http://schemas.openxmlformats.org/officeDocument/2006/relationships/slideLayout" Target="../slideLayouts/slideLayout74.xml"/></Relationships>
</file>

<file path=ppt/slideMasters/_rels/slideMaster238.xml.rels><?xml version="1.0" encoding="UTF-8" standalone="yes"?>
<Relationships xmlns="http://schemas.openxmlformats.org/package/2006/relationships"><Relationship Id="rId2" Type="http://schemas.openxmlformats.org/officeDocument/2006/relationships/theme" Target="../theme/theme238.xml"/><Relationship Id="rId1" Type="http://schemas.openxmlformats.org/officeDocument/2006/relationships/slideLayout" Target="../slideLayouts/slideLayout75.xml"/></Relationships>
</file>

<file path=ppt/slideMasters/_rels/slideMaster239.xml.rels><?xml version="1.0" encoding="UTF-8" standalone="yes"?>
<Relationships xmlns="http://schemas.openxmlformats.org/package/2006/relationships"><Relationship Id="rId2" Type="http://schemas.openxmlformats.org/officeDocument/2006/relationships/theme" Target="../theme/theme239.xml"/><Relationship Id="rId1" Type="http://schemas.openxmlformats.org/officeDocument/2006/relationships/slideLayout" Target="../slideLayouts/slideLayout76.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4.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tiff"/></Relationships>
</file>

<file path=ppt/slideMasters/_rels/slideMaster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5.tiff"/><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4.jpeg"/></Relationships>
</file>

<file path=ppt/slideMasters/_rels/slideMaster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4.xml"/></Relationships>
</file>

<file path=ppt/slideMasters/_rels/slideMaster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5.xml"/></Relationships>
</file>

<file path=ppt/slideMasters/_rels/slideMaster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6.xml"/></Relationships>
</file>

<file path=ppt/slideMasters/_rels/slideMaster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7.xml"/></Relationships>
</file>

<file path=ppt/slideMasters/_rels/slideMaster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8.xml"/></Relationships>
</file>

<file path=ppt/slideMasters/_rels/slideMaster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9.xml"/></Relationships>
</file>

<file path=ppt/slideMasters/_rels/slideMaster90.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vmlDrawing" Target="../drawings/vmlDrawing1.vml"/><Relationship Id="rId1" Type="http://schemas.openxmlformats.org/officeDocument/2006/relationships/theme" Target="../theme/theme90.xml"/><Relationship Id="rId5" Type="http://schemas.openxmlformats.org/officeDocument/2006/relationships/image" Target="../media/image13.emf"/><Relationship Id="rId4" Type="http://schemas.openxmlformats.org/officeDocument/2006/relationships/oleObject" Target="../embeddings/oleObject1.bin"/></Relationships>
</file>

<file path=ppt/slideMasters/_rels/slideMaster91.xml.rels><?xml version="1.0" encoding="UTF-8" standalone="yes"?>
<Relationships xmlns="http://schemas.openxmlformats.org/package/2006/relationships"><Relationship Id="rId1"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93.xml"/></Relationships>
</file>

<file path=ppt/slideMasters/_rels/slideMaster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95.xml"/></Relationships>
</file>

<file path=ppt/slideMasters/_rels/slideMaster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96.xml"/></Relationships>
</file>

<file path=ppt/slideMasters/_rels/slideMaster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97.xml"/></Relationships>
</file>

<file path=ppt/slideMasters/_rels/slideMaster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98.xml"/></Relationships>
</file>

<file path=ppt/slideMasters/_rels/slideMaster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1"/>
            <a:ext cx="10871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12"/>
          <p:cNvSpPr>
            <a:spLocks noGrp="1"/>
          </p:cNvSpPr>
          <p:nvPr>
            <p:ph type="body" idx="1"/>
          </p:nvPr>
        </p:nvSpPr>
        <p:spPr bwMode="auto">
          <a:xfrm>
            <a:off x="817033" y="1404938"/>
            <a:ext cx="10871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p:cNvSpPr>
            <a:spLocks noGrp="1"/>
          </p:cNvSpPr>
          <p:nvPr>
            <p:ph type="dt" sz="half" idx="2"/>
          </p:nvPr>
        </p:nvSpPr>
        <p:spPr>
          <a:xfrm>
            <a:off x="5079217" y="6328358"/>
            <a:ext cx="2033565" cy="399572"/>
          </a:xfrm>
          <a:prstGeom prst="rect">
            <a:avLst/>
          </a:prstGeom>
        </p:spPr>
        <p:txBody>
          <a:bodyPr vert="horz" anchor="ctr" anchorCtr="0"/>
          <a:lstStyle>
            <a:lvl1pPr algn="ctr"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9CAB5835-25A1-4813-8DCD-20D922A7930A}" type="datetime4">
              <a:rPr lang="en-US" smtClean="0"/>
              <a:t>May 18, 2022</a:t>
            </a:fld>
            <a:endParaRPr lang="en-US" dirty="0"/>
          </a:p>
        </p:txBody>
      </p:sp>
      <p:sp>
        <p:nvSpPr>
          <p:cNvPr id="7" name="Rectangle 6"/>
          <p:cNvSpPr/>
          <p:nvPr/>
        </p:nvSpPr>
        <p:spPr bwMode="white">
          <a:xfrm>
            <a:off x="0" y="1235075"/>
            <a:ext cx="12192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8" name="Rectangle 7"/>
          <p:cNvSpPr/>
          <p:nvPr/>
        </p:nvSpPr>
        <p:spPr>
          <a:xfrm>
            <a:off x="0" y="10509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9" name="Rectangle 8"/>
          <p:cNvSpPr/>
          <p:nvPr/>
        </p:nvSpPr>
        <p:spPr>
          <a:xfrm>
            <a:off x="787400" y="10509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10" name="Slide Number Placeholder 3"/>
          <p:cNvSpPr>
            <a:spLocks noGrp="1"/>
          </p:cNvSpPr>
          <p:nvPr>
            <p:ph type="sldNum" sz="quarter" idx="4"/>
          </p:nvPr>
        </p:nvSpPr>
        <p:spPr>
          <a:xfrm>
            <a:off x="9550400" y="6404558"/>
            <a:ext cx="711200" cy="3048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fld id="{38702C3F-D7FF-449C-9C1A-2234F31883AC}" type="slidenum">
              <a:rPr lang="en-US" altLang="en-US"/>
              <a:pPr/>
              <a:t>‹#›</a:t>
            </a:fld>
            <a:endParaRPr lang="en-US" altLang="en-US" dirty="0"/>
          </a:p>
        </p:txBody>
      </p:sp>
      <p:cxnSp>
        <p:nvCxnSpPr>
          <p:cNvPr id="4" name="Straight Connector 3"/>
          <p:cNvCxnSpPr/>
          <p:nvPr userDrawn="1"/>
        </p:nvCxnSpPr>
        <p:spPr>
          <a:xfrm>
            <a:off x="812800" y="6248401"/>
            <a:ext cx="10871200" cy="7937"/>
          </a:xfrm>
          <a:prstGeom prst="line">
            <a:avLst/>
          </a:prstGeom>
        </p:spPr>
        <p:style>
          <a:lnRef idx="1">
            <a:schemeClr val="accent6"/>
          </a:lnRef>
          <a:fillRef idx="0">
            <a:schemeClr val="accent6"/>
          </a:fillRef>
          <a:effectRef idx="0">
            <a:schemeClr val="accent6"/>
          </a:effectRef>
          <a:fontRef idx="minor">
            <a:schemeClr val="tx1"/>
          </a:fontRef>
        </p:style>
      </p:cxnSp>
      <p:pic>
        <p:nvPicPr>
          <p:cNvPr id="11" name="Picture 3" descr="L:\Groups\VCHIP\VCHIP Graphics &amp; Logos &amp; Templates\VCHIP\current VCHIP logos\VCHIP_LOGO_4COLOR.jpg"/>
          <p:cNvPicPr>
            <a:picLocks noChangeAspect="1" noChangeArrowheads="1"/>
          </p:cNvPicPr>
          <p:nvPr userDrawn="1"/>
        </p:nvPicPr>
        <p:blipFill>
          <a:blip r:embed="rId14" cstate="print"/>
          <a:srcRect/>
          <a:stretch>
            <a:fillRect/>
          </a:stretch>
        </p:blipFill>
        <p:spPr bwMode="auto">
          <a:xfrm>
            <a:off x="10360368" y="6328358"/>
            <a:ext cx="1323633" cy="457200"/>
          </a:xfrm>
          <a:prstGeom prst="rect">
            <a:avLst/>
          </a:prstGeom>
          <a:noFill/>
          <a:ln w="9525">
            <a:noFill/>
            <a:miter lim="800000"/>
            <a:headEnd/>
            <a:tailEnd/>
          </a:ln>
        </p:spPr>
      </p:pic>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3200" y="6442639"/>
            <a:ext cx="1780792" cy="365760"/>
          </a:xfrm>
          <a:prstGeom prst="rect">
            <a:avLst/>
          </a:prstGeom>
        </p:spPr>
      </p:pic>
    </p:spTree>
    <p:extLst>
      <p:ext uri="{BB962C8B-B14F-4D97-AF65-F5344CB8AC3E}">
        <p14:creationId xmlns:p14="http://schemas.microsoft.com/office/powerpoint/2010/main" val="4221139051"/>
      </p:ext>
    </p:extLst>
  </p:cSld>
  <p:clrMap bg1="lt1" tx1="dk1" bg2="lt2" tx2="dk2" accent1="accent1" accent2="accent2" accent3="accent3" accent4="accent4" accent5="accent5" accent6="accent6" hlink="hlink" folHlink="folHlink"/>
  <p:sldLayoutIdLst>
    <p:sldLayoutId id="2147483783" r:id="rId1"/>
    <p:sldLayoutId id="2147483755" r:id="rId2"/>
    <p:sldLayoutId id="2147483756" r:id="rId3"/>
    <p:sldLayoutId id="2147483757" r:id="rId4"/>
    <p:sldLayoutId id="2147483758" r:id="rId5"/>
    <p:sldLayoutId id="2147483759" r:id="rId6"/>
    <p:sldLayoutId id="2147483760" r:id="rId7"/>
    <p:sldLayoutId id="2147483762" r:id="rId8"/>
    <p:sldLayoutId id="2147483764" r:id="rId9"/>
    <p:sldLayoutId id="2147483765" r:id="rId10"/>
    <p:sldLayoutId id="2147484263" r:id="rId11"/>
  </p:sldLayoutIdLst>
  <p:hf sldNum="0" hdr="0" ftr="0"/>
  <p:txStyles>
    <p:titleStyle>
      <a:lvl1pPr algn="l" rtl="0" eaLnBrk="1" fontAlgn="base" hangingPunct="1">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1" fontAlgn="base" hangingPunct="1">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1" fontAlgn="base" hangingPunct="1">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1" fontAlgn="base" hangingPunct="1">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1" fontAlgn="base" hangingPunct="1">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1" fontAlgn="base" hangingPunct="1">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56647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8407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8240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99158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77511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640411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7690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644882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35381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19890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343810"/>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53995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982160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41703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02846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51530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264054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23822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94909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23795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320622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58106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87732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401670"/>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63683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95353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1"/>
            <a:ext cx="10871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12"/>
          <p:cNvSpPr>
            <a:spLocks noGrp="1"/>
          </p:cNvSpPr>
          <p:nvPr>
            <p:ph type="body" idx="1"/>
          </p:nvPr>
        </p:nvSpPr>
        <p:spPr bwMode="auto">
          <a:xfrm>
            <a:off x="817033" y="1404938"/>
            <a:ext cx="10871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p:cNvSpPr>
            <a:spLocks noGrp="1"/>
          </p:cNvSpPr>
          <p:nvPr>
            <p:ph type="dt" sz="half" idx="2"/>
          </p:nvPr>
        </p:nvSpPr>
        <p:spPr>
          <a:xfrm>
            <a:off x="6500835" y="6357172"/>
            <a:ext cx="2033565" cy="399572"/>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48D317E8-DBBA-4B04-AE0F-D4534952F63D}" type="datetime4">
              <a:rPr lang="en-US" smtClean="0"/>
              <a:t>May 18, 2022</a:t>
            </a:fld>
            <a:endParaRPr lang="en-US" dirty="0"/>
          </a:p>
        </p:txBody>
      </p:sp>
      <p:sp>
        <p:nvSpPr>
          <p:cNvPr id="3" name="Footer Placeholder 2"/>
          <p:cNvSpPr>
            <a:spLocks noGrp="1"/>
          </p:cNvSpPr>
          <p:nvPr>
            <p:ph type="ftr" sz="quarter" idx="3"/>
          </p:nvPr>
        </p:nvSpPr>
        <p:spPr>
          <a:xfrm>
            <a:off x="2279003" y="6376176"/>
            <a:ext cx="4210699" cy="365125"/>
          </a:xfrm>
          <a:prstGeom prst="rect">
            <a:avLst/>
          </a:prstGeom>
        </p:spPr>
        <p:txBody>
          <a:bodyPr vert="horz" anchor="ctr"/>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US" dirty="0"/>
          </a:p>
        </p:txBody>
      </p:sp>
      <p:sp>
        <p:nvSpPr>
          <p:cNvPr id="7" name="Rectangle 6"/>
          <p:cNvSpPr/>
          <p:nvPr/>
        </p:nvSpPr>
        <p:spPr bwMode="white">
          <a:xfrm>
            <a:off x="0" y="1235075"/>
            <a:ext cx="12192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8" name="Rectangle 7"/>
          <p:cNvSpPr/>
          <p:nvPr/>
        </p:nvSpPr>
        <p:spPr>
          <a:xfrm>
            <a:off x="0" y="10509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9" name="Rectangle 8"/>
          <p:cNvSpPr/>
          <p:nvPr/>
        </p:nvSpPr>
        <p:spPr>
          <a:xfrm>
            <a:off x="787400" y="10509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10" name="Slide Number Placeholder 3"/>
          <p:cNvSpPr>
            <a:spLocks noGrp="1"/>
          </p:cNvSpPr>
          <p:nvPr>
            <p:ph type="sldNum" sz="quarter" idx="4"/>
          </p:nvPr>
        </p:nvSpPr>
        <p:spPr>
          <a:xfrm>
            <a:off x="9550400" y="6404558"/>
            <a:ext cx="711200" cy="3048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fld id="{38702C3F-D7FF-449C-9C1A-2234F31883AC}" type="slidenum">
              <a:rPr lang="en-US" altLang="en-US"/>
              <a:pPr/>
              <a:t>‹#›</a:t>
            </a:fld>
            <a:endParaRPr lang="en-US" altLang="en-US" dirty="0"/>
          </a:p>
        </p:txBody>
      </p:sp>
      <p:cxnSp>
        <p:nvCxnSpPr>
          <p:cNvPr id="4" name="Straight Connector 3"/>
          <p:cNvCxnSpPr/>
          <p:nvPr userDrawn="1"/>
        </p:nvCxnSpPr>
        <p:spPr>
          <a:xfrm>
            <a:off x="812800" y="6248401"/>
            <a:ext cx="10871200" cy="7937"/>
          </a:xfrm>
          <a:prstGeom prst="line">
            <a:avLst/>
          </a:prstGeom>
        </p:spPr>
        <p:style>
          <a:lnRef idx="1">
            <a:schemeClr val="accent6"/>
          </a:lnRef>
          <a:fillRef idx="0">
            <a:schemeClr val="accent6"/>
          </a:fillRef>
          <a:effectRef idx="0">
            <a:schemeClr val="accent6"/>
          </a:effectRef>
          <a:fontRef idx="minor">
            <a:schemeClr val="tx1"/>
          </a:fontRef>
        </p:style>
      </p:cxnSp>
      <p:pic>
        <p:nvPicPr>
          <p:cNvPr id="11" name="Picture 3" descr="L:\Groups\VCHIP\VCHIP Graphics &amp; Logos &amp; Templates\VCHIP\current VCHIP logos\VCHIP_LOGO_4COLOR.jpg"/>
          <p:cNvPicPr>
            <a:picLocks noChangeAspect="1" noChangeArrowheads="1"/>
          </p:cNvPicPr>
          <p:nvPr userDrawn="1"/>
        </p:nvPicPr>
        <p:blipFill>
          <a:blip r:embed="rId3" cstate="print"/>
          <a:srcRect/>
          <a:stretch>
            <a:fillRect/>
          </a:stretch>
        </p:blipFill>
        <p:spPr bwMode="auto">
          <a:xfrm>
            <a:off x="10360368" y="6328358"/>
            <a:ext cx="1323633" cy="457200"/>
          </a:xfrm>
          <a:prstGeom prst="rect">
            <a:avLst/>
          </a:prstGeom>
          <a:noFill/>
          <a:ln w="9525">
            <a:noFill/>
            <a:miter lim="800000"/>
            <a:headEnd/>
            <a:tailEnd/>
          </a:ln>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3200" y="6442639"/>
            <a:ext cx="1780792" cy="365760"/>
          </a:xfrm>
          <a:prstGeom prst="rect">
            <a:avLst/>
          </a:prstGeom>
        </p:spPr>
      </p:pic>
    </p:spTree>
    <p:extLst>
      <p:ext uri="{BB962C8B-B14F-4D97-AF65-F5344CB8AC3E}">
        <p14:creationId xmlns:p14="http://schemas.microsoft.com/office/powerpoint/2010/main" val="1054731464"/>
      </p:ext>
    </p:extLst>
  </p:cSld>
  <p:clrMap bg1="lt1" tx1="dk1" bg2="lt2" tx2="dk2" accent1="accent1" accent2="accent2" accent3="accent3" accent4="accent4" accent5="accent5" accent6="accent6" hlink="hlink" folHlink="folHlink"/>
  <p:hf sldNum="0" hdr="0" ftr="0"/>
  <p:txStyles>
    <p:titleStyle>
      <a:lvl1pPr algn="l" rtl="0" eaLnBrk="1" fontAlgn="base" hangingPunct="1">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1" fontAlgn="base" hangingPunct="1">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1" fontAlgn="base" hangingPunct="1">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1" fontAlgn="base" hangingPunct="1">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1" fontAlgn="base" hangingPunct="1">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1" fontAlgn="base" hangingPunct="1">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42791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07155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063408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5858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51413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72870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528552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95322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36442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361580"/>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4136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3374720"/>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21628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79484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666637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911048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18399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046175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8228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14601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08151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7983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09949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8572900"/>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05158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260714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764652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70171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0759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31560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333267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64653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661685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31774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598464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799471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56088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286411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065530"/>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30942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42317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970826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972413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60038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14579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57095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35189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3400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693526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01494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803995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62559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846282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31015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399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52570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993406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18639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795599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852909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5420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147396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84498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92708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16460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51928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249803"/>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03225"/>
      </p:ext>
    </p:extLst>
  </p:cSld>
  <p:clrMap bg1="lt1" tx1="dk1" bg2="lt2" tx2="dk2" accent1="accent1" accent2="accent2" accent3="accent3" accent4="accent4" accent5="accent5" accent6="accent6" hlink="hlink" folHlink="folHlink"/>
  <p:sldLayoutIdLst>
    <p:sldLayoutId id="2147485241" r:id="rId1"/>
    <p:sldLayoutId id="2147485252"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642688"/>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910758"/>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455130"/>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020334"/>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57114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9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6097032"/>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9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058400" y="5641429"/>
            <a:ext cx="2106645" cy="1022343"/>
          </a:xfrm>
          <a:prstGeom prst="rect">
            <a:avLst/>
          </a:prstGeom>
          <a:noFill/>
          <a:ln w="9525">
            <a:noFill/>
            <a:miter lim="800000"/>
            <a:headEnd/>
            <a:tailEnd/>
          </a:ln>
        </p:spPr>
      </p:pic>
      <p:sp>
        <p:nvSpPr>
          <p:cNvPr id="7" name="Rectangle 6"/>
          <p:cNvSpPr/>
          <p:nvPr/>
        </p:nvSpPr>
        <p:spPr>
          <a:xfrm>
            <a:off x="0" y="0"/>
            <a:ext cx="12192000" cy="1447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8" name="Rectangle 7"/>
          <p:cNvSpPr/>
          <p:nvPr/>
        </p:nvSpPr>
        <p:spPr>
          <a:xfrm>
            <a:off x="0" y="6629400"/>
            <a:ext cx="12192000" cy="228600"/>
          </a:xfrm>
          <a:prstGeom prst="rect">
            <a:avLst/>
          </a:prstGeom>
          <a:solidFill>
            <a:srgbClr val="AED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 b="18512"/>
          <a:stretch/>
        </p:blipFill>
        <p:spPr bwMode="auto">
          <a:xfrm>
            <a:off x="26955" y="6049087"/>
            <a:ext cx="2411445" cy="55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181153"/>
      </p:ext>
    </p:extLst>
  </p:cSld>
  <p:clrMap bg1="lt1" tx1="dk1" bg2="lt2" tx2="dk2" accent1="accent1" accent2="accent2" accent3="accent3" accent4="accent4" accent5="accent5" accent6="accent6" hlink="hlink" folHlink="folHlink"/>
  <p:sldLayoutIdLst>
    <p:sldLayoutId id="2147485351" r:id="rId1"/>
  </p:sldLayoutIdLst>
  <p:txStyles>
    <p:titleStyle>
      <a:lvl1pPr algn="ctr" defTabSz="914400" rtl="0" eaLnBrk="1" latinLnBrk="0" hangingPunct="1">
        <a:spcBef>
          <a:spcPct val="0"/>
        </a:spcBef>
        <a:buNone/>
        <a:defRPr sz="4400"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Clr>
          <a:srgbClr val="005496"/>
        </a:buClr>
        <a:buFont typeface="Helvetica"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5496"/>
        </a:buClr>
        <a:buFont typeface="Wingdings" pitchFamily="2" charset="2"/>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5496"/>
        </a:buClr>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526990"/>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9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9915440"/>
      </p:ext>
    </p:extLst>
  </p:cSld>
  <p:clrMap bg1="lt1" tx1="dk1" bg2="lt2" tx2="dk2" accent1="accent1" accent2="accent2" accent3="accent3" accent4="accent4" accent5="accent5" accent6="accent6" hlink="hlink" folHlink="folHlink"/>
  <p:sldLayoutIdLst>
    <p:sldLayoutId id="2147485365"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9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175770"/>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9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581295"/>
      </p:ext>
    </p:extLst>
  </p:cSld>
  <p:clrMap bg1="lt1" tx1="dk1" bg2="lt2" tx2="dk2" accent1="accent1" accent2="accent2" accent3="accent3" accent4="accent4" accent5="accent5" accent6="accent6" hlink="hlink" folHlink="folHlink"/>
  <p:sldLayoutIdLst>
    <p:sldLayoutId id="2147485369"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9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510434"/>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9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6366353"/>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9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738503"/>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9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801423"/>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1"/>
            <a:ext cx="10871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12"/>
          <p:cNvSpPr>
            <a:spLocks noGrp="1"/>
          </p:cNvSpPr>
          <p:nvPr>
            <p:ph type="body" idx="1"/>
          </p:nvPr>
        </p:nvSpPr>
        <p:spPr bwMode="auto">
          <a:xfrm>
            <a:off x="817033" y="1404938"/>
            <a:ext cx="10871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4" name="Date Placeholder 13"/>
          <p:cNvSpPr>
            <a:spLocks noGrp="1"/>
          </p:cNvSpPr>
          <p:nvPr>
            <p:ph type="dt" sz="half" idx="2"/>
          </p:nvPr>
        </p:nvSpPr>
        <p:spPr>
          <a:xfrm>
            <a:off x="6500835" y="6357172"/>
            <a:ext cx="2033565" cy="399572"/>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9DB85153-2982-40AE-8B19-8CA070EB51EE}" type="datetime4">
              <a:rPr lang="en-US" smtClean="0"/>
              <a:t>May 18, 2022</a:t>
            </a:fld>
            <a:endParaRPr lang="en-US" dirty="0"/>
          </a:p>
        </p:txBody>
      </p:sp>
      <p:sp>
        <p:nvSpPr>
          <p:cNvPr id="3" name="Footer Placeholder 2"/>
          <p:cNvSpPr>
            <a:spLocks noGrp="1"/>
          </p:cNvSpPr>
          <p:nvPr>
            <p:ph type="ftr" sz="quarter" idx="3"/>
          </p:nvPr>
        </p:nvSpPr>
        <p:spPr>
          <a:xfrm>
            <a:off x="2279003" y="6376176"/>
            <a:ext cx="4210699" cy="365125"/>
          </a:xfrm>
          <a:prstGeom prst="rect">
            <a:avLst/>
          </a:prstGeom>
        </p:spPr>
        <p:txBody>
          <a:bodyPr vert="horz" anchor="ctr"/>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US" dirty="0"/>
          </a:p>
        </p:txBody>
      </p:sp>
      <p:sp>
        <p:nvSpPr>
          <p:cNvPr id="7" name="Rectangle 6"/>
          <p:cNvSpPr/>
          <p:nvPr/>
        </p:nvSpPr>
        <p:spPr bwMode="white">
          <a:xfrm>
            <a:off x="0" y="1235075"/>
            <a:ext cx="12192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8" name="Rectangle 7"/>
          <p:cNvSpPr/>
          <p:nvPr/>
        </p:nvSpPr>
        <p:spPr>
          <a:xfrm>
            <a:off x="0" y="10509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9" name="Rectangle 8"/>
          <p:cNvSpPr/>
          <p:nvPr/>
        </p:nvSpPr>
        <p:spPr>
          <a:xfrm>
            <a:off x="787400" y="10509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10" name="Slide Number Placeholder 3"/>
          <p:cNvSpPr>
            <a:spLocks noGrp="1"/>
          </p:cNvSpPr>
          <p:nvPr>
            <p:ph type="sldNum" sz="quarter" idx="4"/>
          </p:nvPr>
        </p:nvSpPr>
        <p:spPr>
          <a:xfrm>
            <a:off x="9550400" y="6404558"/>
            <a:ext cx="711200" cy="3048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fld id="{38702C3F-D7FF-449C-9C1A-2234F31883AC}" type="slidenum">
              <a:rPr lang="en-US" altLang="en-US"/>
              <a:pPr/>
              <a:t>‹#›</a:t>
            </a:fld>
            <a:endParaRPr lang="en-US" altLang="en-US" dirty="0"/>
          </a:p>
        </p:txBody>
      </p:sp>
      <p:cxnSp>
        <p:nvCxnSpPr>
          <p:cNvPr id="4" name="Straight Connector 3"/>
          <p:cNvCxnSpPr/>
          <p:nvPr userDrawn="1"/>
        </p:nvCxnSpPr>
        <p:spPr>
          <a:xfrm>
            <a:off x="812800" y="6248401"/>
            <a:ext cx="10871200" cy="7937"/>
          </a:xfrm>
          <a:prstGeom prst="line">
            <a:avLst/>
          </a:prstGeom>
        </p:spPr>
        <p:style>
          <a:lnRef idx="1">
            <a:schemeClr val="accent6"/>
          </a:lnRef>
          <a:fillRef idx="0">
            <a:schemeClr val="accent6"/>
          </a:fillRef>
          <a:effectRef idx="0">
            <a:schemeClr val="accent6"/>
          </a:effectRef>
          <a:fontRef idx="minor">
            <a:schemeClr val="tx1"/>
          </a:fontRef>
        </p:style>
      </p:cxnSp>
      <p:pic>
        <p:nvPicPr>
          <p:cNvPr id="11" name="Picture 3" descr="L:\Groups\VCHIP\VCHIP Graphics &amp; Logos &amp; Templates\VCHIP\current VCHIP logos\VCHIP_LOGO_4COLOR.jpg"/>
          <p:cNvPicPr>
            <a:picLocks noChangeAspect="1" noChangeArrowheads="1"/>
          </p:cNvPicPr>
          <p:nvPr userDrawn="1"/>
        </p:nvPicPr>
        <p:blipFill>
          <a:blip r:embed="rId3" cstate="print"/>
          <a:srcRect/>
          <a:stretch>
            <a:fillRect/>
          </a:stretch>
        </p:blipFill>
        <p:spPr bwMode="auto">
          <a:xfrm>
            <a:off x="273517" y="6116664"/>
            <a:ext cx="1853087" cy="640080"/>
          </a:xfrm>
          <a:prstGeom prst="rect">
            <a:avLst/>
          </a:prstGeom>
          <a:noFill/>
          <a:ln w="9525">
            <a:noFill/>
            <a:miter lim="800000"/>
            <a:headEnd/>
            <a:tailEnd/>
          </a:ln>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45601" y="6227648"/>
            <a:ext cx="2671188" cy="548640"/>
          </a:xfrm>
          <a:prstGeom prst="rect">
            <a:avLst/>
          </a:prstGeom>
        </p:spPr>
      </p:pic>
    </p:spTree>
    <p:extLst>
      <p:ext uri="{BB962C8B-B14F-4D97-AF65-F5344CB8AC3E}">
        <p14:creationId xmlns:p14="http://schemas.microsoft.com/office/powerpoint/2010/main" val="1479174334"/>
      </p:ext>
    </p:extLst>
  </p:cSld>
  <p:clrMap bg1="lt1" tx1="dk1" bg2="lt2" tx2="dk2" accent1="accent1" accent2="accent2" accent3="accent3" accent4="accent4" accent5="accent5" accent6="accent6" hlink="hlink" folHlink="folHlink"/>
  <p:hf sldNum="0" hdr="0" ftr="0"/>
  <p:txStyles>
    <p:titleStyle>
      <a:lvl1pPr algn="l" rtl="0" eaLnBrk="1" fontAlgn="base" hangingPunct="1">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1" fontAlgn="base" hangingPunct="1">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1" fontAlgn="base" hangingPunct="1">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1" fontAlgn="base" hangingPunct="1">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1" fontAlgn="base" hangingPunct="1">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1" fontAlgn="base" hangingPunct="1">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36979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525857"/>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0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WIC</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1956814"/>
      </p:ext>
    </p:extLst>
  </p:cSld>
  <p:clrMap bg1="lt1" tx1="dk1" bg2="lt2" tx2="dk2" accent1="accent1" accent2="accent2" accent3="accent3" accent4="accent4" accent5="accent5" accent6="accent6" hlink="hlink" folHlink="folHlink"/>
  <p:sldLayoutIdLst>
    <p:sldLayoutId id="2147485381" r:id="rId1"/>
  </p:sldLayoutIdLst>
  <p:txStyles>
    <p:titleStyle>
      <a:lvl1pPr algn="l" defTabSz="914400" rtl="0" eaLnBrk="1" latinLnBrk="0" hangingPunct="1">
        <a:lnSpc>
          <a:spcPct val="90000"/>
        </a:lnSpc>
        <a:spcBef>
          <a:spcPct val="0"/>
        </a:spcBef>
        <a:buNone/>
        <a:defRPr sz="6000" kern="1200">
          <a:solidFill>
            <a:schemeClr val="tx1"/>
          </a:solidFill>
          <a:latin typeface="+mn-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052820675"/>
      </p:ext>
    </p:extLst>
  </p:cSld>
  <p:clrMap bg1="lt1" tx1="dk1" bg2="lt2" tx2="dk2" accent1="accent1" accent2="accent2" accent3="accent3" accent4="accent4" accent5="accent5" accent6="accent6" hlink="hlink" folHlink="folHlink"/>
  <p:sldLayoutIdLst>
    <p:sldLayoutId id="21474853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358207904"/>
      </p:ext>
    </p:extLst>
  </p:cSld>
  <p:clrMap bg1="lt1" tx1="dk1" bg2="lt2" tx2="dk2" accent1="accent1" accent2="accent2" accent3="accent3" accent4="accent4" accent5="accent5" accent6="accent6" hlink="hlink" folHlink="folHlink"/>
  <p:sldLayoutIdLst>
    <p:sldLayoutId id="21474853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3071443005"/>
      </p:ext>
    </p:extLst>
  </p:cSld>
  <p:clrMap bg1="lt1" tx1="dk1" bg2="lt2" tx2="dk2" accent1="accent1" accent2="accent2" accent3="accent3" accent4="accent4" accent5="accent5" accent6="accent6" hlink="hlink" folHlink="folHlink"/>
  <p:sldLayoutIdLst>
    <p:sldLayoutId id="21474853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2197031261"/>
      </p:ext>
    </p:extLst>
  </p:cSld>
  <p:clrMap bg1="lt1" tx1="dk1" bg2="lt2" tx2="dk2" accent1="accent1" accent2="accent2" accent3="accent3" accent4="accent4" accent5="accent5" accent6="accent6" hlink="hlink" folHlink="folHlink"/>
  <p:sldLayoutIdLst>
    <p:sldLayoutId id="21474853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3088562770"/>
      </p:ext>
    </p:extLst>
  </p:cSld>
  <p:clrMap bg1="lt1" tx1="dk1" bg2="lt2" tx2="dk2" accent1="accent1" accent2="accent2" accent3="accent3" accent4="accent4" accent5="accent5" accent6="accent6" hlink="hlink" folHlink="folHlink"/>
  <p:sldLayoutIdLst>
    <p:sldLayoutId id="21474853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3190355152"/>
      </p:ext>
    </p:extLst>
  </p:cSld>
  <p:clrMap bg1="lt1" tx1="dk1" bg2="lt2" tx2="dk2" accent1="accent1" accent2="accent2" accent3="accent3" accent4="accent4" accent5="accent5" accent6="accent6" hlink="hlink" folHlink="folHlink"/>
  <p:sldLayoutIdLst>
    <p:sldLayoutId id="21474853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531076633"/>
      </p:ext>
    </p:extLst>
  </p:cSld>
  <p:clrMap bg1="lt1" tx1="dk1" bg2="lt2" tx2="dk2" accent1="accent1" accent2="accent2" accent3="accent3" accent4="accent4" accent5="accent5" accent6="accent6" hlink="hlink" folHlink="folHlink"/>
  <p:sldLayoutIdLst>
    <p:sldLayoutId id="21474853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2449062031"/>
      </p:ext>
    </p:extLst>
  </p:cSld>
  <p:clrMap bg1="lt1" tx1="dk1" bg2="lt2" tx2="dk2" accent1="accent1" accent2="accent2" accent3="accent3" accent4="accent4" accent5="accent5" accent6="accent6" hlink="hlink" folHlink="folHlink"/>
  <p:sldLayoutIdLst>
    <p:sldLayoutId id="21474853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87671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0C0BC6-A32E-614F-9516-FD40047E2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D26C76-13E9-F441-8AFA-B98A13957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86F2F-1887-5646-BDB5-FA37D2CC2C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a:extLst>
              <a:ext uri="{FF2B5EF4-FFF2-40B4-BE49-F238E27FC236}">
                <a16:creationId xmlns:a16="http://schemas.microsoft.com/office/drawing/2014/main" id="{E94B4D9C-8190-B647-8512-911E85F1C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DA165C-EE53-1841-9B82-59C90F2BE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917690744"/>
      </p:ext>
    </p:extLst>
  </p:cSld>
  <p:clrMap bg1="lt1" tx1="dk1" bg2="lt2" tx2="dk2" accent1="accent1" accent2="accent2" accent3="accent3" accent4="accent4" accent5="accent5" accent6="accent6" hlink="hlink" folHlink="folHlink"/>
  <p:sldLayoutIdLst>
    <p:sldLayoutId id="21474853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2945088615"/>
      </p:ext>
    </p:extLst>
  </p:cSld>
  <p:clrMap bg1="lt1" tx1="dk1" bg2="lt2" tx2="dk2" accent1="accent1" accent2="accent2" accent3="accent3" accent4="accent4" accent5="accent5" accent6="accent6" hlink="hlink" folHlink="folHlink"/>
  <p:sldLayoutIdLst>
    <p:sldLayoutId id="21474854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3025959247"/>
      </p:ext>
    </p:extLst>
  </p:cSld>
  <p:clrMap bg1="lt1" tx1="dk1" bg2="lt2" tx2="dk2" accent1="accent1" accent2="accent2" accent3="accent3" accent4="accent4" accent5="accent5" accent6="accent6" hlink="hlink" folHlink="folHlink"/>
  <p:sldLayoutIdLst>
    <p:sldLayoutId id="21474854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337191402"/>
      </p:ext>
    </p:extLst>
  </p:cSld>
  <p:clrMap bg1="lt1" tx1="dk1" bg2="lt2" tx2="dk2" accent1="accent1" accent2="accent2" accent3="accent3" accent4="accent4" accent5="accent5" accent6="accent6" hlink="hlink" folHlink="folHlink"/>
  <p:sldLayoutIdLst>
    <p:sldLayoutId id="21474854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2887706319"/>
      </p:ext>
    </p:extLst>
  </p:cSld>
  <p:clrMap bg1="lt1" tx1="dk1" bg2="lt2" tx2="dk2" accent1="accent1" accent2="accent2" accent3="accent3" accent4="accent4" accent5="accent5" accent6="accent6" hlink="hlink" folHlink="folHlink"/>
  <p:sldLayoutIdLst>
    <p:sldLayoutId id="21474854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879813753"/>
      </p:ext>
    </p:extLst>
  </p:cSld>
  <p:clrMap bg1="lt1" tx1="dk1" bg2="lt2" tx2="dk2" accent1="accent1" accent2="accent2" accent3="accent3" accent4="accent4" accent5="accent5" accent6="accent6" hlink="hlink" folHlink="folHlink"/>
  <p:sldLayoutIdLst>
    <p:sldLayoutId id="21474854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238452985"/>
      </p:ext>
    </p:extLst>
  </p:cSld>
  <p:clrMap bg1="lt1" tx1="dk1" bg2="lt2" tx2="dk2" accent1="accent1" accent2="accent2" accent3="accent3" accent4="accent4" accent5="accent5" accent6="accent6" hlink="hlink" folHlink="folHlink"/>
  <p:sldLayoutIdLst>
    <p:sldLayoutId id="21474854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772456116"/>
      </p:ext>
    </p:extLst>
  </p:cSld>
  <p:clrMap bg1="lt1" tx1="dk1" bg2="lt2" tx2="dk2" accent1="accent1" accent2="accent2" accent3="accent3" accent4="accent4" accent5="accent5" accent6="accent6" hlink="hlink" folHlink="folHlink"/>
  <p:sldLayoutIdLst>
    <p:sldLayoutId id="21474854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2427196993"/>
      </p:ext>
    </p:extLst>
  </p:cSld>
  <p:clrMap bg1="lt1" tx1="dk1" bg2="lt2" tx2="dk2" accent1="accent1" accent2="accent2" accent3="accent3" accent4="accent4" accent5="accent5" accent6="accent6" hlink="hlink" folHlink="folHlink"/>
  <p:sldLayoutIdLst>
    <p:sldLayoutId id="21474854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611647714"/>
      </p:ext>
    </p:extLst>
  </p:cSld>
  <p:clrMap bg1="lt1" tx1="dk1" bg2="lt2" tx2="dk2" accent1="accent1" accent2="accent2" accent3="accent3" accent4="accent4" accent5="accent5" accent6="accent6" hlink="hlink" folHlink="folHlink"/>
  <p:sldLayoutIdLst>
    <p:sldLayoutId id="21474854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61208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509533147"/>
      </p:ext>
    </p:extLst>
  </p:cSld>
  <p:clrMap bg1="lt1" tx1="dk1" bg2="lt2" tx2="dk2" accent1="accent1" accent2="accent2" accent3="accent3" accent4="accent4" accent5="accent5" accent6="accent6" hlink="hlink" folHlink="folHlink"/>
  <p:sldLayoutIdLst>
    <p:sldLayoutId id="21474854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4095860278"/>
      </p:ext>
    </p:extLst>
  </p:cSld>
  <p:clrMap bg1="lt1" tx1="dk1" bg2="lt2" tx2="dk2" accent1="accent1" accent2="accent2" accent3="accent3" accent4="accent4" accent5="accent5" accent6="accent6" hlink="hlink" folHlink="folHlink"/>
  <p:sldLayoutIdLst>
    <p:sldLayoutId id="21474854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784538327"/>
      </p:ext>
    </p:extLst>
  </p:cSld>
  <p:clrMap bg1="lt1" tx1="dk1" bg2="lt2" tx2="dk2" accent1="accent1" accent2="accent2" accent3="accent3" accent4="accent4" accent5="accent5" accent6="accent6" hlink="hlink" folHlink="folHlink"/>
  <p:sldLayoutIdLst>
    <p:sldLayoutId id="21474854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4180676601"/>
      </p:ext>
    </p:extLst>
  </p:cSld>
  <p:clrMap bg1="lt1" tx1="dk1" bg2="lt2" tx2="dk2" accent1="accent1" accent2="accent2" accent3="accent3" accent4="accent4" accent5="accent5" accent6="accent6" hlink="hlink" folHlink="folHlink"/>
  <p:sldLayoutIdLst>
    <p:sldLayoutId id="21474854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166077458"/>
      </p:ext>
    </p:extLst>
  </p:cSld>
  <p:clrMap bg1="lt1" tx1="dk1" bg2="lt2" tx2="dk2" accent1="accent1" accent2="accent2" accent3="accent3" accent4="accent4" accent5="accent5" accent6="accent6" hlink="hlink" folHlink="folHlink"/>
  <p:sldLayoutIdLst>
    <p:sldLayoutId id="21474854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4290964921"/>
      </p:ext>
    </p:extLst>
  </p:cSld>
  <p:clrMap bg1="lt1" tx1="dk1" bg2="lt2" tx2="dk2" accent1="accent1" accent2="accent2" accent3="accent3" accent4="accent4" accent5="accent5" accent6="accent6" hlink="hlink" folHlink="folHlink"/>
  <p:sldLayoutIdLst>
    <p:sldLayoutId id="214748542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256931084"/>
      </p:ext>
    </p:extLst>
  </p:cSld>
  <p:clrMap bg1="lt1" tx1="dk1" bg2="lt2" tx2="dk2" accent1="accent1" accent2="accent2" accent3="accent3" accent4="accent4" accent5="accent5" accent6="accent6" hlink="hlink" folHlink="folHlink"/>
  <p:sldLayoutIdLst>
    <p:sldLayoutId id="214748543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4095303225"/>
      </p:ext>
    </p:extLst>
  </p:cSld>
  <p:clrMap bg1="lt1" tx1="dk1" bg2="lt2" tx2="dk2" accent1="accent1" accent2="accent2" accent3="accent3" accent4="accent4" accent5="accent5" accent6="accent6" hlink="hlink" folHlink="folHlink"/>
  <p:sldLayoutIdLst>
    <p:sldLayoutId id="21474854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3618754628"/>
      </p:ext>
    </p:extLst>
  </p:cSld>
  <p:clrMap bg1="lt1" tx1="dk1" bg2="lt2" tx2="dk2" accent1="accent1" accent2="accent2" accent3="accent3" accent4="accent4" accent5="accent5" accent6="accent6" hlink="hlink" folHlink="folHlink"/>
  <p:sldLayoutIdLst>
    <p:sldLayoutId id="21474854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977854522"/>
      </p:ext>
    </p:extLst>
  </p:cSld>
  <p:clrMap bg1="lt1" tx1="dk1" bg2="lt2" tx2="dk2" accent1="accent1" accent2="accent2" accent3="accent3" accent4="accent4" accent5="accent5" accent6="accent6" hlink="hlink" folHlink="folHlink"/>
  <p:sldLayoutIdLst>
    <p:sldLayoutId id="214748543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10755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609526559"/>
      </p:ext>
    </p:extLst>
  </p:cSld>
  <p:clrMap bg1="lt1" tx1="dk1" bg2="lt2" tx2="dk2" accent1="accent1" accent2="accent2" accent3="accent3" accent4="accent4" accent5="accent5" accent6="accent6" hlink="hlink" folHlink="folHlink"/>
  <p:sldLayoutIdLst>
    <p:sldLayoutId id="214748543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2050265984"/>
      </p:ext>
    </p:extLst>
  </p:cSld>
  <p:clrMap bg1="lt1" tx1="dk1" bg2="lt2" tx2="dk2" accent1="accent1" accent2="accent2" accent3="accent3" accent4="accent4" accent5="accent5" accent6="accent6" hlink="hlink" folHlink="folHlink"/>
  <p:sldLayoutIdLst>
    <p:sldLayoutId id="21474854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689761444"/>
      </p:ext>
    </p:extLst>
  </p:cSld>
  <p:clrMap bg1="lt1" tx1="dk1" bg2="lt2" tx2="dk2" accent1="accent1" accent2="accent2" accent3="accent3" accent4="accent4" accent5="accent5" accent6="accent6" hlink="hlink" folHlink="folHlink"/>
  <p:sldLayoutIdLst>
    <p:sldLayoutId id="214748544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867416913"/>
      </p:ext>
    </p:extLst>
  </p:cSld>
  <p:clrMap bg1="lt1" tx1="dk1" bg2="lt2" tx2="dk2" accent1="accent1" accent2="accent2" accent3="accent3" accent4="accent4" accent5="accent5" accent6="accent6" hlink="hlink" folHlink="folHlink"/>
  <p:sldLayoutIdLst>
    <p:sldLayoutId id="21474854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1985139131"/>
      </p:ext>
    </p:extLst>
  </p:cSld>
  <p:clrMap bg1="lt1" tx1="dk1" bg2="lt2" tx2="dk2" accent1="accent1" accent2="accent2" accent3="accent3" accent4="accent4" accent5="accent5" accent6="accent6" hlink="hlink" folHlink="folHlink"/>
  <p:sldLayoutIdLst>
    <p:sldLayoutId id="21474854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80D9D-771D-D345-BB1E-4B6B4E1ABB6F}"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EF001-E585-5749-B9C5-632976E501E1}" type="slidenum">
              <a:rPr lang="en-US" smtClean="0"/>
              <a:t>‹#›</a:t>
            </a:fld>
            <a:endParaRPr lang="en-US"/>
          </a:p>
        </p:txBody>
      </p:sp>
    </p:spTree>
    <p:extLst>
      <p:ext uri="{BB962C8B-B14F-4D97-AF65-F5344CB8AC3E}">
        <p14:creationId xmlns:p14="http://schemas.microsoft.com/office/powerpoint/2010/main" val="3853923775"/>
      </p:ext>
    </p:extLst>
  </p:cSld>
  <p:clrMap bg1="lt1" tx1="dk1" bg2="lt2" tx2="dk2" accent1="accent1" accent2="accent2" accent3="accent3" accent4="accent4" accent5="accent5" accent6="accent6" hlink="hlink" folHlink="folHlink"/>
  <p:sldLayoutIdLst>
    <p:sldLayoutId id="21474854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2472360929"/>
      </p:ext>
    </p:extLst>
  </p:cSld>
  <p:clrMap bg1="lt1" tx1="dk1" bg2="lt2" tx2="dk2" accent1="accent1" accent2="accent2" accent3="accent3" accent4="accent4" accent5="accent5" accent6="accent6" hlink="hlink" folHlink="folHlink"/>
  <p:sldLayoutIdLst>
    <p:sldLayoutId id="2147485451" r:id="rId1"/>
  </p:sldLayoutIdLst>
  <p:hf hdr="0" dt="0"/>
  <p:txStyles>
    <p:titleStyle>
      <a:lvl1pPr algn="l" defTabSz="51435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3041505826"/>
      </p:ext>
    </p:extLst>
  </p:cSld>
  <p:clrMap bg1="lt1" tx1="dk1" bg2="lt2" tx2="dk2" accent1="accent1" accent2="accent2" accent3="accent3" accent4="accent4" accent5="accent5" accent6="accent6" hlink="hlink" folHlink="folHlink"/>
  <p:sldLayoutIdLst>
    <p:sldLayoutId id="2147485453" r:id="rId1"/>
  </p:sldLayoutIdLst>
  <p:hf hdr="0" dt="0"/>
  <p:txStyles>
    <p:titleStyle>
      <a:lvl1pPr algn="l" defTabSz="51435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314696096"/>
      </p:ext>
    </p:extLst>
  </p:cSld>
  <p:clrMap bg1="lt1" tx1="dk1" bg2="lt2" tx2="dk2" accent1="accent1" accent2="accent2" accent3="accent3" accent4="accent4" accent5="accent5" accent6="accent6" hlink="hlink" folHlink="folHlink"/>
  <p:sldLayoutIdLst>
    <p:sldLayoutId id="2147485455" r:id="rId1"/>
  </p:sldLayoutIdLst>
  <p:hf hdr="0" dt="0"/>
  <p:txStyles>
    <p:titleStyle>
      <a:lvl1pPr algn="l" defTabSz="51435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B1A1B-D138-4C0D-8129-C1208521962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646339-AB4D-403F-8C57-1C6D39546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1673B80-304C-4942-9670-CD64AB9DB5E4}"/>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0DBD16-8F52-45AC-8998-73485FE4613D}" type="slidenum">
              <a:rPr lang="en-US" smtClean="0"/>
              <a:pPr/>
              <a:t>‹#›</a:t>
            </a:fld>
            <a:endParaRPr lang="en-US"/>
          </a:p>
        </p:txBody>
      </p:sp>
      <p:sp>
        <p:nvSpPr>
          <p:cNvPr id="5" name="Footer Placeholder 4">
            <a:extLst>
              <a:ext uri="{FF2B5EF4-FFF2-40B4-BE49-F238E27FC236}">
                <a16:creationId xmlns:a16="http://schemas.microsoft.com/office/drawing/2014/main" id="{0ECC9936-B2F4-4849-B5D6-1047A5351FE0}"/>
              </a:ext>
            </a:extLst>
          </p:cNvPr>
          <p:cNvSpPr>
            <a:spLocks noGrp="1"/>
          </p:cNvSpPr>
          <p:nvPr>
            <p:ph type="ftr" sz="quarter" idx="3"/>
          </p:nvPr>
        </p:nvSpPr>
        <p:spPr>
          <a:xfrm>
            <a:off x="838200" y="6356354"/>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Vermont Department of Health</a:t>
            </a:r>
          </a:p>
        </p:txBody>
      </p:sp>
    </p:spTree>
    <p:extLst>
      <p:ext uri="{BB962C8B-B14F-4D97-AF65-F5344CB8AC3E}">
        <p14:creationId xmlns:p14="http://schemas.microsoft.com/office/powerpoint/2010/main" val="3544378998"/>
      </p:ext>
    </p:extLst>
  </p:cSld>
  <p:clrMap bg1="lt1" tx1="dk1" bg2="lt2" tx2="dk2" accent1="accent1" accent2="accent2" accent3="accent3" accent4="accent4" accent5="accent5" accent6="accent6" hlink="hlink" folHlink="folHlink"/>
  <p:sldLayoutIdLst>
    <p:sldLayoutId id="2147485457" r:id="rId1"/>
  </p:sldLayoutIdLst>
  <p:hf hdr="0" dt="0"/>
  <p:txStyles>
    <p:titleStyle>
      <a:lvl1pPr algn="l" defTabSz="51435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sz="24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400531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92605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08373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9977870"/>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95635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28031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2"/>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2" y="164095"/>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0" y="328189"/>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descr="1LineAAPLogoPositive280_blue.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290560" y="6316611"/>
            <a:ext cx="3291840" cy="365760"/>
          </a:xfrm>
          <a:prstGeom prst="rect">
            <a:avLst/>
          </a:prstGeom>
        </p:spPr>
      </p:pic>
      <p:cxnSp>
        <p:nvCxnSpPr>
          <p:cNvPr id="11" name="Straight Connector 10"/>
          <p:cNvCxnSpPr/>
          <p:nvPr/>
        </p:nvCxnSpPr>
        <p:spPr>
          <a:xfrm>
            <a:off x="485162"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398712"/>
      </p:ext>
    </p:extLst>
  </p:cSld>
  <p:clrMap bg1="lt1" tx1="dk1" bg2="lt2" tx2="dk2" accent1="accent1" accent2="accent2" accent3="accent3" accent4="accent4" accent5="accent5" accent6="accent6" hlink="hlink" folHlink="folHlink"/>
  <p:hf sldNum="0" hdr="0" ftr="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90859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3571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31241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 y="1"/>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userDrawn="1"/>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userDrawn="1"/>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0" name="Picture 9" descr="1LineAAPLogoPositive280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453" y="6126164"/>
            <a:ext cx="3661725" cy="509149"/>
          </a:xfrm>
          <a:prstGeom prst="rect">
            <a:avLst/>
          </a:prstGeom>
        </p:spPr>
      </p:pic>
      <p:cxnSp>
        <p:nvCxnSpPr>
          <p:cNvPr id="11" name="Straight Connector 10"/>
          <p:cNvCxnSpPr/>
          <p:nvPr userDrawn="1"/>
        </p:nvCxnSpPr>
        <p:spPr>
          <a:xfrm>
            <a:off x="485159" y="6499491"/>
            <a:ext cx="667631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804832"/>
      </p:ext>
    </p:extLst>
  </p:cSld>
  <p:clrMap bg1="lt1" tx1="dk1" bg2="lt2" tx2="dk2" accent1="accent1" accent2="accent2" accent3="accent3" accent4="accent4" accent5="accent5" accent6="accent6" hlink="hlink" folHlink="folHlink"/>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57884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39166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81834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69741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09600" y="6172201"/>
            <a:ext cx="109728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29" name="Picture 9" descr="AOEd MOM Hor 2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47201" y="6248401"/>
            <a:ext cx="2120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812800" y="6491288"/>
            <a:ext cx="83312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357934"/>
      </p:ext>
    </p:extLst>
  </p:cSld>
  <p:clrMap bg1="lt1" tx1="dk1" bg2="lt2" tx2="dk2" accent1="accent1" accent2="accent2" accent3="accent3" accent4="accent4" accent5="accent5" accent6="accent6" hlink="hlink" folHlink="folHlink"/>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anose="020B0503020102020204" pitchFamily="34" charset="0"/>
        </a:defRPr>
      </a:lvl2pPr>
      <a:lvl3pPr algn="ctr" rtl="0" eaLnBrk="1" fontAlgn="base" hangingPunct="1">
        <a:spcBef>
          <a:spcPct val="0"/>
        </a:spcBef>
        <a:spcAft>
          <a:spcPct val="0"/>
        </a:spcAft>
        <a:defRPr sz="4400">
          <a:solidFill>
            <a:schemeClr val="tx1"/>
          </a:solidFill>
          <a:latin typeface="Franklin Gothic Book" panose="020B0503020102020204" pitchFamily="34" charset="0"/>
        </a:defRPr>
      </a:lvl3pPr>
      <a:lvl4pPr algn="ctr" rtl="0" eaLnBrk="1" fontAlgn="base" hangingPunct="1">
        <a:spcBef>
          <a:spcPct val="0"/>
        </a:spcBef>
        <a:spcAft>
          <a:spcPct val="0"/>
        </a:spcAft>
        <a:defRPr sz="4400">
          <a:solidFill>
            <a:schemeClr val="tx1"/>
          </a:solidFill>
          <a:latin typeface="Franklin Gothic Book" panose="020B0503020102020204" pitchFamily="34" charset="0"/>
        </a:defRPr>
      </a:lvl4pPr>
      <a:lvl5pPr algn="ctr" rtl="0" eaLnBrk="1" fontAlgn="base" hangingPunct="1">
        <a:spcBef>
          <a:spcPct val="0"/>
        </a:spcBef>
        <a:spcAft>
          <a:spcPct val="0"/>
        </a:spcAft>
        <a:defRPr sz="4400">
          <a:solidFill>
            <a:schemeClr val="tx1"/>
          </a:solidFill>
          <a:latin typeface="Franklin Gothic Book" panose="020B0503020102020204" pitchFamily="34" charset="0"/>
        </a:defRPr>
      </a:lvl5pPr>
      <a:lvl6pPr marL="457200" algn="ctr" rtl="0" eaLnBrk="1" fontAlgn="base" hangingPunct="1">
        <a:spcBef>
          <a:spcPct val="0"/>
        </a:spcBef>
        <a:spcAft>
          <a:spcPct val="0"/>
        </a:spcAft>
        <a:defRPr sz="4400">
          <a:solidFill>
            <a:schemeClr val="tx1"/>
          </a:solidFill>
          <a:latin typeface="Franklin Gothic Book" panose="020B0503020102020204" pitchFamily="34" charset="0"/>
        </a:defRPr>
      </a:lvl6pPr>
      <a:lvl7pPr marL="914400" algn="ctr" rtl="0" eaLnBrk="1" fontAlgn="base" hangingPunct="1">
        <a:spcBef>
          <a:spcPct val="0"/>
        </a:spcBef>
        <a:spcAft>
          <a:spcPct val="0"/>
        </a:spcAft>
        <a:defRPr sz="4400">
          <a:solidFill>
            <a:schemeClr val="tx1"/>
          </a:solidFill>
          <a:latin typeface="Franklin Gothic Book" panose="020B0503020102020204" pitchFamily="34" charset="0"/>
        </a:defRPr>
      </a:lvl7pPr>
      <a:lvl8pPr marL="1371600" algn="ctr" rtl="0" eaLnBrk="1" fontAlgn="base" hangingPunct="1">
        <a:spcBef>
          <a:spcPct val="0"/>
        </a:spcBef>
        <a:spcAft>
          <a:spcPct val="0"/>
        </a:spcAft>
        <a:defRPr sz="4400">
          <a:solidFill>
            <a:schemeClr val="tx1"/>
          </a:solidFill>
          <a:latin typeface="Franklin Gothic Book" panose="020B0503020102020204" pitchFamily="34" charset="0"/>
        </a:defRPr>
      </a:lvl8pPr>
      <a:lvl9pPr marL="1828800" algn="ctr" rtl="0" eaLnBrk="1" fontAlgn="base" hangingPunct="1">
        <a:spcBef>
          <a:spcPct val="0"/>
        </a:spcBef>
        <a:spcAft>
          <a:spcPct val="0"/>
        </a:spcAft>
        <a:defRPr sz="4400">
          <a:solidFill>
            <a:schemeClr val="tx1"/>
          </a:solidFill>
          <a:latin typeface="Franklin Gothic Book" panose="020B05030201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46840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1"/>
            <a:ext cx="10871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12"/>
          <p:cNvSpPr>
            <a:spLocks noGrp="1"/>
          </p:cNvSpPr>
          <p:nvPr>
            <p:ph type="body" idx="1"/>
          </p:nvPr>
        </p:nvSpPr>
        <p:spPr bwMode="auto">
          <a:xfrm>
            <a:off x="817033" y="1404938"/>
            <a:ext cx="10871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p:cNvSpPr>
            <a:spLocks noGrp="1"/>
          </p:cNvSpPr>
          <p:nvPr>
            <p:ph type="dt" sz="half" idx="2"/>
          </p:nvPr>
        </p:nvSpPr>
        <p:spPr>
          <a:xfrm>
            <a:off x="6500835" y="6357172"/>
            <a:ext cx="2033565" cy="399572"/>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11F4F5E4-BBB3-4BF8-9189-A27E50B6276F}" type="datetime4">
              <a:rPr lang="en-US" smtClean="0"/>
              <a:t>May 18, 2022</a:t>
            </a:fld>
            <a:endParaRPr lang="en-US" dirty="0"/>
          </a:p>
        </p:txBody>
      </p:sp>
      <p:sp>
        <p:nvSpPr>
          <p:cNvPr id="3" name="Footer Placeholder 2"/>
          <p:cNvSpPr>
            <a:spLocks noGrp="1"/>
          </p:cNvSpPr>
          <p:nvPr>
            <p:ph type="ftr" sz="quarter" idx="3"/>
          </p:nvPr>
        </p:nvSpPr>
        <p:spPr>
          <a:xfrm>
            <a:off x="2279003" y="6376176"/>
            <a:ext cx="4210699" cy="365125"/>
          </a:xfrm>
          <a:prstGeom prst="rect">
            <a:avLst/>
          </a:prstGeom>
        </p:spPr>
        <p:txBody>
          <a:bodyPr vert="horz" anchor="ctr"/>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US" dirty="0"/>
          </a:p>
        </p:txBody>
      </p:sp>
      <p:sp>
        <p:nvSpPr>
          <p:cNvPr id="7" name="Rectangle 6"/>
          <p:cNvSpPr/>
          <p:nvPr/>
        </p:nvSpPr>
        <p:spPr bwMode="white">
          <a:xfrm>
            <a:off x="0" y="1235075"/>
            <a:ext cx="12192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8" name="Rectangle 7"/>
          <p:cNvSpPr/>
          <p:nvPr/>
        </p:nvSpPr>
        <p:spPr>
          <a:xfrm>
            <a:off x="0" y="10509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9" name="Rectangle 8"/>
          <p:cNvSpPr/>
          <p:nvPr/>
        </p:nvSpPr>
        <p:spPr>
          <a:xfrm>
            <a:off x="787400" y="10509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10" name="Slide Number Placeholder 3"/>
          <p:cNvSpPr>
            <a:spLocks noGrp="1"/>
          </p:cNvSpPr>
          <p:nvPr>
            <p:ph type="sldNum" sz="quarter" idx="4"/>
          </p:nvPr>
        </p:nvSpPr>
        <p:spPr>
          <a:xfrm>
            <a:off x="9550400" y="6404558"/>
            <a:ext cx="711200" cy="3048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fld id="{38702C3F-D7FF-449C-9C1A-2234F31883AC}" type="slidenum">
              <a:rPr lang="en-US" altLang="en-US"/>
              <a:pPr/>
              <a:t>‹#›</a:t>
            </a:fld>
            <a:endParaRPr lang="en-US" altLang="en-US" dirty="0"/>
          </a:p>
        </p:txBody>
      </p:sp>
      <p:cxnSp>
        <p:nvCxnSpPr>
          <p:cNvPr id="4" name="Straight Connector 3"/>
          <p:cNvCxnSpPr/>
          <p:nvPr userDrawn="1"/>
        </p:nvCxnSpPr>
        <p:spPr>
          <a:xfrm>
            <a:off x="812800" y="6248401"/>
            <a:ext cx="10871200" cy="7937"/>
          </a:xfrm>
          <a:prstGeom prst="line">
            <a:avLst/>
          </a:prstGeom>
        </p:spPr>
        <p:style>
          <a:lnRef idx="1">
            <a:schemeClr val="accent6"/>
          </a:lnRef>
          <a:fillRef idx="0">
            <a:schemeClr val="accent6"/>
          </a:fillRef>
          <a:effectRef idx="0">
            <a:schemeClr val="accent6"/>
          </a:effectRef>
          <a:fontRef idx="minor">
            <a:schemeClr val="tx1"/>
          </a:fontRef>
        </p:style>
      </p:cxnSp>
      <p:pic>
        <p:nvPicPr>
          <p:cNvPr id="11" name="Picture 3" descr="L:\Groups\VCHIP\VCHIP Graphics &amp; Logos &amp; Templates\VCHIP\current VCHIP logos\VCHIP_LOGO_4COLOR.jpg"/>
          <p:cNvPicPr>
            <a:picLocks noChangeAspect="1" noChangeArrowheads="1"/>
          </p:cNvPicPr>
          <p:nvPr userDrawn="1"/>
        </p:nvPicPr>
        <p:blipFill>
          <a:blip r:embed="rId13" cstate="print"/>
          <a:srcRect/>
          <a:stretch>
            <a:fillRect/>
          </a:stretch>
        </p:blipFill>
        <p:spPr bwMode="auto">
          <a:xfrm>
            <a:off x="10360368" y="6328358"/>
            <a:ext cx="1323633" cy="457200"/>
          </a:xfrm>
          <a:prstGeom prst="rect">
            <a:avLst/>
          </a:prstGeom>
          <a:noFill/>
          <a:ln w="9525">
            <a:noFill/>
            <a:miter lim="800000"/>
            <a:headEnd/>
            <a:tailEnd/>
          </a:ln>
        </p:spPr>
      </p:pic>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3200" y="6442639"/>
            <a:ext cx="1780792" cy="365760"/>
          </a:xfrm>
          <a:prstGeom prst="rect">
            <a:avLst/>
          </a:prstGeom>
        </p:spPr>
      </p:pic>
    </p:spTree>
    <p:extLst>
      <p:ext uri="{BB962C8B-B14F-4D97-AF65-F5344CB8AC3E}">
        <p14:creationId xmlns:p14="http://schemas.microsoft.com/office/powerpoint/2010/main" val="295711191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Lst>
  <p:hf sldNum="0" hdr="0" ftr="0"/>
  <p:txStyles>
    <p:titleStyle>
      <a:lvl1pPr algn="l" rtl="0" eaLnBrk="1" fontAlgn="base" hangingPunct="1">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1" fontAlgn="base" hangingPunct="1">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1" fontAlgn="base" hangingPunct="1">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1" fontAlgn="base" hangingPunct="1">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1" fontAlgn="base" hangingPunct="1">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1" fontAlgn="base" hangingPunct="1">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117172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2608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9572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131030"/>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25826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570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0668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31512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2181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7297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1"/>
            <a:ext cx="10871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12"/>
          <p:cNvSpPr>
            <a:spLocks noGrp="1"/>
          </p:cNvSpPr>
          <p:nvPr>
            <p:ph type="body" idx="1"/>
          </p:nvPr>
        </p:nvSpPr>
        <p:spPr bwMode="auto">
          <a:xfrm>
            <a:off x="817033" y="1404938"/>
            <a:ext cx="108712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p:cNvSpPr>
            <a:spLocks noGrp="1"/>
          </p:cNvSpPr>
          <p:nvPr>
            <p:ph type="dt" sz="half" idx="2"/>
          </p:nvPr>
        </p:nvSpPr>
        <p:spPr>
          <a:xfrm>
            <a:off x="6500835" y="6357172"/>
            <a:ext cx="2033565" cy="399572"/>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fld id="{C27A88E9-DCBA-408D-9707-20B119DD677F}" type="datetime4">
              <a:rPr lang="en-US" smtClean="0"/>
              <a:t>May 18, 2022</a:t>
            </a:fld>
            <a:endParaRPr lang="en-US" dirty="0"/>
          </a:p>
        </p:txBody>
      </p:sp>
      <p:sp>
        <p:nvSpPr>
          <p:cNvPr id="3" name="Footer Placeholder 2"/>
          <p:cNvSpPr>
            <a:spLocks noGrp="1"/>
          </p:cNvSpPr>
          <p:nvPr>
            <p:ph type="ftr" sz="quarter" idx="3"/>
          </p:nvPr>
        </p:nvSpPr>
        <p:spPr>
          <a:xfrm>
            <a:off x="2279003" y="6376176"/>
            <a:ext cx="4210699" cy="365125"/>
          </a:xfrm>
          <a:prstGeom prst="rect">
            <a:avLst/>
          </a:prstGeom>
        </p:spPr>
        <p:txBody>
          <a:bodyPr vert="horz" anchor="ctr"/>
          <a:lstStyle>
            <a:lvl1pPr algn="l"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US" dirty="0"/>
          </a:p>
        </p:txBody>
      </p:sp>
      <p:sp>
        <p:nvSpPr>
          <p:cNvPr id="7" name="Rectangle 6"/>
          <p:cNvSpPr/>
          <p:nvPr/>
        </p:nvSpPr>
        <p:spPr bwMode="white">
          <a:xfrm>
            <a:off x="0" y="1235075"/>
            <a:ext cx="12192000" cy="1595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8" name="Rectangle 7"/>
          <p:cNvSpPr/>
          <p:nvPr/>
        </p:nvSpPr>
        <p:spPr>
          <a:xfrm>
            <a:off x="0" y="10509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9" name="Rectangle 8"/>
          <p:cNvSpPr/>
          <p:nvPr/>
        </p:nvSpPr>
        <p:spPr>
          <a:xfrm>
            <a:off x="787400" y="10509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10" name="Slide Number Placeholder 3"/>
          <p:cNvSpPr>
            <a:spLocks noGrp="1"/>
          </p:cNvSpPr>
          <p:nvPr>
            <p:ph type="sldNum" sz="quarter" idx="4"/>
          </p:nvPr>
        </p:nvSpPr>
        <p:spPr>
          <a:xfrm>
            <a:off x="9550400" y="6404558"/>
            <a:ext cx="711200" cy="304800"/>
          </a:xfrm>
          <a:prstGeom prst="rect">
            <a:avLst/>
          </a:prstGeom>
        </p:spPr>
        <p:txBody>
          <a:bodyPr vert="horz" wrap="square" lIns="91440" tIns="45720" rIns="91440" bIns="45720" numCol="1" anchor="ctr" anchorCtr="0" compatLnSpc="1">
            <a:prstTxWarp prst="textNoShape">
              <a:avLst/>
            </a:prstTxWarp>
          </a:bodyPr>
          <a:lstStyle>
            <a:lvl1pPr>
              <a:defRPr>
                <a:solidFill>
                  <a:schemeClr val="tx2"/>
                </a:solidFill>
                <a:latin typeface="Tw Cen MT" charset="0"/>
              </a:defRPr>
            </a:lvl1pPr>
          </a:lstStyle>
          <a:p>
            <a:fld id="{38702C3F-D7FF-449C-9C1A-2234F31883AC}" type="slidenum">
              <a:rPr lang="en-US" altLang="en-US"/>
              <a:pPr/>
              <a:t>‹#›</a:t>
            </a:fld>
            <a:endParaRPr lang="en-US" altLang="en-US" dirty="0"/>
          </a:p>
        </p:txBody>
      </p:sp>
      <p:cxnSp>
        <p:nvCxnSpPr>
          <p:cNvPr id="4" name="Straight Connector 3"/>
          <p:cNvCxnSpPr/>
          <p:nvPr userDrawn="1"/>
        </p:nvCxnSpPr>
        <p:spPr>
          <a:xfrm>
            <a:off x="812800" y="6248401"/>
            <a:ext cx="10871200" cy="7937"/>
          </a:xfrm>
          <a:prstGeom prst="line">
            <a:avLst/>
          </a:prstGeom>
        </p:spPr>
        <p:style>
          <a:lnRef idx="1">
            <a:schemeClr val="accent6"/>
          </a:lnRef>
          <a:fillRef idx="0">
            <a:schemeClr val="accent6"/>
          </a:fillRef>
          <a:effectRef idx="0">
            <a:schemeClr val="accent6"/>
          </a:effectRef>
          <a:fontRef idx="minor">
            <a:schemeClr val="tx1"/>
          </a:fontRef>
        </p:style>
      </p:cxnSp>
      <p:pic>
        <p:nvPicPr>
          <p:cNvPr id="11" name="Picture 3" descr="L:\Groups\VCHIP\VCHIP Graphics &amp; Logos &amp; Templates\VCHIP\current VCHIP logos\VCHIP_LOGO_4COLOR.jpg"/>
          <p:cNvPicPr>
            <a:picLocks noChangeAspect="1" noChangeArrowheads="1"/>
          </p:cNvPicPr>
          <p:nvPr userDrawn="1"/>
        </p:nvPicPr>
        <p:blipFill>
          <a:blip r:embed="rId14" cstate="print"/>
          <a:srcRect/>
          <a:stretch>
            <a:fillRect/>
          </a:stretch>
        </p:blipFill>
        <p:spPr bwMode="auto">
          <a:xfrm>
            <a:off x="10360368" y="6328358"/>
            <a:ext cx="1323633" cy="457200"/>
          </a:xfrm>
          <a:prstGeom prst="rect">
            <a:avLst/>
          </a:prstGeom>
          <a:noFill/>
          <a:ln w="9525">
            <a:noFill/>
            <a:miter lim="800000"/>
            <a:headEnd/>
            <a:tailEnd/>
          </a:ln>
        </p:spPr>
      </p:pic>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3200" y="6442639"/>
            <a:ext cx="1780792" cy="365760"/>
          </a:xfrm>
          <a:prstGeom prst="rect">
            <a:avLst/>
          </a:prstGeom>
        </p:spPr>
      </p:pic>
    </p:spTree>
    <p:extLst>
      <p:ext uri="{BB962C8B-B14F-4D97-AF65-F5344CB8AC3E}">
        <p14:creationId xmlns:p14="http://schemas.microsoft.com/office/powerpoint/2010/main" val="8025147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sldNum="0" hdr="0" ftr="0"/>
  <p:txStyles>
    <p:titleStyle>
      <a:lvl1pPr algn="l" rtl="0" eaLnBrk="1" fontAlgn="base" hangingPunct="1">
        <a:spcBef>
          <a:spcPct val="0"/>
        </a:spcBef>
        <a:spcAft>
          <a:spcPct val="0"/>
        </a:spcAft>
        <a:defRPr sz="3600" kern="1200">
          <a:solidFill>
            <a:schemeClr val="tx2"/>
          </a:solidFill>
          <a:latin typeface="Arial" panose="020B0604020202020204" pitchFamily="34" charset="0"/>
          <a:ea typeface="ＭＳ Ｐゴシック" charset="-128"/>
          <a:cs typeface="Arial" panose="020B0604020202020204" pitchFamily="34" charset="0"/>
        </a:defRPr>
      </a:lvl1pPr>
      <a:lvl2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2pPr>
      <a:lvl3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3pPr>
      <a:lvl4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4pPr>
      <a:lvl5pPr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5pPr>
      <a:lvl6pPr marL="4572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6pPr>
      <a:lvl7pPr marL="9144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7pPr>
      <a:lvl8pPr marL="13716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8pPr>
      <a:lvl9pPr marL="1828800" algn="l" rtl="0" eaLnBrk="1" fontAlgn="base" hangingPunct="1">
        <a:spcBef>
          <a:spcPct val="0"/>
        </a:spcBef>
        <a:spcAft>
          <a:spcPct val="0"/>
        </a:spcAft>
        <a:defRPr sz="3600">
          <a:solidFill>
            <a:schemeClr val="tx2"/>
          </a:solidFill>
          <a:latin typeface="Tw Cen MT" charset="0"/>
          <a:ea typeface="ＭＳ Ｐゴシック" charset="-128"/>
          <a:cs typeface="ＭＳ Ｐゴシック" charset="-128"/>
        </a:defRPr>
      </a:lvl9pPr>
    </p:titleStyle>
    <p:bodyStyle>
      <a:lvl1pPr marL="319088" indent="-319088" algn="l" rtl="0" eaLnBrk="1" fontAlgn="base" hangingPunct="1">
        <a:spcBef>
          <a:spcPts val="700"/>
        </a:spcBef>
        <a:spcAft>
          <a:spcPct val="0"/>
        </a:spcAft>
        <a:buClr>
          <a:schemeClr val="accent2"/>
        </a:buClr>
        <a:buSzPct val="60000"/>
        <a:buFont typeface="Wingdings" charset="2"/>
        <a:buChar char=""/>
        <a:defRPr sz="2900" kern="1200">
          <a:solidFill>
            <a:schemeClr val="tx1"/>
          </a:solidFill>
          <a:latin typeface="Arial" panose="020B0604020202020204" pitchFamily="34" charset="0"/>
          <a:ea typeface="ＭＳ Ｐゴシック" charset="-128"/>
          <a:cs typeface="Arial" panose="020B0604020202020204" pitchFamily="34" charset="0"/>
        </a:defRPr>
      </a:lvl1pPr>
      <a:lvl2pPr marL="639763" indent="-273050" algn="l" rtl="0" eaLnBrk="1" fontAlgn="base" hangingPunct="1">
        <a:spcBef>
          <a:spcPts val="550"/>
        </a:spcBef>
        <a:spcAft>
          <a:spcPct val="0"/>
        </a:spcAft>
        <a:buClr>
          <a:schemeClr val="accent1"/>
        </a:buClr>
        <a:buSzPct val="70000"/>
        <a:buFont typeface="Wingdings 2" charset="2"/>
        <a:buChar char=""/>
        <a:defRPr sz="2600" kern="1200">
          <a:solidFill>
            <a:schemeClr val="tx1"/>
          </a:solidFill>
          <a:latin typeface="Arial" panose="020B0604020202020204" pitchFamily="34" charset="0"/>
          <a:ea typeface="ＭＳ Ｐゴシック" charset="-128"/>
          <a:cs typeface="Arial" panose="020B0604020202020204" pitchFamily="34" charset="0"/>
        </a:defRPr>
      </a:lvl2pPr>
      <a:lvl3pPr marL="914400" indent="-228600" algn="l" rtl="0" eaLnBrk="1" fontAlgn="base" hangingPunct="1">
        <a:spcBef>
          <a:spcPts val="500"/>
        </a:spcBef>
        <a:spcAft>
          <a:spcPct val="0"/>
        </a:spcAft>
        <a:buClr>
          <a:schemeClr val="accent2"/>
        </a:buClr>
        <a:buSzPct val="75000"/>
        <a:buFont typeface="Wingdings" charset="2"/>
        <a:buChar char=""/>
        <a:defRPr sz="2300" kern="1200">
          <a:solidFill>
            <a:schemeClr val="tx1"/>
          </a:solidFill>
          <a:latin typeface="Arial" panose="020B0604020202020204" pitchFamily="34" charset="0"/>
          <a:ea typeface="ＭＳ Ｐゴシック" charset="-128"/>
          <a:cs typeface="Arial" panose="020B0604020202020204" pitchFamily="34" charset="0"/>
        </a:defRPr>
      </a:lvl3pPr>
      <a:lvl4pPr marL="1371600" indent="-228600" algn="l" rtl="0" eaLnBrk="1" fontAlgn="base" hangingPunct="1">
        <a:spcBef>
          <a:spcPts val="400"/>
        </a:spcBef>
        <a:spcAft>
          <a:spcPct val="0"/>
        </a:spcAft>
        <a:buClr>
          <a:srgbClr val="A5AB81"/>
        </a:buClr>
        <a:buSzPct val="7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4pPr>
      <a:lvl5pPr marL="1828800" indent="-228600" algn="l" rtl="0" eaLnBrk="1" fontAlgn="base" hangingPunct="1">
        <a:spcBef>
          <a:spcPts val="400"/>
        </a:spcBef>
        <a:spcAft>
          <a:spcPct val="0"/>
        </a:spcAft>
        <a:buClr>
          <a:srgbClr val="D8B25C"/>
        </a:buClr>
        <a:buSzPct val="65000"/>
        <a:buFont typeface="Wingdings" charset="2"/>
        <a:buChar char=""/>
        <a:defRPr sz="2000" kern="1200">
          <a:solidFill>
            <a:schemeClr val="tx1"/>
          </a:solidFill>
          <a:latin typeface="Arial" panose="020B0604020202020204" pitchFamily="34" charset="0"/>
          <a:ea typeface="ＭＳ Ｐゴシック" charset="-128"/>
          <a:cs typeface="Arial" panose="020B060402020202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069835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779405"/>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73676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618728"/>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7328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42328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28780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37318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77098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11534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779645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6198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8069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84887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3541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65684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https://aapms365.sharepoint.com/SiteCollectionDocuments/AAPLogos/1LineAAPLogoPositive280_blue.png">
            <a:extLst>
              <a:ext uri="{FF2B5EF4-FFF2-40B4-BE49-F238E27FC236}">
                <a16:creationId xmlns:a16="http://schemas.microsoft.com/office/drawing/2014/main" id="{FB3030A9-EE63-4984-9CD2-2E8360A96AB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05495" y="6143471"/>
            <a:ext cx="3414506" cy="5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42147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63981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34987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58506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87382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11602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6744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80238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9183100"/>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98932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81689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28787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280100"/>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44154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66013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203252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638982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96663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2556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501814"/>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39283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01413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23798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85982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67873"/>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76950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316841"/>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66220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7D84E0-25D1-4ACF-96C4-492F47500205}"/>
              </a:ext>
            </a:extLst>
          </p:cNvPr>
          <p:cNvGraphicFramePr>
            <a:graphicFrameLocks noChangeAspect="1"/>
          </p:cNvGraphicFramePr>
          <p:nvPr userDrawn="1">
            <p:custDataLst>
              <p:tags r:id="rId3"/>
            </p:custDataLst>
            <p:extLst>
              <p:ext uri="{D42A27DB-BD31-4B8C-83A1-F6EECF244321}">
                <p14:modId xmlns:p14="http://schemas.microsoft.com/office/powerpoint/2010/main" val="132033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3"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7A7D84E0-25D1-4ACF-96C4-492F475002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6007112"/>
      </p:ext>
    </p:extLst>
  </p:cSld>
  <p:clrMap bg1="lt1" tx1="dk1" bg2="lt2" tx2="dk2" accent1="accent1" accent2="accent2" accent3="accent3" accent4="accent4" accent5="accent5" accent6="accent6" hlink="hlink" folHlink="folHlink"/>
  <p:transition>
    <p:fade/>
  </p:transition>
  <p:hf sldNum="0" hdr="0" ftr="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2226088"/>
      </p:ext>
    </p:extLst>
  </p:cSld>
  <p:clrMap bg1="lt1" tx1="dk1" bg2="lt2" tx2="dk2" accent1="accent1" accent2="accent2" accent3="accent3" accent4="accent4" accent5="accent5" accent6="accent6" hlink="hlink" folHlink="folHlink"/>
  <p:transition>
    <p:fade/>
  </p:transition>
  <p:hf sldNum="0" hdr="0" ftr="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2D2D2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2D2D2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2D2D2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239021582"/>
      </p:ext>
    </p:extLst>
  </p:cSld>
  <p:clrMap bg1="lt1" tx1="dk1" bg2="lt2" tx2="dk2" accent1="accent1" accent2="accent2" accent3="accent3" accent4="accent4" accent5="accent5" accent6="accent6" hlink="hlink" folHlink="folHlink"/>
  <p:transition>
    <p:fade/>
  </p:transition>
  <p:hf sldNum="0" hdr="0" ftr="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b="0" i="0" kern="1200">
          <a:solidFill>
            <a:srgbClr val="2D2D2D"/>
          </a:solidFill>
          <a:latin typeface="Calibri" panose="020F0502020204030204" pitchFamily="34" charset="0"/>
          <a:ea typeface="+mn-ea"/>
          <a:cs typeface="Calibri" panose="020F0502020204030204" pitchFamily="34" charset="0"/>
        </a:defRPr>
      </a:lvl1pPr>
      <a:lvl2pPr marL="990550" indent="-380981" algn="l" rtl="0" eaLnBrk="0" fontAlgn="base" hangingPunct="0">
        <a:spcBef>
          <a:spcPct val="20000"/>
        </a:spcBef>
        <a:spcAft>
          <a:spcPct val="0"/>
        </a:spcAft>
        <a:buFont typeface="Arial" panose="020B0604020202020204" pitchFamily="34" charset="0"/>
        <a:buChar char="–"/>
        <a:defRPr sz="3733" b="0" i="0" kern="1200">
          <a:solidFill>
            <a:srgbClr val="2D2D2D"/>
          </a:solidFill>
          <a:latin typeface="Calibri" panose="020F0502020204030204" pitchFamily="34" charset="0"/>
          <a:ea typeface="+mn-ea"/>
          <a:cs typeface="Calibri" panose="020F0502020204030204" pitchFamily="34" charset="0"/>
        </a:defRPr>
      </a:lvl2pPr>
      <a:lvl3pPr marL="1523925" indent="-304784" algn="l" rtl="0" eaLnBrk="0" fontAlgn="base" hangingPunct="0">
        <a:spcBef>
          <a:spcPct val="20000"/>
        </a:spcBef>
        <a:spcAft>
          <a:spcPct val="0"/>
        </a:spcAft>
        <a:buFont typeface="Arial" panose="020B0604020202020204" pitchFamily="34" charset="0"/>
        <a:buChar char="•"/>
        <a:defRPr sz="3200" b="0" i="0" kern="1200">
          <a:solidFill>
            <a:srgbClr val="2D2D2D"/>
          </a:solidFill>
          <a:latin typeface="Calibri" panose="020F0502020204030204" pitchFamily="34" charset="0"/>
          <a:ea typeface="+mn-ea"/>
          <a:cs typeface="Calibri" panose="020F0502020204030204" pitchFamily="34" charset="0"/>
        </a:defRPr>
      </a:lvl3pPr>
      <a:lvl4pPr marL="2133493" indent="-304784" algn="l" rtl="0" eaLnBrk="0" fontAlgn="base" hangingPunct="0">
        <a:spcBef>
          <a:spcPct val="20000"/>
        </a:spcBef>
        <a:spcAft>
          <a:spcPct val="0"/>
        </a:spcAft>
        <a:buFont typeface="Arial" panose="020B0604020202020204" pitchFamily="34" charset="0"/>
        <a:buChar char="–"/>
        <a:defRPr sz="2667" b="0" i="0" kern="1200">
          <a:solidFill>
            <a:srgbClr val="2D2D2D"/>
          </a:solidFill>
          <a:latin typeface="Calibri" panose="020F0502020204030204" pitchFamily="34" charset="0"/>
          <a:ea typeface="+mn-ea"/>
          <a:cs typeface="Calibri" panose="020F0502020204030204" pitchFamily="34" charset="0"/>
        </a:defRPr>
      </a:lvl4pPr>
      <a:lvl5pPr marL="2743062" indent="-304784" algn="l" rtl="0" eaLnBrk="0" fontAlgn="base" hangingPunct="0">
        <a:spcBef>
          <a:spcPct val="20000"/>
        </a:spcBef>
        <a:spcAft>
          <a:spcPct val="0"/>
        </a:spcAft>
        <a:buFont typeface="Arial" panose="020B0604020202020204" pitchFamily="34" charset="0"/>
        <a:buChar char="»"/>
        <a:defRPr sz="2667" b="0" i="0" kern="1200">
          <a:solidFill>
            <a:srgbClr val="2D2D2D"/>
          </a:solidFill>
          <a:latin typeface="Calibri" panose="020F0502020204030204" pitchFamily="34" charset="0"/>
          <a:ea typeface="+mn-ea"/>
          <a:cs typeface="Calibri" panose="020F0502020204030204" pitchFamily="34" charset="0"/>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23094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61667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351396"/>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401770"/>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486059"/>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498342"/>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372063"/>
            <a:ext cx="10972800" cy="3754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 y="0"/>
            <a:ext cx="12197945"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2" y="164094"/>
            <a:ext cx="12197947"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p:nvSpPr>
        <p:spPr>
          <a:xfrm>
            <a:off x="0" y="328187"/>
            <a:ext cx="12192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1LineAAPLogoPositive280_blu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64966" y="6126164"/>
            <a:ext cx="3414508" cy="504715"/>
          </a:xfrm>
          <a:prstGeom prst="rect">
            <a:avLst/>
          </a:prstGeom>
        </p:spPr>
      </p:pic>
      <p:cxnSp>
        <p:nvCxnSpPr>
          <p:cNvPr id="11" name="Straight Connector 10"/>
          <p:cNvCxnSpPr/>
          <p:nvPr/>
        </p:nvCxnSpPr>
        <p:spPr>
          <a:xfrm>
            <a:off x="485161" y="6499491"/>
            <a:ext cx="7718871"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066797"/>
      </p:ext>
    </p:extLst>
  </p:cSld>
  <p:clrMap bg1="lt1" tx1="dk1" bg2="lt2" tx2="dk2" accent1="accent1" accent2="accent2" accent3="accent3" accent4="accent4" accent5="accent5" accent6="accent6" hlink="hlink" folHlink="folHlink"/>
  <p:hf sldNum="0" hdr="0" ft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aap.org/en/pages/2019-novel-coronavirus-covid-19-infections/connecting-with-the-experts/" TargetMode="External"/><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hyperlink" Target="https://publications.aap.org/aapnews/news/20204/Health-care-providers-can-request-Abbott-formulas" TargetMode="External"/><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image" Target="../media/image41.png"/><Relationship Id="rId4" Type="http://schemas.openxmlformats.org/officeDocument/2006/relationships/hyperlink" Target="https://www.healthychildren.org/English/tips-tools/ask-the-pediatrician/Pages/Are-there-shortages-of-infant-formula-due-to-COVID-19.aspx"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fda.gov/news-events/press-announcements/coronavirus-covid-19-update-fda-limits-use-janssen-covid-19-vaccine-certain-individuals" TargetMode="External"/><Relationship Id="rId2" Type="http://schemas.openxmlformats.org/officeDocument/2006/relationships/notesSlide" Target="../notesSlides/notesSlide20.xml"/><Relationship Id="rId1" Type="http://schemas.openxmlformats.org/officeDocument/2006/relationships/slideLayout" Target="../slideLayouts/slideLayout73.xml"/><Relationship Id="rId4" Type="http://schemas.openxmlformats.org/officeDocument/2006/relationships/hyperlink" Target="https://www.fda.gov/news-events/press-announcements/coronavirus-covid-19-update-fda-expands-eligibility-pfizer-biontech-covid-19-vaccine-booster-dos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immunizationmanagers.us16.list-manage.com/track/click?u=13b4fdc9ac0078e4c57522c2b&amp;id=c48b5e9624&amp;e=ad03c7f882" TargetMode="External"/><Relationship Id="rId2" Type="http://schemas.openxmlformats.org/officeDocument/2006/relationships/notesSlide" Target="../notesSlides/notesSlide21.xml"/><Relationship Id="rId1" Type="http://schemas.openxmlformats.org/officeDocument/2006/relationships/slideLayout" Target="../slideLayouts/slideLayout74.xml"/><Relationship Id="rId4" Type="http://schemas.openxmlformats.org/officeDocument/2006/relationships/hyperlink" Target="http://www.fda.gov/news-events/press-announcements/coronavirus-covid-19-update-fda-announces-tentative-advisory-committee-meeting-schedule-regardi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3" Type="http://schemas.openxmlformats.org/officeDocument/2006/relationships/hyperlink" Target="http://www.healthvermont.gov/covid-19/health-care-professionals/vaccine-information-health-care-professionals" TargetMode="External"/><Relationship Id="rId2" Type="http://schemas.openxmlformats.org/officeDocument/2006/relationships/notesSlide" Target="../notesSlides/notesSlide22.xml"/><Relationship Id="rId1" Type="http://schemas.openxmlformats.org/officeDocument/2006/relationships/slideLayout" Target="../slideLayouts/slideLayout76.xml"/><Relationship Id="rId6" Type="http://schemas.openxmlformats.org/officeDocument/2006/relationships/hyperlink" Target="http://www.youtube.com/watch?v=y9msC5c8d4s" TargetMode="External"/><Relationship Id="rId5" Type="http://schemas.openxmlformats.org/officeDocument/2006/relationships/hyperlink" Target="http://www.healthvermont.gov/sites/default/files/documents/pdf/HS-IZ-VVP-COVID19-Vaccine-Training-03.22.2022.pdf" TargetMode="External"/><Relationship Id="rId4" Type="http://schemas.openxmlformats.org/officeDocument/2006/relationships/hyperlink" Target="https://mailchi.mp/635a48bb756f/vermont-vaccine-program-update-april-2022"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7.xml"/><Relationship Id="rId1" Type="http://schemas.openxmlformats.org/officeDocument/2006/relationships/themeOverride" Target="../theme/themeOverride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3" Type="http://schemas.openxmlformats.org/officeDocument/2006/relationships/hyperlink" Target="https://www.nimh.nih.gov/research/research-conducted-at-nimh/asq-toolkit-materials" TargetMode="External"/><Relationship Id="rId2" Type="http://schemas.openxmlformats.org/officeDocument/2006/relationships/notesSlide" Target="../notesSlides/notesSlide38.xml"/><Relationship Id="rId1" Type="http://schemas.openxmlformats.org/officeDocument/2006/relationships/slideLayout" Target="../slideLayouts/slideLayout58.xml"/><Relationship Id="rId5" Type="http://schemas.openxmlformats.org/officeDocument/2006/relationships/hyperlink" Target="https://www.porticonetwork.ca/documents/366159/1073220/Suicide+Assessment+Five-Step+Evaluation+and+Triage+%28SAFE-T%29%20Booklet/00b209ca-3078-45db-a175-6983c6962166" TargetMode="External"/><Relationship Id="rId4" Type="http://schemas.openxmlformats.org/officeDocument/2006/relationships/hyperlink" Target="https://www.nimh.nih.gov/research/research-conducted-at-nimh/asq-toolkit-materials/youth-asq-toolk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61.xml"/><Relationship Id="rId4" Type="http://schemas.openxmlformats.org/officeDocument/2006/relationships/hyperlink" Target="https://www.nimh.nih.gov/research/research-conducted-at-nimh/asq-toolkit-materials/youth-asq-toolkit"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62.xml"/><Relationship Id="rId4" Type="http://schemas.openxmlformats.org/officeDocument/2006/relationships/hyperlink" Target="https://www.nimh.nih.gov/research/research-conducted-at-nimh/asq-toolkit-materials/youth-asq-toolkit"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4.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65.xml"/><Relationship Id="rId4" Type="http://schemas.openxmlformats.org/officeDocument/2006/relationships/hyperlink" Target="https://suicidepreventionlifeline.org/wp-content/uploads/2016/08/Brown_StanleySafetyPlanTemplate.pdf"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hyperlink" Target="mailto:aquinn@chcb.org" TargetMode="Externa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0.xml"/></Relationships>
</file>

<file path=ppt/slides/_rels/slide72.xml.rels><?xml version="1.0" encoding="UTF-8" standalone="yes"?>
<Relationships xmlns="http://schemas.openxmlformats.org/package/2006/relationships"><Relationship Id="rId3" Type="http://schemas.openxmlformats.org/officeDocument/2006/relationships/hyperlink" Target="https://www.racgp.org.au/afp/2014/june/suicidal-adolescents/" TargetMode="External"/><Relationship Id="rId2" Type="http://schemas.openxmlformats.org/officeDocument/2006/relationships/notesSlide" Target="../notesSlides/notesSlide48.xml"/><Relationship Id="rId1" Type="http://schemas.openxmlformats.org/officeDocument/2006/relationships/slideLayout" Target="../slideLayouts/slideLayout71.xml"/><Relationship Id="rId5" Type="http://schemas.openxmlformats.org/officeDocument/2006/relationships/hyperlink" Target="https://doi.org/10.1016/j.jaac.2020.08.442" TargetMode="External"/><Relationship Id="rId4" Type="http://schemas.openxmlformats.org/officeDocument/2006/relationships/hyperlink" Target="https://doi.org/10.1001/archpediatrics.2012.1276"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doi.org/10.15585/mmwr.mm7024el" TargetMode="External"/><Relationship Id="rId3" Type="http://schemas.openxmlformats.org/officeDocument/2006/relationships/hyperlink" Target="https://publications.aap.org/pediatrics/article/148/4/e2021051831/181293/Effective-Screening-and-Treatment-to-Reduce" TargetMode="External"/><Relationship Id="rId7" Type="http://schemas.openxmlformats.org/officeDocument/2006/relationships/hyperlink" Target="https://psycnet.apa.org/doi/10.1016/j.cbpra.2011.01.001" TargetMode="External"/><Relationship Id="rId2" Type="http://schemas.openxmlformats.org/officeDocument/2006/relationships/notesSlide" Target="../notesSlides/notesSlide49.xml"/><Relationship Id="rId1" Type="http://schemas.openxmlformats.org/officeDocument/2006/relationships/slideLayout" Target="../slideLayouts/slideLayout72.xml"/><Relationship Id="rId6" Type="http://schemas.openxmlformats.org/officeDocument/2006/relationships/hyperlink" Target="https://www.sprc.org/" TargetMode="External"/><Relationship Id="rId5" Type="http://schemas.openxmlformats.org/officeDocument/2006/relationships/hyperlink" Target="https://doi.org/10.1016/j.jaac.2021.08.021" TargetMode="External"/><Relationship Id="rId4" Type="http://schemas.openxmlformats.org/officeDocument/2006/relationships/hyperlink" Target="https://zerosuicide.edc.org/sites/default/files/nowmmattersnow.pdf"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mailto:Matt.saia@uvmhealth.org" TargetMode="External"/><Relationship Id="rId2" Type="http://schemas.openxmlformats.org/officeDocument/2006/relationships/hyperlink" Target="mailto:Jill.Davis@med.uvm.edu" TargetMode="Externa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7261"/>
            <a:ext cx="12191999" cy="1716661"/>
          </a:xfrm>
          <a:solidFill>
            <a:schemeClr val="accent1"/>
          </a:solidFill>
        </p:spPr>
        <p:txBody>
          <a:bodyPr>
            <a:normAutofit/>
          </a:bodyPr>
          <a:lstStyle/>
          <a:p>
            <a:pPr algn="ctr"/>
            <a:r>
              <a:rPr lang="en-US" sz="3200" dirty="0">
                <a:solidFill>
                  <a:schemeClr val="tx1"/>
                </a:solidFill>
              </a:rPr>
              <a:t>VCHIP / CHAMP / VDH COVID-19 UPDATES</a:t>
            </a:r>
            <a:br>
              <a:rPr lang="en-US" sz="3200" dirty="0">
                <a:solidFill>
                  <a:schemeClr val="tx1"/>
                </a:solidFill>
              </a:rPr>
            </a:br>
            <a:endParaRPr lang="en-US" sz="3200" b="1" i="1" dirty="0">
              <a:solidFill>
                <a:schemeClr val="tx1"/>
              </a:solidFill>
            </a:endParaRPr>
          </a:p>
        </p:txBody>
      </p:sp>
      <p:sp>
        <p:nvSpPr>
          <p:cNvPr id="3" name="Subtitle 2"/>
          <p:cNvSpPr>
            <a:spLocks noGrp="1"/>
          </p:cNvSpPr>
          <p:nvPr>
            <p:ph type="subTitle" idx="1"/>
          </p:nvPr>
        </p:nvSpPr>
        <p:spPr>
          <a:xfrm>
            <a:off x="-1" y="3657600"/>
            <a:ext cx="12191999" cy="2332623"/>
          </a:xfrm>
          <a:solidFill>
            <a:schemeClr val="accent1"/>
          </a:solidFill>
        </p:spPr>
        <p:txBody>
          <a:bodyPr>
            <a:normAutofit/>
          </a:bodyPr>
          <a:lstStyle/>
          <a:p>
            <a:pPr algn="ctr"/>
            <a:r>
              <a:rPr lang="en-US" sz="1800" i="1" dirty="0">
                <a:solidFill>
                  <a:schemeClr val="tx1"/>
                </a:solidFill>
              </a:rPr>
              <a:t>Wendy Davis, MD FAAP  - Senior Faculty, Vermont Child Health Improvement Program, UVM</a:t>
            </a:r>
          </a:p>
          <a:p>
            <a:pPr algn="ctr"/>
            <a:r>
              <a:rPr lang="en-US" sz="1800" i="1" dirty="0" err="1"/>
              <a:t>Breena</a:t>
            </a:r>
            <a:r>
              <a:rPr lang="en-US" sz="1800" i="1" dirty="0"/>
              <a:t> Holmes, MD FAAP – VCHIP Senior Faculty &amp; Physician Advisor,  MCH Division, VDH </a:t>
            </a:r>
          </a:p>
          <a:p>
            <a:pPr algn="ctr"/>
            <a:r>
              <a:rPr lang="en-US" sz="1800" i="1" dirty="0" smtClean="0">
                <a:solidFill>
                  <a:schemeClr val="tx1"/>
                </a:solidFill>
              </a:rPr>
              <a:t>May 18, 2022</a:t>
            </a:r>
            <a:endParaRPr lang="en-US" sz="1800" i="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9400"/>
            <a:ext cx="12191998" cy="24688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1" y="6191024"/>
            <a:ext cx="1268963"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2600" y="6019800"/>
            <a:ext cx="2542031" cy="82296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31" y="6096000"/>
            <a:ext cx="1384569" cy="64008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4600" y="6126480"/>
            <a:ext cx="2003391" cy="548640"/>
          </a:xfrm>
          <a:prstGeom prst="rect">
            <a:avLst/>
          </a:prstGeom>
        </p:spPr>
      </p:pic>
    </p:spTree>
    <p:extLst>
      <p:ext uri="{BB962C8B-B14F-4D97-AF65-F5344CB8AC3E}">
        <p14:creationId xmlns:p14="http://schemas.microsoft.com/office/powerpoint/2010/main" val="2324164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647" y="205044"/>
            <a:ext cx="9419568" cy="779463"/>
          </a:xfrm>
        </p:spPr>
        <p:txBody>
          <a:bodyPr/>
          <a:lstStyle/>
          <a:p>
            <a:r>
              <a:rPr lang="en-US" dirty="0"/>
              <a:t>VDH COVID-19 </a:t>
            </a:r>
            <a:r>
              <a:rPr lang="en-US" dirty="0" smtClean="0"/>
              <a:t>Vaccine Web Page</a:t>
            </a:r>
            <a:endParaRPr lang="en-US" dirty="0"/>
          </a:p>
        </p:txBody>
      </p:sp>
      <p:sp>
        <p:nvSpPr>
          <p:cNvPr id="11" name="Rectangle 10"/>
          <p:cNvSpPr/>
          <p:nvPr/>
        </p:nvSpPr>
        <p:spPr>
          <a:xfrm>
            <a:off x="320865" y="6150867"/>
            <a:ext cx="11363134" cy="400110"/>
          </a:xfrm>
          <a:prstGeom prst="rect">
            <a:avLst/>
          </a:prstGeom>
        </p:spPr>
        <p:txBody>
          <a:bodyPr wrap="square">
            <a:spAutoFit/>
          </a:bodyPr>
          <a:lstStyle/>
          <a:p>
            <a:pPr algn="ctr"/>
            <a:r>
              <a:rPr lang="en-US" sz="2000" b="0" u="sng" dirty="0">
                <a:solidFill>
                  <a:schemeClr val="accent1">
                    <a:lumMod val="75000"/>
                  </a:schemeClr>
                </a:solidFill>
              </a:rPr>
              <a:t>https://www.healthvermont.gov/covid-19/vaccine/getting-covid-19-vaccine</a:t>
            </a:r>
          </a:p>
        </p:txBody>
      </p:sp>
      <p:sp>
        <p:nvSpPr>
          <p:cNvPr id="4" name="Date Placeholder 3"/>
          <p:cNvSpPr>
            <a:spLocks noGrp="1"/>
          </p:cNvSpPr>
          <p:nvPr>
            <p:ph type="dt" sz="half" idx="10"/>
          </p:nvPr>
        </p:nvSpPr>
        <p:spPr>
          <a:xfrm>
            <a:off x="4985649" y="6433444"/>
            <a:ext cx="2033565" cy="399572"/>
          </a:xfrm>
        </p:spPr>
        <p:txBody>
          <a:bodyPr/>
          <a:lstStyle/>
          <a:p>
            <a:pPr algn="ctr">
              <a:defRPr/>
            </a:pPr>
            <a:fld id="{AE35CA82-F471-46F0-8ECB-84A07C31B045}" type="datetime4">
              <a:rPr lang="en-US" smtClean="0"/>
              <a:t>May 18, 2022</a:t>
            </a:fld>
            <a:endParaRPr lang="en-US" dirty="0"/>
          </a:p>
        </p:txBody>
      </p:sp>
      <p:pic>
        <p:nvPicPr>
          <p:cNvPr id="7" name="Picture 6"/>
          <p:cNvPicPr>
            <a:picLocks noChangeAspect="1"/>
          </p:cNvPicPr>
          <p:nvPr/>
        </p:nvPicPr>
        <p:blipFill>
          <a:blip r:embed="rId3"/>
          <a:stretch>
            <a:fillRect/>
          </a:stretch>
        </p:blipFill>
        <p:spPr>
          <a:xfrm>
            <a:off x="533400" y="938787"/>
            <a:ext cx="6705721" cy="5212080"/>
          </a:xfrm>
          <a:prstGeom prst="rect">
            <a:avLst/>
          </a:prstGeom>
        </p:spPr>
      </p:pic>
      <p:sp>
        <p:nvSpPr>
          <p:cNvPr id="8" name="Left Arrow 7"/>
          <p:cNvSpPr/>
          <p:nvPr/>
        </p:nvSpPr>
        <p:spPr>
          <a:xfrm>
            <a:off x="2133600" y="3200400"/>
            <a:ext cx="978408" cy="484632"/>
          </a:xfrm>
          <a:prstGeom prst="lef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702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86" y="76200"/>
            <a:ext cx="11156625" cy="779463"/>
          </a:xfrm>
        </p:spPr>
        <p:txBody>
          <a:bodyPr/>
          <a:lstStyle/>
          <a:p>
            <a:r>
              <a:rPr lang="en-US" sz="3400" dirty="0"/>
              <a:t>VDH COVID-19 Vaccine </a:t>
            </a:r>
            <a:r>
              <a:rPr lang="en-US" sz="3400" dirty="0" smtClean="0"/>
              <a:t>Dashboard </a:t>
            </a:r>
            <a:r>
              <a:rPr lang="en-US" sz="2600" dirty="0" smtClean="0"/>
              <a:t>(“Statewide” view, 5/11/22)</a:t>
            </a:r>
            <a:endParaRPr lang="en-US" sz="2600" dirty="0">
              <a:solidFill>
                <a:srgbClr val="FF0000"/>
              </a:solidFill>
            </a:endParaRPr>
          </a:p>
        </p:txBody>
      </p:sp>
      <p:sp>
        <p:nvSpPr>
          <p:cNvPr id="9" name="Content Placeholder 8"/>
          <p:cNvSpPr>
            <a:spLocks noGrp="1"/>
          </p:cNvSpPr>
          <p:nvPr>
            <p:ph sz="quarter" idx="1"/>
          </p:nvPr>
        </p:nvSpPr>
        <p:spPr>
          <a:xfrm>
            <a:off x="202414" y="1295400"/>
            <a:ext cx="4876801" cy="5105400"/>
          </a:xfrm>
        </p:spPr>
        <p:txBody>
          <a:bodyPr/>
          <a:lstStyle/>
          <a:p>
            <a:r>
              <a:rPr lang="en-US" sz="2400" dirty="0" smtClean="0"/>
              <a:t>Dashboard now updated </a:t>
            </a:r>
            <a:r>
              <a:rPr lang="en-US" sz="2400" b="1" i="1" dirty="0"/>
              <a:t>weekly</a:t>
            </a:r>
            <a:r>
              <a:rPr lang="en-US" sz="2400" dirty="0"/>
              <a:t> on </a:t>
            </a:r>
            <a:r>
              <a:rPr lang="en-US" sz="2400" dirty="0" smtClean="0"/>
              <a:t>Wednesday; “</a:t>
            </a:r>
            <a:r>
              <a:rPr lang="en-US" sz="2400" b="1" dirty="0" smtClean="0"/>
              <a:t>UTD</a:t>
            </a:r>
            <a:r>
              <a:rPr lang="en-US" sz="2400" dirty="0" smtClean="0"/>
              <a:t>”= % 5+ </a:t>
            </a:r>
            <a:r>
              <a:rPr lang="en-US" sz="2400" dirty="0" err="1" smtClean="0"/>
              <a:t>yo</a:t>
            </a:r>
            <a:r>
              <a:rPr lang="en-US" sz="2400" dirty="0" smtClean="0"/>
              <a:t> w/all recommended vaccine doses)</a:t>
            </a:r>
            <a:endParaRPr lang="en-US" sz="2400" b="1" i="1" dirty="0">
              <a:solidFill>
                <a:srgbClr val="FF0000"/>
              </a:solidFill>
            </a:endParaRPr>
          </a:p>
          <a:p>
            <a:r>
              <a:rPr lang="en-US" sz="2400" u="sng" dirty="0" smtClean="0">
                <a:solidFill>
                  <a:schemeClr val="accent1">
                    <a:lumMod val="75000"/>
                  </a:schemeClr>
                </a:solidFill>
              </a:rPr>
              <a:t>https</a:t>
            </a:r>
            <a:r>
              <a:rPr lang="en-US" sz="2400" u="sng" dirty="0">
                <a:solidFill>
                  <a:schemeClr val="accent1">
                    <a:lumMod val="75000"/>
                  </a:schemeClr>
                </a:solidFill>
              </a:rPr>
              <a:t>://www.healthvermont.gov/covid-19/ vaccine/ </a:t>
            </a:r>
            <a:r>
              <a:rPr lang="en-US" sz="2400" u="sng" dirty="0" smtClean="0">
                <a:solidFill>
                  <a:schemeClr val="accent1">
                    <a:lumMod val="75000"/>
                  </a:schemeClr>
                </a:solidFill>
              </a:rPr>
              <a:t>covid-19-vaccine-dashboard</a:t>
            </a:r>
          </a:p>
          <a:p>
            <a:r>
              <a:rPr lang="en-US" sz="2400" dirty="0" smtClean="0"/>
              <a:t>By Age – Statewide:</a:t>
            </a:r>
          </a:p>
          <a:p>
            <a:pPr lvl="1"/>
            <a:r>
              <a:rPr lang="en-US" sz="2100" dirty="0" smtClean="0"/>
              <a:t>5-11 = 56%</a:t>
            </a:r>
          </a:p>
          <a:p>
            <a:pPr lvl="1"/>
            <a:r>
              <a:rPr lang="en-US" sz="2100" dirty="0" smtClean="0"/>
              <a:t>12-17 = 44%</a:t>
            </a:r>
          </a:p>
          <a:p>
            <a:pPr lvl="1"/>
            <a:r>
              <a:rPr lang="en-US" sz="2100" dirty="0" smtClean="0"/>
              <a:t>18-29 = 34%</a:t>
            </a:r>
          </a:p>
          <a:p>
            <a:pPr lvl="1"/>
            <a:r>
              <a:rPr lang="en-US" sz="2100" b="1" dirty="0" smtClean="0"/>
              <a:t>VT Age 5+ = 59%</a:t>
            </a:r>
            <a:endParaRPr lang="en-US" sz="2100" dirty="0" smtClean="0"/>
          </a:p>
        </p:txBody>
      </p:sp>
      <p:sp>
        <p:nvSpPr>
          <p:cNvPr id="4" name="Date Placeholder 3"/>
          <p:cNvSpPr>
            <a:spLocks noGrp="1"/>
          </p:cNvSpPr>
          <p:nvPr>
            <p:ph type="dt" sz="half" idx="10"/>
          </p:nvPr>
        </p:nvSpPr>
        <p:spPr>
          <a:xfrm>
            <a:off x="5079215" y="6306028"/>
            <a:ext cx="2033565" cy="399572"/>
          </a:xfrm>
        </p:spPr>
        <p:txBody>
          <a:bodyPr/>
          <a:lstStyle/>
          <a:p>
            <a:pPr algn="ctr">
              <a:defRPr/>
            </a:pPr>
            <a:fld id="{FE9D410A-6D3E-45DE-B882-12C59D75ACAF}" type="datetime4">
              <a:rPr lang="en-US" smtClean="0"/>
              <a:t>May 18, 2022</a:t>
            </a:fld>
            <a:endParaRPr lang="en-US" dirty="0"/>
          </a:p>
        </p:txBody>
      </p:sp>
      <p:pic>
        <p:nvPicPr>
          <p:cNvPr id="5" name="Picture 4"/>
          <p:cNvPicPr>
            <a:picLocks noChangeAspect="1"/>
          </p:cNvPicPr>
          <p:nvPr/>
        </p:nvPicPr>
        <p:blipFill>
          <a:blip r:embed="rId3"/>
          <a:stretch>
            <a:fillRect/>
          </a:stretch>
        </p:blipFill>
        <p:spPr>
          <a:xfrm>
            <a:off x="5257800" y="897024"/>
            <a:ext cx="6812678" cy="5120640"/>
          </a:xfrm>
          <a:prstGeom prst="rect">
            <a:avLst/>
          </a:prstGeom>
        </p:spPr>
      </p:pic>
    </p:spTree>
    <p:extLst>
      <p:ext uri="{BB962C8B-B14F-4D97-AF65-F5344CB8AC3E}">
        <p14:creationId xmlns:p14="http://schemas.microsoft.com/office/powerpoint/2010/main" val="1089203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54" y="76200"/>
            <a:ext cx="11022045" cy="869950"/>
          </a:xfrm>
        </p:spPr>
        <p:txBody>
          <a:bodyPr/>
          <a:lstStyle/>
          <a:p>
            <a:r>
              <a:rPr lang="en-US" sz="3600" dirty="0" smtClean="0"/>
              <a:t>From the CDC Vaccine Tracker</a:t>
            </a:r>
            <a:endParaRPr lang="en-US" sz="3600" dirty="0">
              <a:solidFill>
                <a:srgbClr val="FF0000"/>
              </a:solidFill>
            </a:endParaRPr>
          </a:p>
        </p:txBody>
      </p:sp>
      <p:sp>
        <p:nvSpPr>
          <p:cNvPr id="5" name="Date Placeholder 4"/>
          <p:cNvSpPr>
            <a:spLocks noGrp="1"/>
          </p:cNvSpPr>
          <p:nvPr>
            <p:ph type="dt" sz="half" idx="10"/>
          </p:nvPr>
        </p:nvSpPr>
        <p:spPr/>
        <p:txBody>
          <a:bodyPr/>
          <a:lstStyle/>
          <a:p>
            <a:pPr algn="l">
              <a:defRPr/>
            </a:pPr>
            <a:fld id="{BCC28E66-4A75-4130-BE9C-C7E297FCAF4A}" type="datetime4">
              <a:rPr lang="en-US" smtClean="0"/>
              <a:t>May 18, 2022</a:t>
            </a:fld>
            <a:endParaRPr lang="en-US" dirty="0"/>
          </a:p>
        </p:txBody>
      </p:sp>
      <p:sp>
        <p:nvSpPr>
          <p:cNvPr id="9" name="Rectangle 8"/>
          <p:cNvSpPr/>
          <p:nvPr/>
        </p:nvSpPr>
        <p:spPr>
          <a:xfrm>
            <a:off x="3847743" y="6115778"/>
            <a:ext cx="4801314" cy="307777"/>
          </a:xfrm>
          <a:prstGeom prst="rect">
            <a:avLst/>
          </a:prstGeom>
        </p:spPr>
        <p:txBody>
          <a:bodyPr wrap="none">
            <a:spAutoFit/>
          </a:bodyPr>
          <a:lstStyle/>
          <a:p>
            <a:r>
              <a:rPr lang="en-US" u="sng" dirty="0">
                <a:solidFill>
                  <a:schemeClr val="accent1">
                    <a:lumMod val="75000"/>
                  </a:schemeClr>
                </a:solidFill>
              </a:rPr>
              <a:t>https://covid.cdc.gov/covid-data-tracker/#vaccinations</a:t>
            </a:r>
          </a:p>
        </p:txBody>
      </p:sp>
      <p:sp>
        <p:nvSpPr>
          <p:cNvPr id="10" name="TextBox 9"/>
          <p:cNvSpPr txBox="1"/>
          <p:nvPr/>
        </p:nvSpPr>
        <p:spPr>
          <a:xfrm>
            <a:off x="1371600" y="6115779"/>
            <a:ext cx="184731" cy="307777"/>
          </a:xfrm>
          <a:prstGeom prst="rect">
            <a:avLst/>
          </a:prstGeom>
          <a:noFill/>
        </p:spPr>
        <p:txBody>
          <a:bodyPr wrap="none" rtlCol="0">
            <a:spAutoFit/>
          </a:bodyPr>
          <a:lstStyle/>
          <a:p>
            <a:endParaRPr lang="en-US"/>
          </a:p>
        </p:txBody>
      </p:sp>
      <p:sp>
        <p:nvSpPr>
          <p:cNvPr id="13" name="Rectangle 12"/>
          <p:cNvSpPr/>
          <p:nvPr/>
        </p:nvSpPr>
        <p:spPr>
          <a:xfrm>
            <a:off x="7021596" y="5211612"/>
            <a:ext cx="4302476" cy="523220"/>
          </a:xfrm>
          <a:prstGeom prst="rect">
            <a:avLst/>
          </a:prstGeom>
        </p:spPr>
        <p:txBody>
          <a:bodyPr wrap="square">
            <a:spAutoFit/>
          </a:bodyPr>
          <a:lstStyle/>
          <a:p>
            <a:pPr algn="ctr"/>
            <a:r>
              <a:rPr lang="en-US" b="0" u="sng" dirty="0" smtClean="0">
                <a:solidFill>
                  <a:schemeClr val="accent1">
                    <a:lumMod val="75000"/>
                  </a:schemeClr>
                </a:solidFill>
              </a:rPr>
              <a:t>https://www.cdc.gov/coronavirus/2019-ncov/covid-data/covidview/index.html</a:t>
            </a:r>
            <a:endParaRPr lang="en-US" b="0" u="sng" dirty="0">
              <a:solidFill>
                <a:schemeClr val="accent1">
                  <a:lumMod val="75000"/>
                </a:schemeClr>
              </a:solidFill>
            </a:endParaRPr>
          </a:p>
        </p:txBody>
      </p:sp>
      <p:pic>
        <p:nvPicPr>
          <p:cNvPr id="14" name="Picture 13"/>
          <p:cNvPicPr>
            <a:picLocks noChangeAspect="1"/>
          </p:cNvPicPr>
          <p:nvPr/>
        </p:nvPicPr>
        <p:blipFill>
          <a:blip r:embed="rId3"/>
          <a:stretch>
            <a:fillRect/>
          </a:stretch>
        </p:blipFill>
        <p:spPr>
          <a:xfrm>
            <a:off x="7401184" y="915010"/>
            <a:ext cx="3543300" cy="1152525"/>
          </a:xfrm>
          <a:prstGeom prst="rect">
            <a:avLst/>
          </a:prstGeom>
        </p:spPr>
      </p:pic>
      <p:sp>
        <p:nvSpPr>
          <p:cNvPr id="12" name="Down Arrow 11"/>
          <p:cNvSpPr>
            <a:spLocks noChangeAspect="1"/>
          </p:cNvSpPr>
          <p:nvPr/>
        </p:nvSpPr>
        <p:spPr>
          <a:xfrm>
            <a:off x="5257800" y="2320246"/>
            <a:ext cx="220384" cy="444928"/>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238153" y="1232692"/>
            <a:ext cx="5922540" cy="4572000"/>
          </a:xfrm>
          <a:prstGeom prst="rect">
            <a:avLst/>
          </a:prstGeom>
        </p:spPr>
      </p:pic>
      <p:pic>
        <p:nvPicPr>
          <p:cNvPr id="7" name="Picture 6"/>
          <p:cNvPicPr>
            <a:picLocks noChangeAspect="1"/>
          </p:cNvPicPr>
          <p:nvPr/>
        </p:nvPicPr>
        <p:blipFill>
          <a:blip r:embed="rId5"/>
          <a:stretch>
            <a:fillRect/>
          </a:stretch>
        </p:blipFill>
        <p:spPr>
          <a:xfrm>
            <a:off x="6047360" y="2285532"/>
            <a:ext cx="5944045" cy="2926080"/>
          </a:xfrm>
          <a:prstGeom prst="rect">
            <a:avLst/>
          </a:prstGeom>
        </p:spPr>
      </p:pic>
    </p:spTree>
    <p:extLst>
      <p:ext uri="{BB962C8B-B14F-4D97-AF65-F5344CB8AC3E}">
        <p14:creationId xmlns:p14="http://schemas.microsoft.com/office/powerpoint/2010/main" val="769657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3" y="185191"/>
            <a:ext cx="10871200" cy="762000"/>
          </a:xfrm>
        </p:spPr>
        <p:txBody>
          <a:bodyPr/>
          <a:lstStyle/>
          <a:p>
            <a:r>
              <a:rPr lang="en-US" dirty="0" smtClean="0"/>
              <a:t>From the CDC: SARS-CoV-2 Variants in the U.S.</a:t>
            </a:r>
            <a:endParaRPr lang="en-US" dirty="0"/>
          </a:p>
        </p:txBody>
      </p:sp>
      <p:sp>
        <p:nvSpPr>
          <p:cNvPr id="4" name="Date Placeholder 3"/>
          <p:cNvSpPr>
            <a:spLocks noGrp="1"/>
          </p:cNvSpPr>
          <p:nvPr>
            <p:ph type="dt" sz="half" idx="10"/>
          </p:nvPr>
        </p:nvSpPr>
        <p:spPr>
          <a:xfrm>
            <a:off x="5360162" y="6408761"/>
            <a:ext cx="1784604" cy="373039"/>
          </a:xfrm>
        </p:spPr>
        <p:txBody>
          <a:bodyPr/>
          <a:lstStyle/>
          <a:p>
            <a:pPr>
              <a:defRPr/>
            </a:pPr>
            <a:fld id="{9CCF65DA-C867-42A3-943B-C0DD0B33BB5D}" type="datetime4">
              <a:rPr lang="en-US" smtClean="0"/>
              <a:t>May 18, 2022</a:t>
            </a:fld>
            <a:endParaRPr lang="en-US" dirty="0"/>
          </a:p>
        </p:txBody>
      </p:sp>
      <p:sp>
        <p:nvSpPr>
          <p:cNvPr id="8" name="Rectangle 7"/>
          <p:cNvSpPr/>
          <p:nvPr/>
        </p:nvSpPr>
        <p:spPr>
          <a:xfrm>
            <a:off x="3568072" y="6207323"/>
            <a:ext cx="5368777" cy="307777"/>
          </a:xfrm>
          <a:prstGeom prst="rect">
            <a:avLst/>
          </a:prstGeom>
        </p:spPr>
        <p:txBody>
          <a:bodyPr wrap="none">
            <a:spAutoFit/>
          </a:bodyPr>
          <a:lstStyle/>
          <a:p>
            <a:r>
              <a:rPr lang="en-US" dirty="0">
                <a:solidFill>
                  <a:schemeClr val="accent1">
                    <a:lumMod val="75000"/>
                  </a:schemeClr>
                </a:solidFill>
              </a:rPr>
              <a:t>https://covid.cdc.gov/covid-data-tracker/#variant-proportions</a:t>
            </a:r>
          </a:p>
        </p:txBody>
      </p:sp>
      <p:sp>
        <p:nvSpPr>
          <p:cNvPr id="7" name="TextBox 6"/>
          <p:cNvSpPr txBox="1"/>
          <p:nvPr/>
        </p:nvSpPr>
        <p:spPr>
          <a:xfrm>
            <a:off x="2906896" y="5266119"/>
            <a:ext cx="6691128" cy="830997"/>
          </a:xfrm>
          <a:prstGeom prst="rect">
            <a:avLst/>
          </a:prstGeom>
          <a:noFill/>
        </p:spPr>
        <p:txBody>
          <a:bodyPr wrap="square" rtlCol="0">
            <a:spAutoFit/>
          </a:bodyPr>
          <a:lstStyle/>
          <a:p>
            <a:pPr algn="ctr"/>
            <a:r>
              <a:rPr lang="en-US" sz="1600" dirty="0" smtClean="0"/>
              <a:t>Note: week-to-week comparison in Omicron variant proportion (purple): far right bar in graph on left is week ending 5/14/22. LIGHTEST PURPLE is Omicron </a:t>
            </a:r>
            <a:r>
              <a:rPr lang="en-US" sz="1600" dirty="0" err="1" smtClean="0"/>
              <a:t>subvariant</a:t>
            </a:r>
            <a:r>
              <a:rPr lang="en-US" sz="1600" dirty="0" smtClean="0"/>
              <a:t> BA.2. RED is BA.2.12.1. </a:t>
            </a:r>
            <a:endParaRPr lang="en-US" sz="1600" dirty="0"/>
          </a:p>
        </p:txBody>
      </p:sp>
      <p:pic>
        <p:nvPicPr>
          <p:cNvPr id="5" name="Picture 4"/>
          <p:cNvPicPr>
            <a:picLocks noChangeAspect="1"/>
          </p:cNvPicPr>
          <p:nvPr/>
        </p:nvPicPr>
        <p:blipFill>
          <a:blip r:embed="rId3"/>
          <a:stretch>
            <a:fillRect/>
          </a:stretch>
        </p:blipFill>
        <p:spPr>
          <a:xfrm>
            <a:off x="6710055" y="1553416"/>
            <a:ext cx="5012644" cy="3657600"/>
          </a:xfrm>
          <a:prstGeom prst="rect">
            <a:avLst/>
          </a:prstGeom>
        </p:spPr>
      </p:pic>
      <p:pic>
        <p:nvPicPr>
          <p:cNvPr id="3" name="Picture 2"/>
          <p:cNvPicPr>
            <a:picLocks noChangeAspect="1"/>
          </p:cNvPicPr>
          <p:nvPr/>
        </p:nvPicPr>
        <p:blipFill>
          <a:blip r:embed="rId4"/>
          <a:stretch>
            <a:fillRect/>
          </a:stretch>
        </p:blipFill>
        <p:spPr>
          <a:xfrm>
            <a:off x="685800" y="1553416"/>
            <a:ext cx="4893829" cy="3657600"/>
          </a:xfrm>
          <a:prstGeom prst="rect">
            <a:avLst/>
          </a:prstGeom>
        </p:spPr>
      </p:pic>
    </p:spTree>
    <p:extLst>
      <p:ext uri="{BB962C8B-B14F-4D97-AF65-F5344CB8AC3E}">
        <p14:creationId xmlns:p14="http://schemas.microsoft.com/office/powerpoint/2010/main" val="4079248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3" y="185191"/>
            <a:ext cx="10871200" cy="762000"/>
          </a:xfrm>
        </p:spPr>
        <p:txBody>
          <a:bodyPr/>
          <a:lstStyle/>
          <a:p>
            <a:r>
              <a:rPr lang="en-US" dirty="0" smtClean="0"/>
              <a:t>From the CDC: SARS-CoV-2 Variants in the U.S.</a:t>
            </a:r>
            <a:endParaRPr lang="en-US" dirty="0"/>
          </a:p>
        </p:txBody>
      </p:sp>
      <p:sp>
        <p:nvSpPr>
          <p:cNvPr id="4" name="Date Placeholder 3"/>
          <p:cNvSpPr>
            <a:spLocks noGrp="1"/>
          </p:cNvSpPr>
          <p:nvPr>
            <p:ph type="dt" sz="half" idx="10"/>
          </p:nvPr>
        </p:nvSpPr>
        <p:spPr>
          <a:xfrm>
            <a:off x="5360162" y="6408761"/>
            <a:ext cx="1784604" cy="373039"/>
          </a:xfrm>
        </p:spPr>
        <p:txBody>
          <a:bodyPr/>
          <a:lstStyle/>
          <a:p>
            <a:pPr>
              <a:defRPr/>
            </a:pPr>
            <a:fld id="{C82A3C93-5A1E-4627-A553-3A05C432662E}" type="datetime4">
              <a:rPr lang="en-US" smtClean="0"/>
              <a:t>May 18, 2022</a:t>
            </a:fld>
            <a:endParaRPr lang="en-US" dirty="0"/>
          </a:p>
        </p:txBody>
      </p:sp>
      <p:sp>
        <p:nvSpPr>
          <p:cNvPr id="8" name="Rectangle 7"/>
          <p:cNvSpPr/>
          <p:nvPr/>
        </p:nvSpPr>
        <p:spPr>
          <a:xfrm>
            <a:off x="3568072" y="6102210"/>
            <a:ext cx="5368777" cy="307777"/>
          </a:xfrm>
          <a:prstGeom prst="rect">
            <a:avLst/>
          </a:prstGeom>
        </p:spPr>
        <p:txBody>
          <a:bodyPr wrap="none">
            <a:spAutoFit/>
          </a:bodyPr>
          <a:lstStyle/>
          <a:p>
            <a:r>
              <a:rPr lang="en-US" dirty="0">
                <a:solidFill>
                  <a:schemeClr val="accent1">
                    <a:lumMod val="75000"/>
                  </a:schemeClr>
                </a:solidFill>
              </a:rPr>
              <a:t>https://covid.cdc.gov/covid-data-tracker/#variant-proportions</a:t>
            </a:r>
          </a:p>
        </p:txBody>
      </p:sp>
      <p:sp>
        <p:nvSpPr>
          <p:cNvPr id="10" name="TextBox 9"/>
          <p:cNvSpPr txBox="1"/>
          <p:nvPr/>
        </p:nvSpPr>
        <p:spPr>
          <a:xfrm>
            <a:off x="3069009" y="5008990"/>
            <a:ext cx="6356570" cy="830997"/>
          </a:xfrm>
          <a:prstGeom prst="rect">
            <a:avLst/>
          </a:prstGeom>
          <a:noFill/>
        </p:spPr>
        <p:txBody>
          <a:bodyPr wrap="square" rtlCol="0">
            <a:spAutoFit/>
          </a:bodyPr>
          <a:lstStyle/>
          <a:p>
            <a:pPr algn="ctr"/>
            <a:r>
              <a:rPr lang="en-US" sz="1600" dirty="0" smtClean="0"/>
              <a:t>Note: week-to-week comparison in Omicron variant proportion (purple). Map on left is week ending 5/14/22. LIGHT PURPLE is Omicron </a:t>
            </a:r>
            <a:r>
              <a:rPr lang="en-US" sz="1600" dirty="0" err="1" smtClean="0"/>
              <a:t>subvariant</a:t>
            </a:r>
            <a:r>
              <a:rPr lang="en-US" sz="1600" dirty="0" smtClean="0"/>
              <a:t> BA.2. RED is BA.2.12.1.</a:t>
            </a:r>
            <a:endParaRPr lang="en-US" sz="1600" dirty="0"/>
          </a:p>
        </p:txBody>
      </p:sp>
      <p:pic>
        <p:nvPicPr>
          <p:cNvPr id="6" name="Picture 5"/>
          <p:cNvPicPr>
            <a:picLocks noChangeAspect="1"/>
          </p:cNvPicPr>
          <p:nvPr/>
        </p:nvPicPr>
        <p:blipFill>
          <a:blip r:embed="rId3"/>
          <a:stretch>
            <a:fillRect/>
          </a:stretch>
        </p:blipFill>
        <p:spPr>
          <a:xfrm>
            <a:off x="6400800" y="1512463"/>
            <a:ext cx="5549631" cy="3200400"/>
          </a:xfrm>
          <a:prstGeom prst="rect">
            <a:avLst/>
          </a:prstGeom>
        </p:spPr>
      </p:pic>
      <p:pic>
        <p:nvPicPr>
          <p:cNvPr id="3" name="Picture 2"/>
          <p:cNvPicPr>
            <a:picLocks noChangeAspect="1"/>
          </p:cNvPicPr>
          <p:nvPr/>
        </p:nvPicPr>
        <p:blipFill>
          <a:blip r:embed="rId4"/>
          <a:stretch>
            <a:fillRect/>
          </a:stretch>
        </p:blipFill>
        <p:spPr>
          <a:xfrm>
            <a:off x="237427" y="1512463"/>
            <a:ext cx="5663164" cy="3200400"/>
          </a:xfrm>
          <a:prstGeom prst="rect">
            <a:avLst/>
          </a:prstGeom>
        </p:spPr>
      </p:pic>
    </p:spTree>
    <p:extLst>
      <p:ext uri="{BB962C8B-B14F-4D97-AF65-F5344CB8AC3E}">
        <p14:creationId xmlns:p14="http://schemas.microsoft.com/office/powerpoint/2010/main" val="1858243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Influenza! </a:t>
            </a:r>
            <a:endParaRPr lang="en-US" dirty="0"/>
          </a:p>
        </p:txBody>
      </p:sp>
      <p:sp>
        <p:nvSpPr>
          <p:cNvPr id="3" name="Content Placeholder 2"/>
          <p:cNvSpPr>
            <a:spLocks noGrp="1"/>
          </p:cNvSpPr>
          <p:nvPr>
            <p:ph sz="quarter" idx="1"/>
          </p:nvPr>
        </p:nvSpPr>
        <p:spPr>
          <a:xfrm>
            <a:off x="0" y="1219200"/>
            <a:ext cx="6477000" cy="4129326"/>
          </a:xfrm>
        </p:spPr>
        <p:txBody>
          <a:bodyPr/>
          <a:lstStyle/>
          <a:p>
            <a:r>
              <a:rPr lang="en-US" sz="2300" dirty="0"/>
              <a:t>The CDC-calculated influenza-like illness (ILI) activity level in Vermont this reporting period remains </a:t>
            </a:r>
            <a:r>
              <a:rPr lang="en-US" sz="2300" b="1" dirty="0"/>
              <a:t>minimal</a:t>
            </a:r>
            <a:r>
              <a:rPr lang="en-US" sz="2300" dirty="0"/>
              <a:t>. </a:t>
            </a:r>
            <a:endParaRPr lang="en-US" sz="2300" dirty="0" smtClean="0"/>
          </a:p>
          <a:p>
            <a:r>
              <a:rPr lang="en-US" sz="2200" dirty="0" smtClean="0"/>
              <a:t>From the CDC (week ending 5/7): </a:t>
            </a:r>
            <a:r>
              <a:rPr lang="en-US" sz="2200" dirty="0"/>
              <a:t>Seasonal </a:t>
            </a:r>
            <a:r>
              <a:rPr lang="en-US" sz="2200" dirty="0" smtClean="0"/>
              <a:t>influenza viruses </a:t>
            </a:r>
            <a:r>
              <a:rPr lang="en-US" sz="2200" dirty="0"/>
              <a:t>continue to circulate and activity is increasing in parts of the </a:t>
            </a:r>
            <a:r>
              <a:rPr lang="en-US" sz="2200" dirty="0" smtClean="0"/>
              <a:t>country.</a:t>
            </a:r>
            <a:endParaRPr lang="en-US" sz="2300" dirty="0" smtClean="0"/>
          </a:p>
          <a:p>
            <a:r>
              <a:rPr lang="en-US" sz="2300" b="1" dirty="0" smtClean="0">
                <a:solidFill>
                  <a:srgbClr val="FF0000"/>
                </a:solidFill>
              </a:rPr>
              <a:t>Now </a:t>
            </a:r>
            <a:r>
              <a:rPr lang="en-US" sz="2300" b="1" u="sng" dirty="0" smtClean="0">
                <a:solidFill>
                  <a:srgbClr val="FF0000"/>
                </a:solidFill>
              </a:rPr>
              <a:t>24</a:t>
            </a:r>
            <a:r>
              <a:rPr lang="en-US" sz="2300" dirty="0" smtClean="0">
                <a:solidFill>
                  <a:srgbClr val="FF0000"/>
                </a:solidFill>
              </a:rPr>
              <a:t> pediatric flu </a:t>
            </a:r>
            <a:r>
              <a:rPr lang="en-US" sz="2300" b="1" dirty="0" smtClean="0">
                <a:solidFill>
                  <a:srgbClr val="FF0000"/>
                </a:solidFill>
              </a:rPr>
              <a:t>deaths</a:t>
            </a:r>
            <a:r>
              <a:rPr lang="en-US" sz="2300" dirty="0" smtClean="0">
                <a:solidFill>
                  <a:srgbClr val="FF0000"/>
                </a:solidFill>
              </a:rPr>
              <a:t> this season</a:t>
            </a:r>
          </a:p>
          <a:p>
            <a:r>
              <a:rPr lang="en-US" sz="2300" dirty="0" smtClean="0"/>
              <a:t>Link to VDH weekly surveillance:</a:t>
            </a:r>
            <a:endParaRPr lang="en-US" sz="2300" dirty="0"/>
          </a:p>
        </p:txBody>
      </p:sp>
      <p:sp>
        <p:nvSpPr>
          <p:cNvPr id="4" name="Date Placeholder 3"/>
          <p:cNvSpPr>
            <a:spLocks noGrp="1"/>
          </p:cNvSpPr>
          <p:nvPr>
            <p:ph type="dt" sz="half" idx="10"/>
          </p:nvPr>
        </p:nvSpPr>
        <p:spPr/>
        <p:txBody>
          <a:bodyPr/>
          <a:lstStyle/>
          <a:p>
            <a:pPr>
              <a:defRPr/>
            </a:pPr>
            <a:fld id="{32240641-EAAF-4BAA-8474-A436D2E8364C}" type="datetime4">
              <a:rPr lang="en-US" smtClean="0"/>
              <a:t>May 18, 2022</a:t>
            </a:fld>
            <a:endParaRPr lang="en-US" dirty="0"/>
          </a:p>
        </p:txBody>
      </p:sp>
      <p:sp>
        <p:nvSpPr>
          <p:cNvPr id="7" name="TextBox 6"/>
          <p:cNvSpPr txBox="1"/>
          <p:nvPr/>
        </p:nvSpPr>
        <p:spPr>
          <a:xfrm>
            <a:off x="7696200" y="2362200"/>
            <a:ext cx="184731" cy="307777"/>
          </a:xfrm>
          <a:prstGeom prst="rect">
            <a:avLst/>
          </a:prstGeom>
          <a:noFill/>
        </p:spPr>
        <p:txBody>
          <a:bodyPr wrap="none" rtlCol="0">
            <a:spAutoFit/>
          </a:bodyPr>
          <a:lstStyle/>
          <a:p>
            <a:endParaRPr lang="en-US" dirty="0"/>
          </a:p>
        </p:txBody>
      </p:sp>
      <p:sp>
        <p:nvSpPr>
          <p:cNvPr id="8" name="TextBox 7"/>
          <p:cNvSpPr txBox="1"/>
          <p:nvPr/>
        </p:nvSpPr>
        <p:spPr>
          <a:xfrm>
            <a:off x="71342" y="4469130"/>
            <a:ext cx="6334315" cy="1107996"/>
          </a:xfrm>
          <a:prstGeom prst="rect">
            <a:avLst/>
          </a:prstGeom>
          <a:noFill/>
        </p:spPr>
        <p:txBody>
          <a:bodyPr wrap="square" rtlCol="0">
            <a:spAutoFit/>
          </a:bodyPr>
          <a:lstStyle/>
          <a:p>
            <a:r>
              <a:rPr lang="en-US" sz="2200" b="0" dirty="0">
                <a:solidFill>
                  <a:schemeClr val="accent1">
                    <a:lumMod val="75000"/>
                  </a:schemeClr>
                </a:solidFill>
              </a:rPr>
              <a:t>https://</a:t>
            </a:r>
            <a:r>
              <a:rPr lang="en-US" sz="2200" b="0" dirty="0" smtClean="0">
                <a:solidFill>
                  <a:schemeClr val="accent1">
                    <a:lumMod val="75000"/>
                  </a:schemeClr>
                </a:solidFill>
              </a:rPr>
              <a:t>www.healthvermont.gov/sites/default/files/documents/pdf/2021-2022-Flu-WeeklyReport-Week-18.pdf</a:t>
            </a:r>
          </a:p>
        </p:txBody>
      </p:sp>
      <p:pic>
        <p:nvPicPr>
          <p:cNvPr id="5" name="Picture 4"/>
          <p:cNvPicPr>
            <a:picLocks noChangeAspect="1"/>
          </p:cNvPicPr>
          <p:nvPr/>
        </p:nvPicPr>
        <p:blipFill>
          <a:blip r:embed="rId3"/>
          <a:stretch>
            <a:fillRect/>
          </a:stretch>
        </p:blipFill>
        <p:spPr>
          <a:xfrm>
            <a:off x="6477000" y="1375580"/>
            <a:ext cx="5531160" cy="4572000"/>
          </a:xfrm>
          <a:prstGeom prst="rect">
            <a:avLst/>
          </a:prstGeom>
        </p:spPr>
      </p:pic>
    </p:spTree>
    <p:extLst>
      <p:ext uri="{BB962C8B-B14F-4D97-AF65-F5344CB8AC3E}">
        <p14:creationId xmlns:p14="http://schemas.microsoft.com/office/powerpoint/2010/main" val="1635646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828800" y="2971800"/>
            <a:ext cx="9296399" cy="2514600"/>
          </a:xfrm>
        </p:spPr>
        <p:txBody>
          <a:bodyPr/>
          <a:lstStyle/>
          <a:p>
            <a:r>
              <a:rPr lang="en-US" sz="3600" i="1" dirty="0" smtClean="0"/>
              <a:t>Slides 17 – 21 courtesy of the American Academy of Pediatrics </a:t>
            </a:r>
          </a:p>
          <a:p>
            <a:endParaRPr lang="en-US" b="1" dirty="0" smtClean="0">
              <a:solidFill>
                <a:srgbClr val="FF0000"/>
              </a:solidFill>
            </a:endParaRPr>
          </a:p>
          <a:p>
            <a:endParaRPr lang="en-US" i="1" dirty="0">
              <a:solidFill>
                <a:srgbClr val="FF0000"/>
              </a:solidFill>
            </a:endParaRPr>
          </a:p>
        </p:txBody>
      </p:sp>
      <p:sp>
        <p:nvSpPr>
          <p:cNvPr id="3" name="Title 2"/>
          <p:cNvSpPr>
            <a:spLocks noGrp="1"/>
          </p:cNvSpPr>
          <p:nvPr>
            <p:ph type="title"/>
          </p:nvPr>
        </p:nvSpPr>
        <p:spPr/>
        <p:txBody>
          <a:bodyPr/>
          <a:lstStyle/>
          <a:p>
            <a:r>
              <a:rPr lang="en-US" dirty="0" smtClean="0"/>
              <a:t>AAP (National) Updates</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6C703C9-559D-43C1-8DA5-E7339E70CCD4}" type="datetime4">
              <a:rPr kumimoji="0" lang="en-US" sz="1400" b="1" i="0" u="none" strike="noStrike" kern="1200" cap="none" spc="0" normalizeH="0" baseline="0" noProof="0" smtClean="0">
                <a:ln>
                  <a:noFill/>
                </a:ln>
                <a:solidFill>
                  <a:srgbClr val="8B8178"/>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May 18, 2022</a:t>
            </a:fld>
            <a:endParaRPr kumimoji="0" lang="en-US" sz="1400" b="1" i="0" u="none" strike="noStrike" kern="1200" cap="none" spc="0" normalizeH="0" baseline="0" noProof="0" dirty="0">
              <a:ln>
                <a:noFill/>
              </a:ln>
              <a:solidFill>
                <a:srgbClr val="8B817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8025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2360D4C-AE73-45CA-B1D7-55C61535CE65}"/>
              </a:ext>
            </a:extLst>
          </p:cNvPr>
          <p:cNvSpPr>
            <a:spLocks noGrp="1"/>
          </p:cNvSpPr>
          <p:nvPr>
            <p:ph type="title"/>
          </p:nvPr>
        </p:nvSpPr>
        <p:spPr>
          <a:xfrm>
            <a:off x="0" y="609600"/>
            <a:ext cx="12192000" cy="646331"/>
          </a:xfrm>
          <a:noFill/>
        </p:spPr>
        <p:txBody>
          <a:bodyPr/>
          <a:lstStyle/>
          <a:p>
            <a:r>
              <a:rPr lang="en-US" sz="3600" cap="none" dirty="0" smtClean="0">
                <a:latin typeface="Arial" panose="020B0604020202020204" pitchFamily="34" charset="0"/>
                <a:cs typeface="Arial" panose="020B0604020202020204" pitchFamily="34" charset="0"/>
              </a:rPr>
              <a:t>Next AAP COVID-19 </a:t>
            </a:r>
            <a:r>
              <a:rPr lang="en-US" sz="3600" cap="none" dirty="0">
                <a:latin typeface="Arial" panose="020B0604020202020204" pitchFamily="34" charset="0"/>
                <a:cs typeface="Arial" panose="020B0604020202020204" pitchFamily="34" charset="0"/>
              </a:rPr>
              <a:t>Town Hall</a:t>
            </a:r>
          </a:p>
        </p:txBody>
      </p:sp>
      <p:sp>
        <p:nvSpPr>
          <p:cNvPr id="3" name="Content Placeholder 2">
            <a:extLst>
              <a:ext uri="{FF2B5EF4-FFF2-40B4-BE49-F238E27FC236}">
                <a16:creationId xmlns:a16="http://schemas.microsoft.com/office/drawing/2014/main" id="{98C4FE17-A717-43A4-840C-43B7D2A2941B}"/>
              </a:ext>
            </a:extLst>
          </p:cNvPr>
          <p:cNvSpPr>
            <a:spLocks noGrp="1"/>
          </p:cNvSpPr>
          <p:nvPr>
            <p:ph idx="1"/>
          </p:nvPr>
        </p:nvSpPr>
        <p:spPr>
          <a:xfrm>
            <a:off x="609600" y="1676400"/>
            <a:ext cx="11201400" cy="4267200"/>
          </a:xfrm>
        </p:spPr>
        <p:txBody>
          <a:bodyPr vert="horz" lIns="91440" tIns="45720" rIns="91440" bIns="45720" rtlCol="0" anchor="t">
            <a:noAutofit/>
          </a:bodyPr>
          <a:lstStyle/>
          <a:p>
            <a:r>
              <a:rPr lang="en-US" sz="2600" dirty="0" smtClean="0">
                <a:latin typeface="Arial" panose="020B0604020202020204" pitchFamily="34" charset="0"/>
                <a:ea typeface="+mn-lt"/>
                <a:cs typeface="Arial" panose="020B0604020202020204" pitchFamily="34" charset="0"/>
              </a:rPr>
              <a:t>Town </a:t>
            </a:r>
            <a:r>
              <a:rPr lang="en-US" sz="2600" dirty="0">
                <a:latin typeface="Arial" panose="020B0604020202020204" pitchFamily="34" charset="0"/>
                <a:ea typeface="+mn-lt"/>
                <a:cs typeface="Arial" panose="020B0604020202020204" pitchFamily="34" charset="0"/>
              </a:rPr>
              <a:t>Hall </a:t>
            </a:r>
            <a:r>
              <a:rPr lang="en-US" sz="2600" b="1" dirty="0" smtClean="0">
                <a:latin typeface="Arial" panose="020B0604020202020204" pitchFamily="34" charset="0"/>
                <a:ea typeface="+mn-lt"/>
                <a:cs typeface="Arial" panose="020B0604020202020204" pitchFamily="34" charset="0"/>
              </a:rPr>
              <a:t>Thursday, May 26 – </a:t>
            </a:r>
            <a:r>
              <a:rPr lang="en-US" sz="2600" b="1" dirty="0">
                <a:latin typeface="Arial" panose="020B0604020202020204" pitchFamily="34" charset="0"/>
                <a:ea typeface="+mn-lt"/>
                <a:cs typeface="Arial" panose="020B0604020202020204" pitchFamily="34" charset="0"/>
              </a:rPr>
              <a:t>8 pm </a:t>
            </a:r>
            <a:r>
              <a:rPr lang="en-US" sz="2600" b="1" dirty="0" smtClean="0">
                <a:latin typeface="Arial" panose="020B0604020202020204" pitchFamily="34" charset="0"/>
                <a:ea typeface="+mn-lt"/>
                <a:cs typeface="Arial" panose="020B0604020202020204" pitchFamily="34" charset="0"/>
              </a:rPr>
              <a:t>Eastern</a:t>
            </a:r>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Session </a:t>
            </a:r>
            <a:r>
              <a:rPr lang="en-US" sz="2600" dirty="0">
                <a:latin typeface="Arial" panose="020B0604020202020204" pitchFamily="34" charset="0"/>
                <a:cs typeface="Arial" panose="020B0604020202020204" pitchFamily="34" charset="0"/>
              </a:rPr>
              <a:t>will address the latest related to the COVID-19 pandemic and its impact on children, adolescents, and families – hear from leading experts and connect with your </a:t>
            </a:r>
            <a:r>
              <a:rPr lang="en-US" sz="2600" dirty="0" smtClean="0">
                <a:latin typeface="Arial" panose="020B0604020202020204" pitchFamily="34" charset="0"/>
                <a:cs typeface="Arial" panose="020B0604020202020204" pitchFamily="34" charset="0"/>
              </a:rPr>
              <a:t>peers</a:t>
            </a:r>
          </a:p>
          <a:p>
            <a:r>
              <a:rPr lang="en-US" sz="2600" b="1" dirty="0" smtClean="0"/>
              <a:t>Summer Schedule: </a:t>
            </a:r>
            <a:r>
              <a:rPr lang="en-US" sz="2600" dirty="0" smtClean="0"/>
              <a:t>monthly from May 26 </a:t>
            </a:r>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ea typeface="+mn-lt"/>
                <a:cs typeface="Arial" panose="020B0604020202020204" pitchFamily="34" charset="0"/>
              </a:rPr>
              <a:t>Find previous </a:t>
            </a:r>
            <a:r>
              <a:rPr lang="en-US" sz="2600" dirty="0" err="1">
                <a:latin typeface="Arial" panose="020B0604020202020204" pitchFamily="34" charset="0"/>
                <a:ea typeface="+mn-lt"/>
                <a:cs typeface="Arial" panose="020B0604020202020204" pitchFamily="34" charset="0"/>
              </a:rPr>
              <a:t>recordingNexts</a:t>
            </a:r>
            <a:r>
              <a:rPr lang="en-US" sz="2600" dirty="0">
                <a:latin typeface="Arial" panose="020B0604020202020204" pitchFamily="34" charset="0"/>
                <a:ea typeface="+mn-lt"/>
                <a:cs typeface="Arial" panose="020B0604020202020204" pitchFamily="34" charset="0"/>
              </a:rPr>
              <a:t> </a:t>
            </a:r>
            <a:r>
              <a:rPr lang="en-US" sz="2600" dirty="0" smtClean="0">
                <a:latin typeface="Arial" panose="020B0604020202020204" pitchFamily="34" charset="0"/>
                <a:ea typeface="+mn-lt"/>
                <a:cs typeface="Arial" panose="020B0604020202020204" pitchFamily="34" charset="0"/>
              </a:rPr>
              <a:t>on AAP COVID-19 Town Hall webpage: </a:t>
            </a:r>
          </a:p>
          <a:p>
            <a:pPr marL="0" indent="0">
              <a:buNone/>
            </a:pPr>
            <a:r>
              <a:rPr lang="en-US" sz="2600" dirty="0" smtClean="0">
                <a:latin typeface="Arial" panose="020B0604020202020204" pitchFamily="34" charset="0"/>
                <a:cs typeface="Arial" panose="020B0604020202020204" pitchFamily="34" charset="0"/>
                <a:hlinkClick r:id="rId3"/>
              </a:rPr>
              <a:t>https</a:t>
            </a:r>
            <a:r>
              <a:rPr lang="en-US" sz="2600" dirty="0">
                <a:latin typeface="Arial" panose="020B0604020202020204" pitchFamily="34" charset="0"/>
                <a:cs typeface="Arial" panose="020B0604020202020204" pitchFamily="34" charset="0"/>
                <a:hlinkClick r:id="rId3"/>
              </a:rPr>
              <a:t>://www.aap.org/en/pages/2019-novel-coronavirus-covid-19-infections/connecting-with-the-experts</a:t>
            </a:r>
            <a:r>
              <a:rPr lang="en-US" sz="2500" dirty="0" smtClean="0">
                <a:latin typeface="Arial" panose="020B0604020202020204" pitchFamily="34" charset="0"/>
                <a:cs typeface="Arial" panose="020B0604020202020204" pitchFamily="34" charset="0"/>
                <a:hlinkClick r:id="rId3"/>
              </a:rPr>
              <a:t>/</a:t>
            </a:r>
            <a:endParaRPr lang="en-US" sz="25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791060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2360D4C-AE73-45CA-B1D7-55C61535CE65}"/>
              </a:ext>
            </a:extLst>
          </p:cNvPr>
          <p:cNvSpPr>
            <a:spLocks noGrp="1"/>
          </p:cNvSpPr>
          <p:nvPr>
            <p:ph type="title"/>
          </p:nvPr>
        </p:nvSpPr>
        <p:spPr>
          <a:xfrm>
            <a:off x="74467" y="657727"/>
            <a:ext cx="12036723" cy="861775"/>
          </a:xfrm>
        </p:spPr>
        <p:txBody>
          <a:bodyPr anchor="ctr">
            <a:noAutofit/>
          </a:bodyPr>
          <a:lstStyle/>
          <a:p>
            <a:pPr>
              <a:lnSpc>
                <a:spcPct val="90000"/>
              </a:lnSpc>
            </a:pPr>
            <a:r>
              <a:rPr lang="en-US" sz="3600" cap="none" dirty="0">
                <a:latin typeface="Arial" panose="020B0604020202020204" pitchFamily="34" charset="0"/>
                <a:cs typeface="Arial" panose="020B0604020202020204" pitchFamily="34" charset="0"/>
              </a:rPr>
              <a:t>Potential Upcoming FDA VRBPAC Meetings</a:t>
            </a:r>
          </a:p>
        </p:txBody>
      </p:sp>
      <p:sp>
        <p:nvSpPr>
          <p:cNvPr id="25" name="Content Placeholder 3">
            <a:extLst>
              <a:ext uri="{FF2B5EF4-FFF2-40B4-BE49-F238E27FC236}">
                <a16:creationId xmlns:a16="http://schemas.microsoft.com/office/drawing/2014/main" id="{5C578AA5-95EA-4A34-B8F9-F1C3473CA51D}"/>
              </a:ext>
            </a:extLst>
          </p:cNvPr>
          <p:cNvSpPr>
            <a:spLocks noGrp="1"/>
          </p:cNvSpPr>
          <p:nvPr>
            <p:ph sz="half" idx="2"/>
          </p:nvPr>
        </p:nvSpPr>
        <p:spPr>
          <a:xfrm>
            <a:off x="521197" y="1519502"/>
            <a:ext cx="11143261" cy="4652698"/>
          </a:xfrm>
        </p:spPr>
        <p:txBody>
          <a:bodyPr vert="horz" lIns="91440" tIns="45720" rIns="91440" bIns="45720" rtlCol="0" anchor="t">
            <a:noAutofit/>
          </a:bodyPr>
          <a:lstStyle/>
          <a:p>
            <a:pPr marL="456565" indent="-456565">
              <a:buClr>
                <a:srgbClr val="F5AA2C"/>
              </a:buClr>
            </a:pPr>
            <a:r>
              <a:rPr lang="en-US" sz="3000" dirty="0">
                <a:latin typeface="Arial" panose="020B0604020202020204" pitchFamily="34" charset="0"/>
                <a:cs typeface="Arial" panose="020B0604020202020204" pitchFamily="34" charset="0"/>
              </a:rPr>
              <a:t>June 7: Plan to discuss EUA request for the </a:t>
            </a:r>
            <a:r>
              <a:rPr lang="en-US" sz="3000" dirty="0" err="1">
                <a:latin typeface="Arial" panose="020B0604020202020204" pitchFamily="34" charset="0"/>
                <a:cs typeface="Arial" panose="020B0604020202020204" pitchFamily="34" charset="0"/>
              </a:rPr>
              <a:t>Novavax</a:t>
            </a:r>
            <a:r>
              <a:rPr lang="en-US" sz="3000" dirty="0">
                <a:latin typeface="Arial" panose="020B0604020202020204" pitchFamily="34" charset="0"/>
                <a:cs typeface="Arial" panose="020B0604020202020204" pitchFamily="34" charset="0"/>
              </a:rPr>
              <a:t> COVID-19 vaccine for individuals </a:t>
            </a:r>
            <a:r>
              <a:rPr lang="en-US" sz="3000" u="sng" dirty="0">
                <a:latin typeface="Arial" panose="020B0604020202020204" pitchFamily="34" charset="0"/>
                <a:cs typeface="Arial" panose="020B0604020202020204" pitchFamily="34" charset="0"/>
              </a:rPr>
              <a:t>&gt;</a:t>
            </a:r>
            <a:r>
              <a:rPr lang="en-US" sz="3000" dirty="0">
                <a:latin typeface="Arial" panose="020B0604020202020204" pitchFamily="34" charset="0"/>
                <a:cs typeface="Arial" panose="020B0604020202020204" pitchFamily="34" charset="0"/>
              </a:rPr>
              <a:t>18 years of age</a:t>
            </a:r>
            <a:endParaRPr lang="en-US" sz="3700" dirty="0">
              <a:latin typeface="Arial" panose="020B0604020202020204" pitchFamily="34" charset="0"/>
              <a:cs typeface="Arial" panose="020B0604020202020204" pitchFamily="34" charset="0"/>
            </a:endParaRPr>
          </a:p>
          <a:p>
            <a:pPr marL="456565" indent="-456565">
              <a:buClr>
                <a:srgbClr val="F5AA2C"/>
              </a:buClr>
            </a:pPr>
            <a:r>
              <a:rPr lang="en-US" sz="3000" dirty="0">
                <a:latin typeface="Arial" panose="020B0604020202020204" pitchFamily="34" charset="0"/>
                <a:cs typeface="Arial" panose="020B0604020202020204" pitchFamily="34" charset="0"/>
              </a:rPr>
              <a:t>June 8, 21, and 22: Held dates to discuss updates to the </a:t>
            </a:r>
            <a:r>
              <a:rPr lang="en-US" sz="3000" dirty="0" err="1">
                <a:latin typeface="Arial" panose="020B0604020202020204" pitchFamily="34" charset="0"/>
                <a:cs typeface="Arial" panose="020B0604020202020204" pitchFamily="34" charset="0"/>
              </a:rPr>
              <a:t>Moderna</a:t>
            </a:r>
            <a:r>
              <a:rPr lang="en-US" sz="3000" dirty="0">
                <a:latin typeface="Arial" panose="020B0604020202020204" pitchFamily="34" charset="0"/>
                <a:cs typeface="Arial" panose="020B0604020202020204" pitchFamily="34" charset="0"/>
              </a:rPr>
              <a:t> and Pfizer-</a:t>
            </a:r>
            <a:r>
              <a:rPr lang="en-US" sz="3000" dirty="0" err="1">
                <a:latin typeface="Arial" panose="020B0604020202020204" pitchFamily="34" charset="0"/>
                <a:cs typeface="Arial" panose="020B0604020202020204" pitchFamily="34" charset="0"/>
              </a:rPr>
              <a:t>BioNTech</a:t>
            </a:r>
            <a:r>
              <a:rPr lang="en-US" sz="3000" dirty="0">
                <a:latin typeface="Arial" panose="020B0604020202020204" pitchFamily="34" charset="0"/>
                <a:cs typeface="Arial" panose="020B0604020202020204" pitchFamily="34" charset="0"/>
              </a:rPr>
              <a:t> EUAs for COVID-19 vaccines to include younger populations</a:t>
            </a:r>
          </a:p>
          <a:p>
            <a:pPr marL="456565" indent="-456565">
              <a:buClr>
                <a:srgbClr val="F5AA2C"/>
              </a:buClr>
            </a:pPr>
            <a:r>
              <a:rPr lang="en-US" sz="3000" dirty="0">
                <a:latin typeface="Arial" panose="020B0604020202020204" pitchFamily="34" charset="0"/>
                <a:cs typeface="Arial" panose="020B0604020202020204" pitchFamily="34" charset="0"/>
              </a:rPr>
              <a:t>June 28: Plan to discuss whether the SARS-CoV-2 strain composition of COVID-19 vaccines should be modified, and if so, which strain(s) should be selected for Fall </a:t>
            </a:r>
            <a:r>
              <a:rPr lang="en-US" sz="3000" dirty="0" smtClean="0">
                <a:latin typeface="Arial" panose="020B0604020202020204" pitchFamily="34" charset="0"/>
                <a:cs typeface="Arial" panose="020B0604020202020204" pitchFamily="34" charset="0"/>
              </a:rPr>
              <a:t>2022</a:t>
            </a:r>
          </a:p>
          <a:p>
            <a:pPr marL="989951" lvl="1" indent="-456565">
              <a:buClr>
                <a:srgbClr val="F5AA2C"/>
              </a:buClr>
            </a:pPr>
            <a:r>
              <a:rPr lang="en-US" sz="2100" dirty="0">
                <a:solidFill>
                  <a:srgbClr val="0000FF"/>
                </a:solidFill>
              </a:rPr>
              <a:t>https://</a:t>
            </a:r>
            <a:r>
              <a:rPr lang="en-US" sz="2100" dirty="0" smtClean="0">
                <a:solidFill>
                  <a:srgbClr val="0000FF"/>
                </a:solidFill>
              </a:rPr>
              <a:t>www.fda.gov/news-events/press-announcements/coronavirus-covid-19-update-fda-announces-tentative-advisory-committee-meeting-schedule-regarding</a:t>
            </a:r>
            <a:endParaRPr lang="en-US" sz="2300" dirty="0">
              <a:latin typeface="Alegreya Sans"/>
              <a:ea typeface="Calibri"/>
              <a:cs typeface="Calibri"/>
            </a:endParaRPr>
          </a:p>
          <a:p>
            <a:pPr marL="456565" indent="-456565">
              <a:buClr>
                <a:srgbClr val="F5AA2C"/>
              </a:buClr>
            </a:pPr>
            <a:endParaRPr lang="en-US" sz="2500" dirty="0">
              <a:latin typeface="Alegreya Sans"/>
              <a:ea typeface="Calibri"/>
              <a:cs typeface="Calibri"/>
            </a:endParaRPr>
          </a:p>
          <a:p>
            <a:pPr marL="456565" indent="-456565">
              <a:buClr>
                <a:srgbClr val="F5AA2C"/>
              </a:buClr>
            </a:pPr>
            <a:endParaRPr lang="en-US" sz="2500" dirty="0">
              <a:latin typeface="Alegreya Sans"/>
              <a:ea typeface="Calibri"/>
              <a:cs typeface="Calibri"/>
            </a:endParaRPr>
          </a:p>
          <a:p>
            <a:pPr marL="456565" indent="-456565">
              <a:buClr>
                <a:srgbClr val="F5AA2C"/>
              </a:buClr>
            </a:pPr>
            <a:endParaRPr lang="en-US" sz="2200" dirty="0">
              <a:latin typeface="Calibri"/>
              <a:ea typeface="Calibri"/>
              <a:cs typeface="Calibri"/>
            </a:endParaRPr>
          </a:p>
        </p:txBody>
      </p:sp>
    </p:spTree>
    <p:extLst>
      <p:ext uri="{BB962C8B-B14F-4D97-AF65-F5344CB8AC3E}">
        <p14:creationId xmlns:p14="http://schemas.microsoft.com/office/powerpoint/2010/main" val="1578758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2360D4C-AE73-45CA-B1D7-55C61535CE65}"/>
              </a:ext>
            </a:extLst>
          </p:cNvPr>
          <p:cNvSpPr>
            <a:spLocks noGrp="1"/>
          </p:cNvSpPr>
          <p:nvPr>
            <p:ph type="title"/>
          </p:nvPr>
        </p:nvSpPr>
        <p:spPr>
          <a:xfrm>
            <a:off x="74467" y="657727"/>
            <a:ext cx="12036723" cy="861775"/>
          </a:xfrm>
        </p:spPr>
        <p:txBody>
          <a:bodyPr anchor="ctr">
            <a:noAutofit/>
          </a:bodyPr>
          <a:lstStyle/>
          <a:p>
            <a:pPr>
              <a:lnSpc>
                <a:spcPct val="90000"/>
              </a:lnSpc>
            </a:pPr>
            <a:r>
              <a:rPr lang="en-US" sz="4000" cap="none" dirty="0">
                <a:latin typeface="Arial" panose="020B0604020202020204" pitchFamily="34" charset="0"/>
                <a:cs typeface="Arial" panose="020B0604020202020204" pitchFamily="34" charset="0"/>
              </a:rPr>
              <a:t>COVID-19 Vaccine Updates</a:t>
            </a:r>
          </a:p>
        </p:txBody>
      </p:sp>
      <p:sp>
        <p:nvSpPr>
          <p:cNvPr id="25" name="Content Placeholder 3">
            <a:extLst>
              <a:ext uri="{FF2B5EF4-FFF2-40B4-BE49-F238E27FC236}">
                <a16:creationId xmlns:a16="http://schemas.microsoft.com/office/drawing/2014/main" id="{5C578AA5-95EA-4A34-B8F9-F1C3473CA51D}"/>
              </a:ext>
            </a:extLst>
          </p:cNvPr>
          <p:cNvSpPr>
            <a:spLocks noGrp="1"/>
          </p:cNvSpPr>
          <p:nvPr>
            <p:ph sz="half" idx="2"/>
          </p:nvPr>
        </p:nvSpPr>
        <p:spPr>
          <a:xfrm>
            <a:off x="1331543" y="2514600"/>
            <a:ext cx="9522569" cy="2015684"/>
          </a:xfrm>
        </p:spPr>
        <p:txBody>
          <a:bodyPr vert="horz" lIns="91440" tIns="45720" rIns="91440" bIns="45720" rtlCol="0" anchor="t">
            <a:noAutofit/>
          </a:bodyPr>
          <a:lstStyle/>
          <a:p>
            <a:pPr marL="456565" indent="-456565">
              <a:buClr>
                <a:srgbClr val="F5AA2C"/>
              </a:buClr>
            </a:pPr>
            <a:r>
              <a:rPr lang="en-US" sz="3600" dirty="0">
                <a:latin typeface="Arial" panose="020B0604020202020204" pitchFamily="34" charset="0"/>
                <a:cs typeface="Arial" panose="020B0604020202020204" pitchFamily="34" charset="0"/>
              </a:rPr>
              <a:t>ACIP Meeting on May 19 from 11-4 pm ET</a:t>
            </a:r>
          </a:p>
          <a:p>
            <a:pPr marL="456565" indent="-456565">
              <a:buClr>
                <a:srgbClr val="F5AA2C"/>
              </a:buClr>
            </a:pPr>
            <a:r>
              <a:rPr lang="en-US" sz="3600" dirty="0" smtClean="0">
                <a:latin typeface="Arial" panose="020B0604020202020204" pitchFamily="34" charset="0"/>
                <a:cs typeface="Arial" panose="020B0604020202020204" pitchFamily="34" charset="0"/>
              </a:rPr>
              <a:t>Agenda reportedly to include COVID-19</a:t>
            </a:r>
            <a:endParaRPr lang="en-US" sz="3600" dirty="0">
              <a:latin typeface="Arial" panose="020B0604020202020204" pitchFamily="34" charset="0"/>
              <a:cs typeface="Arial" panose="020B0604020202020204" pitchFamily="34" charset="0"/>
            </a:endParaRPr>
          </a:p>
          <a:p>
            <a:pPr marL="456565" indent="-456565">
              <a:buClr>
                <a:srgbClr val="F5AA2C"/>
              </a:buClr>
            </a:pPr>
            <a:endParaRPr lang="en-US" sz="3200" dirty="0">
              <a:latin typeface="Alegreya Sans"/>
              <a:cs typeface="Calibri"/>
            </a:endParaRPr>
          </a:p>
          <a:p>
            <a:pPr marL="456565" indent="-456565">
              <a:buClr>
                <a:srgbClr val="F5AA2C"/>
              </a:buClr>
            </a:pPr>
            <a:endParaRPr lang="en-US" sz="3700" dirty="0">
              <a:latin typeface="Calibri"/>
              <a:cs typeface="Calibri"/>
            </a:endParaRPr>
          </a:p>
          <a:p>
            <a:pPr marL="456565" indent="-456565">
              <a:buClr>
                <a:srgbClr val="F5AA2C"/>
              </a:buClr>
            </a:pPr>
            <a:endParaRPr lang="en-US" sz="3000" dirty="0">
              <a:latin typeface="Alegreya Sans"/>
              <a:cs typeface="Calibri"/>
            </a:endParaRPr>
          </a:p>
          <a:p>
            <a:pPr marL="456565" indent="-456565">
              <a:buClr>
                <a:srgbClr val="F5AA2C"/>
              </a:buClr>
            </a:pPr>
            <a:endParaRPr lang="en-US" sz="3200" dirty="0">
              <a:latin typeface="Alegreya Sans"/>
              <a:cs typeface="Calibri"/>
            </a:endParaRPr>
          </a:p>
          <a:p>
            <a:pPr marL="989965" lvl="1" indent="-380365">
              <a:buClr>
                <a:srgbClr val="F5AA2C"/>
              </a:buClr>
            </a:pPr>
            <a:endParaRPr lang="en-US" sz="2700" dirty="0">
              <a:latin typeface="Alegreya Sans"/>
              <a:cs typeface="Calibri"/>
            </a:endParaRPr>
          </a:p>
          <a:p>
            <a:pPr marL="989965" lvl="1" indent="-380365">
              <a:buClr>
                <a:srgbClr val="F5AA2C"/>
              </a:buClr>
            </a:pPr>
            <a:endParaRPr lang="en-US" sz="2700" dirty="0">
              <a:latin typeface="Alegreya Sans"/>
              <a:cs typeface="Calibri"/>
            </a:endParaRPr>
          </a:p>
          <a:p>
            <a:pPr marL="989965" lvl="1" indent="-380365">
              <a:buClr>
                <a:srgbClr val="F5AA2C"/>
              </a:buClr>
            </a:pPr>
            <a:endParaRPr lang="en-US" sz="2700" dirty="0">
              <a:latin typeface="Alegreya Sans"/>
              <a:cs typeface="Calibri"/>
            </a:endParaRPr>
          </a:p>
          <a:p>
            <a:pPr marL="989965" lvl="1" indent="-380365">
              <a:buClr>
                <a:srgbClr val="F5AA2C"/>
              </a:buClr>
            </a:pPr>
            <a:endParaRPr lang="en-US" sz="2700" dirty="0">
              <a:latin typeface="Alegreya Sans"/>
              <a:cs typeface="Calibri"/>
            </a:endParaRPr>
          </a:p>
          <a:p>
            <a:pPr marL="989965" lvl="1" indent="-380365">
              <a:buClr>
                <a:srgbClr val="F5AA2C"/>
              </a:buClr>
            </a:pPr>
            <a:endParaRPr lang="en-US" sz="1800" dirty="0">
              <a:latin typeface="Alegreya Sans"/>
              <a:cs typeface="Calibri"/>
            </a:endParaRPr>
          </a:p>
          <a:p>
            <a:pPr marL="989965" lvl="1" indent="-380365">
              <a:buClr>
                <a:srgbClr val="F5AA2C"/>
              </a:buClr>
            </a:pPr>
            <a:endParaRPr lang="en-US" sz="2300" dirty="0">
              <a:latin typeface="Alegreya Sans"/>
              <a:cs typeface="Calibri"/>
            </a:endParaRPr>
          </a:p>
          <a:p>
            <a:pPr marL="456565" indent="-456565">
              <a:buClr>
                <a:srgbClr val="F5AA2C"/>
              </a:buClr>
            </a:pPr>
            <a:endParaRPr lang="en-US" sz="2800" dirty="0">
              <a:latin typeface="Alegreya Sans"/>
              <a:ea typeface="Calibri"/>
              <a:cs typeface="Calibri"/>
            </a:endParaRPr>
          </a:p>
          <a:p>
            <a:pPr marL="989965" lvl="1" indent="-380365">
              <a:buClr>
                <a:srgbClr val="F5AA2C"/>
              </a:buClr>
            </a:pPr>
            <a:endParaRPr lang="en-US" sz="2300" dirty="0">
              <a:latin typeface="Alegreya Sans"/>
              <a:ea typeface="Calibri"/>
              <a:cs typeface="Calibri"/>
            </a:endParaRPr>
          </a:p>
          <a:p>
            <a:pPr marL="456565" indent="-456565">
              <a:buClr>
                <a:srgbClr val="F5AA2C"/>
              </a:buClr>
            </a:pPr>
            <a:endParaRPr lang="en-US" sz="2800" dirty="0">
              <a:latin typeface="Alegreya Sans"/>
              <a:ea typeface="Calibri"/>
              <a:cs typeface="Calibri"/>
            </a:endParaRPr>
          </a:p>
          <a:p>
            <a:pPr marL="989965" lvl="1" indent="-380365">
              <a:buClr>
                <a:srgbClr val="F5AA2C"/>
              </a:buClr>
            </a:pPr>
            <a:endParaRPr lang="en-US" sz="2300" dirty="0">
              <a:latin typeface="Alegreya Sans"/>
              <a:ea typeface="Calibri"/>
              <a:cs typeface="Calibri"/>
            </a:endParaRPr>
          </a:p>
          <a:p>
            <a:pPr marL="989965" lvl="1" indent="-380365">
              <a:buClr>
                <a:srgbClr val="F5AA2C"/>
              </a:buClr>
            </a:pPr>
            <a:endParaRPr lang="en-US" sz="2300" dirty="0">
              <a:latin typeface="Alegreya Sans"/>
              <a:ea typeface="Calibri"/>
              <a:cs typeface="Calibri"/>
            </a:endParaRPr>
          </a:p>
          <a:p>
            <a:pPr marL="456565" indent="-456565">
              <a:buClr>
                <a:srgbClr val="F5AA2C"/>
              </a:buClr>
            </a:pPr>
            <a:endParaRPr lang="en-US" sz="2500" dirty="0">
              <a:latin typeface="Alegreya Sans"/>
              <a:ea typeface="Calibri"/>
              <a:cs typeface="Calibri"/>
            </a:endParaRPr>
          </a:p>
          <a:p>
            <a:pPr marL="456565" indent="-456565">
              <a:buClr>
                <a:srgbClr val="F5AA2C"/>
              </a:buClr>
            </a:pPr>
            <a:endParaRPr lang="en-US" sz="2500" dirty="0">
              <a:latin typeface="Alegreya Sans"/>
              <a:ea typeface="Calibri"/>
              <a:cs typeface="Calibri"/>
            </a:endParaRPr>
          </a:p>
          <a:p>
            <a:pPr marL="456565" indent="-456565">
              <a:buClr>
                <a:srgbClr val="F5AA2C"/>
              </a:buClr>
            </a:pPr>
            <a:endParaRPr lang="en-US" sz="2200" dirty="0">
              <a:latin typeface="Calibri"/>
              <a:ea typeface="Calibri"/>
              <a:cs typeface="Calibri"/>
            </a:endParaRPr>
          </a:p>
        </p:txBody>
      </p:sp>
    </p:spTree>
    <p:extLst>
      <p:ext uri="{BB962C8B-B14F-4D97-AF65-F5344CB8AC3E}">
        <p14:creationId xmlns:p14="http://schemas.microsoft.com/office/powerpoint/2010/main" val="732040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32" y="113185"/>
            <a:ext cx="8686800" cy="944223"/>
          </a:xfrm>
        </p:spPr>
        <p:txBody>
          <a:bodyPr/>
          <a:lstStyle/>
          <a:p>
            <a:r>
              <a:rPr lang="en-US" sz="2800" dirty="0">
                <a:solidFill>
                  <a:schemeClr val="tx1"/>
                </a:solidFill>
              </a:rPr>
              <a:t/>
            </a:r>
            <a:br>
              <a:rPr lang="en-US" sz="2800" dirty="0">
                <a:solidFill>
                  <a:schemeClr val="tx1"/>
                </a:solidFill>
              </a:rPr>
            </a:br>
            <a:r>
              <a:rPr lang="en-US" sz="2400" i="1" dirty="0" smtClean="0"/>
              <a:t>Please bear with us…</a:t>
            </a:r>
            <a:br>
              <a:rPr lang="en-US" sz="2400" i="1" dirty="0" smtClean="0"/>
            </a:br>
            <a:r>
              <a:rPr lang="en-US" dirty="0" smtClean="0"/>
              <a:t>Technology Notes – </a:t>
            </a:r>
            <a:r>
              <a:rPr lang="en-US" i="1" dirty="0" smtClean="0"/>
              <a:t>“Welcome to Zoom!”</a:t>
            </a:r>
            <a:r>
              <a:rPr lang="en-US" i="1" dirty="0"/>
              <a:t/>
            </a:r>
            <a:br>
              <a:rPr lang="en-US" i="1" dirty="0"/>
            </a:br>
            <a:endParaRPr lang="en-US" i="1" dirty="0"/>
          </a:p>
        </p:txBody>
      </p:sp>
      <p:sp>
        <p:nvSpPr>
          <p:cNvPr id="8" name="Subtitle 2">
            <a:extLst>
              <a:ext uri="{FF2B5EF4-FFF2-40B4-BE49-F238E27FC236}">
                <a16:creationId xmlns:a16="http://schemas.microsoft.com/office/drawing/2014/main" id="{41749B74-586A-4C8D-94D5-1ACA7B4EB673}"/>
              </a:ext>
            </a:extLst>
          </p:cNvPr>
          <p:cNvSpPr txBox="1">
            <a:spLocks/>
          </p:cNvSpPr>
          <p:nvPr/>
        </p:nvSpPr>
        <p:spPr>
          <a:xfrm>
            <a:off x="804332" y="1450040"/>
            <a:ext cx="11228956" cy="4823298"/>
          </a:xfrm>
          <a:prstGeom prst="rect">
            <a:avLst/>
          </a:prstGeom>
          <a:ln w="38100">
            <a:noFill/>
          </a:ln>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Arial" panose="020B0604020202020204" pitchFamily="34" charset="0"/>
              <a:buAutoNum type="arabicParenR"/>
              <a:tabLst/>
              <a:defRPr/>
            </a:pPr>
            <a:r>
              <a:rPr kumimoji="0" lang="en-US" sz="1800" b="1" i="0" u="none" strike="noStrike" kern="1200" cap="none" spc="0" normalizeH="0" baseline="0" noProof="0" dirty="0" smtClean="0">
                <a:ln>
                  <a:noFill/>
                </a:ln>
                <a:solidFill>
                  <a:srgbClr val="FF0000"/>
                </a:solidFill>
                <a:effectLst/>
                <a:uLnTx/>
                <a:uFillTx/>
                <a:latin typeface="Calibri" panose="020F0502020204030204"/>
                <a:ea typeface="+mn-ea"/>
                <a:cs typeface="+mn-cs"/>
              </a:rPr>
              <a:t>  All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participants will be muted upon joining the call</a:t>
            </a:r>
            <a:r>
              <a:rPr kumimoji="0" lang="en-US" sz="1800" b="1" i="0" u="none" strike="noStrike" kern="1200" cap="none" spc="0" normalizeH="0" baseline="0" noProof="0" dirty="0" smtClean="0">
                <a:ln>
                  <a:noFill/>
                </a:ln>
                <a:solidFill>
                  <a:srgbClr val="FF0000"/>
                </a:solidFill>
                <a:effectLst/>
                <a:uLnTx/>
                <a:uFillTx/>
                <a:latin typeface="Calibri" panose="020F0502020204030204"/>
                <a:ea typeface="+mn-ea"/>
                <a:cs typeface="+mn-cs"/>
              </a:rPr>
              <a: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685800" rtl="0" eaLnBrk="1" fontAlgn="auto" latinLnBrk="0" hangingPunct="1">
              <a:lnSpc>
                <a:spcPct val="100000"/>
              </a:lnSpc>
              <a:spcBef>
                <a:spcPts val="0"/>
              </a:spcBef>
              <a:spcAft>
                <a:spcPts val="0"/>
              </a:spcAft>
              <a:buClrTx/>
              <a:buSzTx/>
              <a:buFont typeface="Arial" panose="020B0604020202020204" pitchFamily="34" charset="0"/>
              <a:buAutoNum type="arabicParenR" startAt="2"/>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Presenters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Please avoid the use of speakerphone and make sure your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computer speaker is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muted if you </a:t>
            </a: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dialed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via phone</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685800" rtl="0" eaLnBrk="1" fontAlgn="auto" latinLnBrk="0" hangingPunct="1">
              <a:lnSpc>
                <a:spcPct val="100000"/>
              </a:lnSpc>
              <a:spcBef>
                <a:spcPts val="0"/>
              </a:spcBef>
              <a:spcAft>
                <a:spcPts val="0"/>
              </a:spcAft>
              <a:buClrTx/>
              <a:buSzTx/>
              <a:buFont typeface="Arial" panose="020B0604020202020204" pitchFamily="34" charset="0"/>
              <a:buAutoNum type="arabicParenR" startAt="3"/>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To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ask or respond to a question using the </a:t>
            </a:r>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Chat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box,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click            on your toolbar, type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your </a:t>
            </a: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        question                            and press the </a:t>
            </a:r>
            <a:r>
              <a:rPr kumimoji="0" lang="en-US" sz="1800" b="0" i="1"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Enter</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 key on your keyboard to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send</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a:p>
            <a:pPr marL="457200" marR="0" lvl="0" indent="-457200" algn="l" defTabSz="685800" rtl="0" eaLnBrk="1" fontAlgn="auto" latinLnBrk="0" hangingPunct="1">
              <a:lnSpc>
                <a:spcPct val="100000"/>
              </a:lnSpc>
              <a:spcBef>
                <a:spcPts val="0"/>
              </a:spcBef>
              <a:spcAft>
                <a:spcPts val="0"/>
              </a:spcAft>
              <a:buClrTx/>
              <a:buSzTx/>
              <a:buFont typeface="Arial" panose="020B0604020202020204" pitchFamily="34" charset="0"/>
              <a:buAutoNum type="arabicParenR" startAt="3"/>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a:p>
            <a:pPr marL="457200" marR="0" lvl="0" indent="-457200" algn="l" defTabSz="685800" rtl="0" eaLnBrk="1" fontAlgn="auto" latinLnBrk="0" hangingPunct="1">
              <a:lnSpc>
                <a:spcPct val="100000"/>
              </a:lnSpc>
              <a:spcBef>
                <a:spcPts val="0"/>
              </a:spcBef>
              <a:spcAft>
                <a:spcPts val="0"/>
              </a:spcAft>
              <a:buClrTx/>
              <a:buSzTx/>
              <a:buFont typeface="Arial" panose="020B0604020202020204" pitchFamily="34" charset="0"/>
              <a:buAutoNum type="arabicParenR" startAt="3"/>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a:p>
            <a:pPr marL="457200" marR="0" lvl="0" indent="-457200" algn="l" defTabSz="685800" rtl="0" eaLnBrk="1" fontAlgn="auto" latinLnBrk="0" hangingPunct="1">
              <a:lnSpc>
                <a:spcPct val="100000"/>
              </a:lnSpc>
              <a:spcBef>
                <a:spcPts val="0"/>
              </a:spcBef>
              <a:spcAft>
                <a:spcPts val="0"/>
              </a:spcAft>
              <a:buClrTx/>
              <a:buSzTx/>
              <a:buFont typeface="Arial" panose="020B0604020202020204" pitchFamily="34" charset="0"/>
              <a:buAutoNum type="arabicParenR" startAt="3"/>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a:p>
            <a:pPr marL="457200" marR="0" lvl="0" indent="-457200" algn="l" defTabSz="685800" rtl="0" eaLnBrk="1" fontAlgn="auto" latinLnBrk="0" hangingPunct="1">
              <a:lnSpc>
                <a:spcPct val="100000"/>
              </a:lnSpc>
              <a:spcBef>
                <a:spcPts val="0"/>
              </a:spcBef>
              <a:spcAft>
                <a:spcPts val="0"/>
              </a:spcAft>
              <a:buClrTx/>
              <a:buSzTx/>
              <a:buFont typeface="Arial" panose="020B0604020202020204" pitchFamily="34" charset="0"/>
              <a:buAutoNum type="arabicParenR" startAt="3"/>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a:p>
            <a:pPr marL="457200" marR="0" lvl="0" indent="-457200" algn="l" defTabSz="685800" rtl="0" eaLnBrk="1" fontAlgn="auto" latinLnBrk="0" hangingPunct="1">
              <a:lnSpc>
                <a:spcPct val="100000"/>
              </a:lnSpc>
              <a:spcBef>
                <a:spcPts val="0"/>
              </a:spcBef>
              <a:spcAft>
                <a:spcPts val="0"/>
              </a:spcAft>
              <a:buClrTx/>
              <a:buSzTx/>
              <a:buFont typeface="Arial" panose="020B0604020202020204" pitchFamily="34" charset="0"/>
              <a:buAutoNum type="arabicParenR" startAt="3"/>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AutoNum type="arabicParenR" startAt="4"/>
              <a:tabLst/>
              <a:defRPr/>
            </a:pPr>
            <a:r>
              <a:rPr kumimoji="0" 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ＭＳ Ｐゴシック" charset="-128"/>
                <a:cs typeface="Calibri" panose="020F0502020204030204" pitchFamily="34" charset="0"/>
              </a:rPr>
              <a:t>We will monitor Chat and review/</a:t>
            </a:r>
            <a:r>
              <a:rPr kumimoji="0" lang="en-US" sz="1800" b="0" i="0" u="none" strike="noStrike" kern="1200" cap="none" spc="0" normalizeH="0" baseline="0" noProof="0" dirty="0" err="1" smtClean="0">
                <a:ln>
                  <a:noFill/>
                </a:ln>
                <a:solidFill>
                  <a:srgbClr val="FF0000"/>
                </a:solidFill>
                <a:effectLst/>
                <a:uLnTx/>
                <a:uFillTx/>
                <a:latin typeface="Calibri" panose="020F0502020204030204" pitchFamily="34" charset="0"/>
                <a:ea typeface="ＭＳ Ｐゴシック" charset="-128"/>
                <a:cs typeface="Calibri" panose="020F0502020204030204" pitchFamily="34" charset="0"/>
              </a:rPr>
              <a:t>addres</a:t>
            </a:r>
            <a:r>
              <a:rPr kumimoji="0" 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ＭＳ Ｐゴシック" charset="-128"/>
                <a:cs typeface="Calibri" panose="020F0502020204030204" pitchFamily="34" charset="0"/>
              </a:rPr>
              <a:t>s questions </a:t>
            </a:r>
            <a:r>
              <a:rPr kumimoji="0" lang="en-US" sz="1800" b="1" i="0" u="sng" strike="noStrike" kern="1200" cap="none" spc="0" normalizeH="0" baseline="0" noProof="0" dirty="0" smtClean="0">
                <a:ln>
                  <a:noFill/>
                </a:ln>
                <a:solidFill>
                  <a:srgbClr val="FF0000"/>
                </a:solidFill>
                <a:effectLst/>
                <a:uLnTx/>
                <a:uFillTx/>
                <a:latin typeface="Calibri" panose="020F0502020204030204" pitchFamily="34" charset="0"/>
                <a:ea typeface="ＭＳ Ｐゴシック" charset="-128"/>
                <a:cs typeface="Calibri" panose="020F0502020204030204" pitchFamily="34" charset="0"/>
              </a:rPr>
              <a:t>after</a:t>
            </a:r>
            <a:r>
              <a:rPr kumimoji="0" lang="en-US" sz="1800" b="0" i="0" u="none" strike="noStrike" kern="1200" cap="none" spc="0" normalizeH="0" baseline="0" noProof="0" dirty="0" smtClean="0">
                <a:ln>
                  <a:noFill/>
                </a:ln>
                <a:solidFill>
                  <a:srgbClr val="FF0000"/>
                </a:solidFill>
                <a:effectLst/>
                <a:uLnTx/>
                <a:uFillTx/>
                <a:latin typeface="Calibri" panose="020F0502020204030204" pitchFamily="34" charset="0"/>
                <a:ea typeface="ＭＳ Ｐゴシック" charset="-128"/>
                <a:cs typeface="Calibri" panose="020F0502020204030204" pitchFamily="34" charset="0"/>
              </a:rPr>
              <a:t> content presentation</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AutoNum type="arabicParenR" startAt="4"/>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If you wish to verbally ask a question, click the microphone on your toolbar                 or press ALT-A to Unmute/Mute.</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AutoNum type="arabicParenR" startAt="4"/>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If you have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technology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questions, please directly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message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Kelli Joyce, </a:t>
            </a:r>
            <a:r>
              <a:rPr kumimoji="0" lang="en-US" sz="1800" b="1" i="0" u="none" strike="noStrike" kern="1200" cap="none" spc="0" normalizeH="0" baseline="0" noProof="0" smtClean="0">
                <a:ln>
                  <a:noFill/>
                </a:ln>
                <a:solidFill>
                  <a:prstClr val="black"/>
                </a:solidFill>
                <a:effectLst/>
                <a:uLnTx/>
                <a:uFillTx/>
                <a:latin typeface="Calibri" panose="020F0502020204030204"/>
                <a:ea typeface="+mn-ea"/>
                <a:cs typeface="+mn-cs"/>
              </a:rPr>
              <a:t>Allison Koneczny,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or</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Angela Zinno</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AutoNum type="arabicParenR" startAt="4"/>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Calls are RECORDED and posted on VCHIP web site for asynchronous review.</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rotWithShape="1">
          <a:blip r:embed="rId3"/>
          <a:srcRect l="8085" r="1"/>
          <a:stretch/>
        </p:blipFill>
        <p:spPr>
          <a:xfrm>
            <a:off x="6578650" y="2261742"/>
            <a:ext cx="565641" cy="661553"/>
          </a:xfrm>
          <a:prstGeom prst="rect">
            <a:avLst/>
          </a:prstGeom>
        </p:spPr>
      </p:pic>
      <p:pic>
        <p:nvPicPr>
          <p:cNvPr id="10" name="Picture 9"/>
          <p:cNvPicPr>
            <a:picLocks noChangeAspect="1"/>
          </p:cNvPicPr>
          <p:nvPr/>
        </p:nvPicPr>
        <p:blipFill>
          <a:blip r:embed="rId4"/>
          <a:stretch>
            <a:fillRect/>
          </a:stretch>
        </p:blipFill>
        <p:spPr>
          <a:xfrm>
            <a:off x="2209800" y="2974543"/>
            <a:ext cx="1291733" cy="1371600"/>
          </a:xfrm>
          <a:prstGeom prst="rect">
            <a:avLst/>
          </a:prstGeom>
        </p:spPr>
      </p:pic>
      <p:pic>
        <p:nvPicPr>
          <p:cNvPr id="11" name="Picture 10"/>
          <p:cNvPicPr>
            <a:picLocks noChangeAspect="1"/>
          </p:cNvPicPr>
          <p:nvPr/>
        </p:nvPicPr>
        <p:blipFill>
          <a:blip r:embed="rId5"/>
          <a:stretch>
            <a:fillRect/>
          </a:stretch>
        </p:blipFill>
        <p:spPr>
          <a:xfrm>
            <a:off x="8229600" y="4876800"/>
            <a:ext cx="773197" cy="469362"/>
          </a:xfrm>
          <a:prstGeom prst="rect">
            <a:avLst/>
          </a:prstGeom>
        </p:spPr>
      </p:pic>
      <p:sp>
        <p:nvSpPr>
          <p:cNvPr id="3" name="Date Placeholder 2"/>
          <p:cNvSpPr>
            <a:spLocks noGrp="1"/>
          </p:cNvSpPr>
          <p:nvPr>
            <p:ph type="dt" sz="half" idx="10"/>
          </p:nvPr>
        </p:nvSpPr>
        <p:spPr>
          <a:xfrm>
            <a:off x="5402027" y="6299662"/>
            <a:ext cx="2033565" cy="399572"/>
          </a:xfrm>
        </p:spPr>
        <p:txBody>
          <a:bodyPr/>
          <a:lstStyle/>
          <a:p>
            <a:pPr algn="ctr">
              <a:defRPr/>
            </a:pPr>
            <a:fld id="{159B7087-FAE3-4205-BC74-812C7B9DB10D}" type="datetime4">
              <a:rPr lang="en-US" smtClean="0"/>
              <a:pPr algn="ctr">
                <a:defRPr/>
              </a:pPr>
              <a:t>May 18, 2022</a:t>
            </a:fld>
            <a:endParaRPr lang="en-US" dirty="0"/>
          </a:p>
        </p:txBody>
      </p:sp>
    </p:spTree>
    <p:extLst>
      <p:ext uri="{BB962C8B-B14F-4D97-AF65-F5344CB8AC3E}">
        <p14:creationId xmlns:p14="http://schemas.microsoft.com/office/powerpoint/2010/main" val="408142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02360D4C-AE73-45CA-B1D7-55C61535CE65}"/>
              </a:ext>
            </a:extLst>
          </p:cNvPr>
          <p:cNvSpPr>
            <a:spLocks noGrp="1"/>
          </p:cNvSpPr>
          <p:nvPr>
            <p:ph type="title"/>
          </p:nvPr>
        </p:nvSpPr>
        <p:spPr>
          <a:xfrm>
            <a:off x="74467" y="662225"/>
            <a:ext cx="12036723" cy="861775"/>
          </a:xfrm>
        </p:spPr>
        <p:txBody>
          <a:bodyPr anchor="ctr">
            <a:noAutofit/>
          </a:bodyPr>
          <a:lstStyle/>
          <a:p>
            <a:pPr>
              <a:lnSpc>
                <a:spcPct val="90000"/>
              </a:lnSpc>
            </a:pPr>
            <a:r>
              <a:rPr lang="en-US" sz="4400" cap="none" dirty="0">
                <a:latin typeface="Alegreya Sans"/>
              </a:rPr>
              <a:t>Formula Shortage</a:t>
            </a:r>
            <a:endParaRPr lang="en-US" sz="4400" dirty="0"/>
          </a:p>
        </p:txBody>
      </p:sp>
      <p:sp>
        <p:nvSpPr>
          <p:cNvPr id="25" name="Content Placeholder 3">
            <a:extLst>
              <a:ext uri="{FF2B5EF4-FFF2-40B4-BE49-F238E27FC236}">
                <a16:creationId xmlns:a16="http://schemas.microsoft.com/office/drawing/2014/main" id="{5C578AA5-95EA-4A34-B8F9-F1C3473CA51D}"/>
              </a:ext>
            </a:extLst>
          </p:cNvPr>
          <p:cNvSpPr>
            <a:spLocks noGrp="1"/>
          </p:cNvSpPr>
          <p:nvPr>
            <p:ph sz="half" idx="2"/>
          </p:nvPr>
        </p:nvSpPr>
        <p:spPr>
          <a:xfrm>
            <a:off x="788494" y="1915376"/>
            <a:ext cx="5448314" cy="4333024"/>
          </a:xfrm>
        </p:spPr>
        <p:txBody>
          <a:bodyPr vert="horz" lIns="91440" tIns="45720" rIns="91440" bIns="45720" rtlCol="0" anchor="t">
            <a:noAutofit/>
          </a:bodyPr>
          <a:lstStyle/>
          <a:p>
            <a:pPr marL="456565" indent="-456565">
              <a:buClr>
                <a:srgbClr val="AFE3F5"/>
              </a:buClr>
            </a:pPr>
            <a:r>
              <a:rPr lang="en-US" sz="3000">
                <a:latin typeface="Alegreya Sans"/>
                <a:ea typeface="+mn-lt"/>
                <a:cs typeface="+mn-lt"/>
              </a:rPr>
              <a:t>AAP News Article, "</a:t>
            </a:r>
            <a:r>
              <a:rPr lang="en-US" sz="3000">
                <a:latin typeface="Alegreya Sans"/>
                <a:ea typeface="+mn-lt"/>
                <a:cs typeface="+mn-lt"/>
                <a:hlinkClick r:id="rId3"/>
              </a:rPr>
              <a:t>Health care providers can request Abbott formula for patients in urgent need</a:t>
            </a:r>
            <a:r>
              <a:rPr lang="en-US" sz="3000">
                <a:latin typeface="Alegreya Sans"/>
                <a:ea typeface="+mn-lt"/>
                <a:cs typeface="+mn-lt"/>
              </a:rPr>
              <a:t>"</a:t>
            </a:r>
            <a:endParaRPr lang="en-US" sz="3000" b="1">
              <a:latin typeface="Alegreya Sans"/>
              <a:ea typeface="+mn-lt"/>
              <a:cs typeface="+mn-lt"/>
            </a:endParaRPr>
          </a:p>
          <a:p>
            <a:pPr marL="456565" indent="-456565">
              <a:buClr>
                <a:srgbClr val="AFE3F5"/>
              </a:buClr>
            </a:pPr>
            <a:r>
              <a:rPr lang="en-US" sz="3000">
                <a:latin typeface="Alegreya Sans"/>
                <a:cs typeface="Calibri"/>
              </a:rPr>
              <a:t>HealthyChildren.org article, "</a:t>
            </a:r>
            <a:r>
              <a:rPr lang="en-US" sz="3000">
                <a:latin typeface="Alegreya Sans"/>
                <a:cs typeface="Calibri"/>
                <a:hlinkClick r:id="rId4"/>
              </a:rPr>
              <a:t>With the baby formula shortage, what should I do if I can't find any?</a:t>
            </a:r>
            <a:r>
              <a:rPr lang="en-US" sz="3000">
                <a:latin typeface="Alegreya Sans"/>
                <a:cs typeface="Calibri"/>
              </a:rPr>
              <a:t>"</a:t>
            </a:r>
          </a:p>
          <a:p>
            <a:pPr marL="456565" indent="-456565">
              <a:buClr>
                <a:srgbClr val="F5AA2C"/>
              </a:buClr>
            </a:pPr>
            <a:endParaRPr lang="en-US" sz="3200">
              <a:latin typeface="Alegreya Sans"/>
              <a:cs typeface="Calibri"/>
            </a:endParaRPr>
          </a:p>
          <a:p>
            <a:pPr marL="989965" lvl="1" indent="-380365">
              <a:buClr>
                <a:srgbClr val="F5AA2C"/>
              </a:buClr>
            </a:pPr>
            <a:endParaRPr lang="en-US" sz="2700">
              <a:latin typeface="Alegreya Sans"/>
              <a:cs typeface="Calibri"/>
            </a:endParaRPr>
          </a:p>
          <a:p>
            <a:pPr marL="989965" lvl="1" indent="-380365">
              <a:buClr>
                <a:srgbClr val="F5AA2C"/>
              </a:buClr>
            </a:pPr>
            <a:endParaRPr lang="en-US" sz="2700">
              <a:latin typeface="Alegreya Sans"/>
              <a:cs typeface="Calibri"/>
            </a:endParaRPr>
          </a:p>
          <a:p>
            <a:pPr marL="989965" lvl="1" indent="-380365">
              <a:buClr>
                <a:srgbClr val="F5AA2C"/>
              </a:buClr>
            </a:pPr>
            <a:endParaRPr lang="en-US" sz="2700">
              <a:latin typeface="Alegreya Sans"/>
              <a:cs typeface="Calibri"/>
            </a:endParaRPr>
          </a:p>
          <a:p>
            <a:pPr marL="989965" lvl="1" indent="-380365">
              <a:buClr>
                <a:srgbClr val="F5AA2C"/>
              </a:buClr>
            </a:pPr>
            <a:endParaRPr lang="en-US" sz="2700">
              <a:latin typeface="Alegreya Sans"/>
              <a:cs typeface="Calibri"/>
            </a:endParaRPr>
          </a:p>
          <a:p>
            <a:pPr marL="989965" lvl="1" indent="-380365">
              <a:buClr>
                <a:srgbClr val="F5AA2C"/>
              </a:buClr>
            </a:pPr>
            <a:endParaRPr lang="en-US" sz="1800">
              <a:latin typeface="Alegreya Sans"/>
              <a:cs typeface="Calibri"/>
            </a:endParaRPr>
          </a:p>
          <a:p>
            <a:pPr marL="989965" lvl="1" indent="-380365">
              <a:buClr>
                <a:srgbClr val="F5AA2C"/>
              </a:buClr>
            </a:pPr>
            <a:endParaRPr lang="en-US" sz="2300">
              <a:latin typeface="Alegreya Sans"/>
              <a:cs typeface="Calibri"/>
            </a:endParaRPr>
          </a:p>
          <a:p>
            <a:pPr marL="456565" indent="-456565">
              <a:buClr>
                <a:srgbClr val="F5AA2C"/>
              </a:buClr>
            </a:pPr>
            <a:endParaRPr lang="en-US" sz="2800">
              <a:latin typeface="Alegreya Sans"/>
              <a:cs typeface="Calibri"/>
            </a:endParaRPr>
          </a:p>
          <a:p>
            <a:pPr marL="989965" lvl="1" indent="-380365">
              <a:buClr>
                <a:srgbClr val="F5AA2C"/>
              </a:buClr>
            </a:pPr>
            <a:endParaRPr lang="en-US" sz="2300">
              <a:latin typeface="Alegreya Sans"/>
              <a:cs typeface="Calibri"/>
            </a:endParaRPr>
          </a:p>
          <a:p>
            <a:pPr marL="456565" indent="-456565">
              <a:buClr>
                <a:srgbClr val="F5AA2C"/>
              </a:buClr>
            </a:pPr>
            <a:endParaRPr lang="en-US" sz="2800">
              <a:latin typeface="Alegreya Sans"/>
              <a:cs typeface="Calibri"/>
            </a:endParaRPr>
          </a:p>
          <a:p>
            <a:pPr marL="989965" lvl="1" indent="-380365">
              <a:buClr>
                <a:srgbClr val="F5AA2C"/>
              </a:buClr>
            </a:pPr>
            <a:endParaRPr lang="en-US" sz="2300">
              <a:latin typeface="Alegreya Sans"/>
              <a:ea typeface="Calibri"/>
              <a:cs typeface="Calibri"/>
            </a:endParaRPr>
          </a:p>
          <a:p>
            <a:pPr marL="989965" lvl="1" indent="-380365">
              <a:buClr>
                <a:srgbClr val="F5AA2C"/>
              </a:buClr>
            </a:pPr>
            <a:endParaRPr lang="en-US" sz="2300">
              <a:latin typeface="Alegreya Sans"/>
              <a:ea typeface="Calibri"/>
              <a:cs typeface="Calibri"/>
            </a:endParaRPr>
          </a:p>
          <a:p>
            <a:pPr marL="456565" indent="-456565">
              <a:buClr>
                <a:srgbClr val="F5AA2C"/>
              </a:buClr>
            </a:pPr>
            <a:endParaRPr lang="en-US" sz="2500">
              <a:latin typeface="Alegreya Sans"/>
              <a:ea typeface="Calibri"/>
              <a:cs typeface="Calibri"/>
            </a:endParaRPr>
          </a:p>
          <a:p>
            <a:pPr marL="456565" indent="-456565">
              <a:buClr>
                <a:srgbClr val="F5AA2C"/>
              </a:buClr>
            </a:pPr>
            <a:endParaRPr lang="en-US" sz="2500">
              <a:latin typeface="Alegreya Sans"/>
              <a:ea typeface="Calibri"/>
              <a:cs typeface="Calibri"/>
            </a:endParaRPr>
          </a:p>
          <a:p>
            <a:pPr marL="456565" indent="-456565">
              <a:buClr>
                <a:srgbClr val="F5AA2C"/>
              </a:buClr>
            </a:pPr>
            <a:endParaRPr lang="en-US" sz="2200">
              <a:latin typeface="Calibri"/>
              <a:ea typeface="Calibri"/>
              <a:cs typeface="Calibri"/>
            </a:endParaRPr>
          </a:p>
        </p:txBody>
      </p:sp>
      <p:pic>
        <p:nvPicPr>
          <p:cNvPr id="4" name="Picture 4" descr="A picture containing indoor, food, cream, food processor&#10;&#10;Description automatically generated">
            <a:extLst>
              <a:ext uri="{FF2B5EF4-FFF2-40B4-BE49-F238E27FC236}">
                <a16:creationId xmlns:a16="http://schemas.microsoft.com/office/drawing/2014/main" id="{4E6DA58F-E7D4-CB18-847B-6B3003C7A00B}"/>
              </a:ext>
            </a:extLst>
          </p:cNvPr>
          <p:cNvPicPr>
            <a:picLocks noChangeAspect="1"/>
          </p:cNvPicPr>
          <p:nvPr/>
        </p:nvPicPr>
        <p:blipFill>
          <a:blip r:embed="rId5"/>
          <a:stretch>
            <a:fillRect/>
          </a:stretch>
        </p:blipFill>
        <p:spPr>
          <a:xfrm>
            <a:off x="6702927" y="2182586"/>
            <a:ext cx="4507831" cy="3040932"/>
          </a:xfrm>
          <a:prstGeom prst="rect">
            <a:avLst/>
          </a:prstGeom>
        </p:spPr>
      </p:pic>
    </p:spTree>
    <p:extLst>
      <p:ext uri="{BB962C8B-B14F-4D97-AF65-F5344CB8AC3E}">
        <p14:creationId xmlns:p14="http://schemas.microsoft.com/office/powerpoint/2010/main" val="1488710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D5B3-13EE-91AF-302A-98DB975917A2}"/>
              </a:ext>
            </a:extLst>
          </p:cNvPr>
          <p:cNvSpPr>
            <a:spLocks noGrp="1"/>
          </p:cNvSpPr>
          <p:nvPr>
            <p:ph type="title"/>
          </p:nvPr>
        </p:nvSpPr>
        <p:spPr>
          <a:xfrm>
            <a:off x="609600" y="871018"/>
            <a:ext cx="10972800" cy="646331"/>
          </a:xfrm>
        </p:spPr>
        <p:txBody>
          <a:bodyPr/>
          <a:lstStyle/>
          <a:p>
            <a:r>
              <a:rPr lang="en-US" sz="3600" dirty="0" smtClean="0">
                <a:latin typeface="Arial" panose="020B0604020202020204" pitchFamily="34" charset="0"/>
                <a:cs typeface="Arial" panose="020B0604020202020204" pitchFamily="34" charset="0"/>
              </a:rPr>
              <a:t>MENTAL </a:t>
            </a:r>
            <a:r>
              <a:rPr lang="en-US" sz="3600" dirty="0">
                <a:latin typeface="Arial" panose="020B0604020202020204" pitchFamily="34" charset="0"/>
                <a:cs typeface="Arial" panose="020B0604020202020204" pitchFamily="34" charset="0"/>
              </a:rPr>
              <a:t>HEALTH ADVOCACY CAMPAIGN</a:t>
            </a:r>
          </a:p>
        </p:txBody>
      </p:sp>
      <p:sp>
        <p:nvSpPr>
          <p:cNvPr id="3" name="Content Placeholder 2">
            <a:extLst>
              <a:ext uri="{FF2B5EF4-FFF2-40B4-BE49-F238E27FC236}">
                <a16:creationId xmlns:a16="http://schemas.microsoft.com/office/drawing/2014/main" id="{E5145D26-4296-EBE9-63AA-252CF9C67312}"/>
              </a:ext>
            </a:extLst>
          </p:cNvPr>
          <p:cNvSpPr>
            <a:spLocks noGrp="1"/>
          </p:cNvSpPr>
          <p:nvPr>
            <p:ph idx="1"/>
          </p:nvPr>
        </p:nvSpPr>
        <p:spPr>
          <a:xfrm>
            <a:off x="609600" y="1583703"/>
            <a:ext cx="10485748" cy="4753302"/>
          </a:xfrm>
        </p:spPr>
        <p:txBody>
          <a:bodyPr/>
          <a:lstStyle/>
          <a:p>
            <a:pPr marL="0" indent="0" algn="ctr">
              <a:buNone/>
            </a:pPr>
            <a:r>
              <a:rPr lang="en-US" dirty="0">
                <a:solidFill>
                  <a:schemeClr val="accent4">
                    <a:lumMod val="75000"/>
                  </a:schemeClr>
                </a:solidFill>
              </a:rPr>
              <a:t>JOIN OUR WEAR GREEN DAY ACTION</a:t>
            </a:r>
            <a:endParaRPr lang="en-US" dirty="0"/>
          </a:p>
          <a:p>
            <a:pPr marL="0" indent="0">
              <a:buNone/>
            </a:pPr>
            <a:endParaRPr lang="en-US" dirty="0">
              <a:solidFill>
                <a:schemeClr val="accent4">
                  <a:lumMod val="75000"/>
                </a:schemeClr>
              </a:solidFill>
            </a:endParaRPr>
          </a:p>
          <a:p>
            <a:pPr marL="0" indent="0">
              <a:buNone/>
            </a:pPr>
            <a:endParaRPr lang="en-US" sz="3200" dirty="0">
              <a:solidFill>
                <a:schemeClr val="accent4">
                  <a:lumMod val="75000"/>
                </a:schemeClr>
              </a:solidFill>
            </a:endParaRPr>
          </a:p>
          <a:p>
            <a:pPr marL="0" indent="0">
              <a:buNone/>
            </a:pPr>
            <a:r>
              <a:rPr lang="en-US" sz="2800" dirty="0"/>
              <a:t>The AAP Board &amp; Staff will participate in “Wear Green Day of Action” on Friday, May 20. Join us by posting pictures to your social media accounts along with messages supporting the advocacy campaign</a:t>
            </a:r>
          </a:p>
          <a:p>
            <a:pPr marL="0" indent="0">
              <a:buNone/>
            </a:pPr>
            <a:endParaRPr lang="en-US" sz="2800" dirty="0"/>
          </a:p>
          <a:p>
            <a:pPr marL="0" indent="0">
              <a:buNone/>
            </a:pPr>
            <a:r>
              <a:rPr lang="en-US" sz="2800" dirty="0"/>
              <a:t>TAG us @</a:t>
            </a:r>
            <a:r>
              <a:rPr lang="en-US" sz="2800" dirty="0" err="1"/>
              <a:t>AmeriAcadPeds</a:t>
            </a:r>
            <a:r>
              <a:rPr lang="en-US" sz="2800" dirty="0"/>
              <a:t> #MENTALMENTALHEALTHAWARNESSMONTH</a:t>
            </a:r>
          </a:p>
          <a:p>
            <a:pPr marL="0" indent="0">
              <a:buNone/>
            </a:pPr>
            <a:endParaRPr lang="en-US" sz="2800" dirty="0"/>
          </a:p>
        </p:txBody>
      </p:sp>
      <p:pic>
        <p:nvPicPr>
          <p:cNvPr id="5" name="Picture 4" descr="Text&#10;&#10;Description automatically generated">
            <a:extLst>
              <a:ext uri="{FF2B5EF4-FFF2-40B4-BE49-F238E27FC236}">
                <a16:creationId xmlns:a16="http://schemas.microsoft.com/office/drawing/2014/main" id="{FE912A55-B637-EDCC-8D33-84DC93ACB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377" y="2177245"/>
            <a:ext cx="2111604" cy="1619250"/>
          </a:xfrm>
          <a:prstGeom prst="rect">
            <a:avLst/>
          </a:prstGeom>
        </p:spPr>
      </p:pic>
    </p:spTree>
    <p:extLst>
      <p:ext uri="{BB962C8B-B14F-4D97-AF65-F5344CB8AC3E}">
        <p14:creationId xmlns:p14="http://schemas.microsoft.com/office/powerpoint/2010/main" val="3753880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152401"/>
            <a:ext cx="10871200" cy="762000"/>
          </a:xfrm>
        </p:spPr>
        <p:txBody>
          <a:bodyPr/>
          <a:lstStyle/>
          <a:p>
            <a:r>
              <a:rPr lang="en-US" sz="3000" i="1" dirty="0" smtClean="0"/>
              <a:t>From the CDC</a:t>
            </a:r>
            <a:br>
              <a:rPr lang="en-US" sz="3000" i="1" dirty="0" smtClean="0"/>
            </a:br>
            <a:r>
              <a:rPr lang="en-US" dirty="0" smtClean="0"/>
              <a:t>Acute Hepatitis and Adenovirus</a:t>
            </a:r>
            <a:endParaRPr lang="en-US" dirty="0"/>
          </a:p>
        </p:txBody>
      </p:sp>
      <p:sp>
        <p:nvSpPr>
          <p:cNvPr id="3" name="Content Placeholder 2"/>
          <p:cNvSpPr>
            <a:spLocks noGrp="1"/>
          </p:cNvSpPr>
          <p:nvPr>
            <p:ph sz="quarter" idx="1"/>
          </p:nvPr>
        </p:nvSpPr>
        <p:spPr>
          <a:xfrm>
            <a:off x="816864" y="1424247"/>
            <a:ext cx="11087504" cy="4648200"/>
          </a:xfrm>
        </p:spPr>
        <p:txBody>
          <a:bodyPr/>
          <a:lstStyle/>
          <a:p>
            <a:r>
              <a:rPr lang="en-US" sz="2800" b="1" u="sng" dirty="0" smtClean="0"/>
              <a:t>What</a:t>
            </a:r>
            <a:r>
              <a:rPr lang="en-US" sz="2800" b="1" dirty="0" smtClean="0"/>
              <a:t>: </a:t>
            </a:r>
            <a:r>
              <a:rPr lang="en-US" sz="2800" dirty="0" smtClean="0"/>
              <a:t>COCA call </a:t>
            </a:r>
            <a:r>
              <a:rPr lang="en-US" sz="2400" dirty="0" smtClean="0"/>
              <a:t>(Clinician Outreach and Communication Activity) </a:t>
            </a:r>
            <a:r>
              <a:rPr lang="en-US" sz="2700" b="1" dirty="0" smtClean="0"/>
              <a:t>Clinical </a:t>
            </a:r>
            <a:r>
              <a:rPr lang="en-US" sz="2700" b="1" dirty="0"/>
              <a:t>Recommendations for Adenovirus Testing and Reporting of Children with Acute Hepatitis of Unknown Etiology</a:t>
            </a:r>
          </a:p>
          <a:p>
            <a:r>
              <a:rPr lang="en-US" sz="2800" b="1" u="sng" dirty="0" smtClean="0"/>
              <a:t>When</a:t>
            </a:r>
            <a:r>
              <a:rPr lang="en-US" sz="2800" b="1" dirty="0" smtClean="0"/>
              <a:t>:</a:t>
            </a:r>
            <a:r>
              <a:rPr lang="en-US" sz="2800" dirty="0"/>
              <a:t> Thursday, May 19, </a:t>
            </a:r>
            <a:r>
              <a:rPr lang="en-US" sz="2800" dirty="0" smtClean="0"/>
              <a:t>2022, 2:00–3:00 </a:t>
            </a:r>
            <a:r>
              <a:rPr lang="en-US" sz="2800" dirty="0"/>
              <a:t>P.M. </a:t>
            </a:r>
            <a:r>
              <a:rPr lang="en-US" sz="2800" dirty="0" smtClean="0"/>
              <a:t>ET</a:t>
            </a:r>
          </a:p>
          <a:p>
            <a:r>
              <a:rPr lang="en-US" sz="2800" b="1" u="sng" dirty="0" smtClean="0"/>
              <a:t>Who</a:t>
            </a:r>
            <a:r>
              <a:rPr lang="en-US" sz="2800" dirty="0" smtClean="0"/>
              <a:t>: C</a:t>
            </a:r>
            <a:r>
              <a:rPr lang="en-US" dirty="0" smtClean="0"/>
              <a:t>linical </a:t>
            </a:r>
            <a:r>
              <a:rPr lang="en-US" dirty="0"/>
              <a:t>professionals, </a:t>
            </a:r>
            <a:r>
              <a:rPr lang="en-US" dirty="0" smtClean="0"/>
              <a:t>including </a:t>
            </a:r>
            <a:r>
              <a:rPr lang="en-US" dirty="0"/>
              <a:t>physicians, nurses, physician’s assistants, pharmacists, paramedics, </a:t>
            </a:r>
            <a:r>
              <a:rPr lang="en-US" dirty="0" smtClean="0"/>
              <a:t>public </a:t>
            </a:r>
            <a:r>
              <a:rPr lang="en-US" dirty="0"/>
              <a:t>health practitioners, and state and local health department officials.</a:t>
            </a:r>
            <a:endParaRPr lang="en-US" sz="2800" dirty="0" smtClean="0"/>
          </a:p>
          <a:p>
            <a:r>
              <a:rPr lang="en-US" sz="2800" b="1" u="sng" dirty="0" smtClean="0"/>
              <a:t>How</a:t>
            </a:r>
            <a:r>
              <a:rPr lang="en-US" sz="2800" dirty="0" smtClean="0"/>
              <a:t>: access Zoom webinar link at: </a:t>
            </a:r>
            <a:r>
              <a:rPr lang="en-US" sz="2800" dirty="0">
                <a:solidFill>
                  <a:schemeClr val="accent1">
                    <a:lumMod val="75000"/>
                  </a:schemeClr>
                </a:solidFill>
              </a:rPr>
              <a:t>https://</a:t>
            </a:r>
            <a:r>
              <a:rPr lang="en-US" sz="2800" dirty="0" smtClean="0">
                <a:solidFill>
                  <a:schemeClr val="accent1">
                    <a:lumMod val="75000"/>
                  </a:schemeClr>
                </a:solidFill>
              </a:rPr>
              <a:t>emergency.cdc.gov/coca/calls/2022/callinfo_051922.asp</a:t>
            </a:r>
          </a:p>
        </p:txBody>
      </p:sp>
      <p:sp>
        <p:nvSpPr>
          <p:cNvPr id="4" name="Date Placeholder 3"/>
          <p:cNvSpPr>
            <a:spLocks noGrp="1"/>
          </p:cNvSpPr>
          <p:nvPr>
            <p:ph type="dt" sz="half" idx="10"/>
          </p:nvPr>
        </p:nvSpPr>
        <p:spPr/>
        <p:txBody>
          <a:bodyPr/>
          <a:lstStyle/>
          <a:p>
            <a:pPr>
              <a:defRPr/>
            </a:pPr>
            <a:fld id="{EB97A9A8-4960-4095-9EE8-7CED1B5B63E3}" type="datetime4">
              <a:rPr lang="en-US" smtClean="0"/>
              <a:t>May 18, 2022</a:t>
            </a:fld>
            <a:endParaRPr lang="en-US" dirty="0"/>
          </a:p>
        </p:txBody>
      </p:sp>
      <p:pic>
        <p:nvPicPr>
          <p:cNvPr id="5" name="Picture 4"/>
          <p:cNvPicPr>
            <a:picLocks noChangeAspect="1"/>
          </p:cNvPicPr>
          <p:nvPr/>
        </p:nvPicPr>
        <p:blipFill>
          <a:blip r:embed="rId2"/>
          <a:stretch>
            <a:fillRect/>
          </a:stretch>
        </p:blipFill>
        <p:spPr>
          <a:xfrm>
            <a:off x="7848600" y="239684"/>
            <a:ext cx="4055768" cy="1097280"/>
          </a:xfrm>
          <a:prstGeom prst="rect">
            <a:avLst/>
          </a:prstGeom>
        </p:spPr>
      </p:pic>
    </p:spTree>
    <p:extLst>
      <p:ext uri="{BB962C8B-B14F-4D97-AF65-F5344CB8AC3E}">
        <p14:creationId xmlns:p14="http://schemas.microsoft.com/office/powerpoint/2010/main" val="2595609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295" y="152400"/>
            <a:ext cx="11070336" cy="762000"/>
          </a:xfrm>
        </p:spPr>
        <p:txBody>
          <a:bodyPr/>
          <a:lstStyle/>
          <a:p>
            <a:r>
              <a:rPr lang="en-US" sz="2800" i="1" dirty="0" smtClean="0"/>
              <a:t>Save the date!</a:t>
            </a:r>
            <a:r>
              <a:rPr lang="en-US" dirty="0" smtClean="0"/>
              <a:t/>
            </a:r>
            <a:br>
              <a:rPr lang="en-US" dirty="0" smtClean="0"/>
            </a:br>
            <a:r>
              <a:rPr lang="en-US" sz="3200" dirty="0" smtClean="0"/>
              <a:t>Caring for Adolescents &amp; Young Adults w/Disordered Eating</a:t>
            </a:r>
            <a:endParaRPr lang="en-US" sz="3200" dirty="0"/>
          </a:p>
        </p:txBody>
      </p:sp>
      <p:pic>
        <p:nvPicPr>
          <p:cNvPr id="5" name="Content Placeholder 4"/>
          <p:cNvPicPr>
            <a:picLocks noGrp="1" noChangeAspect="1"/>
          </p:cNvPicPr>
          <p:nvPr>
            <p:ph sz="quarter" idx="1"/>
          </p:nvPr>
        </p:nvPicPr>
        <p:blipFill>
          <a:blip r:embed="rId2"/>
          <a:stretch>
            <a:fillRect/>
          </a:stretch>
        </p:blipFill>
        <p:spPr>
          <a:xfrm>
            <a:off x="2714614" y="1066800"/>
            <a:ext cx="7075699" cy="5212080"/>
          </a:xfrm>
          <a:prstGeom prst="rect">
            <a:avLst/>
          </a:prstGeom>
        </p:spPr>
      </p:pic>
      <p:sp>
        <p:nvSpPr>
          <p:cNvPr id="4" name="Date Placeholder 3"/>
          <p:cNvSpPr>
            <a:spLocks noGrp="1"/>
          </p:cNvSpPr>
          <p:nvPr>
            <p:ph type="dt" sz="half" idx="10"/>
          </p:nvPr>
        </p:nvSpPr>
        <p:spPr/>
        <p:txBody>
          <a:bodyPr/>
          <a:lstStyle/>
          <a:p>
            <a:pPr>
              <a:defRPr/>
            </a:pPr>
            <a:fld id="{EB97A9A8-4960-4095-9EE8-7CED1B5B63E3}" type="datetime4">
              <a:rPr lang="en-US" smtClean="0"/>
              <a:t>May 18, 2022</a:t>
            </a:fld>
            <a:endParaRPr lang="en-US" dirty="0"/>
          </a:p>
        </p:txBody>
      </p:sp>
      <p:sp>
        <p:nvSpPr>
          <p:cNvPr id="6" name="Left Arrow 5"/>
          <p:cNvSpPr/>
          <p:nvPr/>
        </p:nvSpPr>
        <p:spPr>
          <a:xfrm>
            <a:off x="9889702" y="3430524"/>
            <a:ext cx="978408" cy="484632"/>
          </a:xfrm>
          <a:prstGeom prst="lef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137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95" y="76200"/>
            <a:ext cx="11222736" cy="762000"/>
          </a:xfrm>
        </p:spPr>
        <p:txBody>
          <a:bodyPr/>
          <a:lstStyle/>
          <a:p>
            <a:r>
              <a:rPr lang="en-US" sz="2800" i="1" dirty="0" smtClean="0"/>
              <a:t>Save the date!</a:t>
            </a:r>
            <a:r>
              <a:rPr lang="en-US" sz="2800" dirty="0"/>
              <a:t/>
            </a:r>
            <a:br>
              <a:rPr lang="en-US" sz="2800" dirty="0"/>
            </a:br>
            <a:r>
              <a:rPr lang="en-US" sz="3200" dirty="0"/>
              <a:t>Caring for Adolescents &amp; Young Adults w/Disordered Eating</a:t>
            </a:r>
          </a:p>
        </p:txBody>
      </p:sp>
      <p:pic>
        <p:nvPicPr>
          <p:cNvPr id="5" name="Content Placeholder 4"/>
          <p:cNvPicPr>
            <a:picLocks noGrp="1" noChangeAspect="1"/>
          </p:cNvPicPr>
          <p:nvPr>
            <p:ph sz="quarter" idx="1"/>
          </p:nvPr>
        </p:nvPicPr>
        <p:blipFill>
          <a:blip r:embed="rId2"/>
          <a:stretch>
            <a:fillRect/>
          </a:stretch>
        </p:blipFill>
        <p:spPr>
          <a:xfrm>
            <a:off x="1510492" y="1036320"/>
            <a:ext cx="9483943" cy="5212080"/>
          </a:xfrm>
          <a:prstGeom prst="rect">
            <a:avLst/>
          </a:prstGeom>
        </p:spPr>
      </p:pic>
      <p:sp>
        <p:nvSpPr>
          <p:cNvPr id="4" name="Date Placeholder 3"/>
          <p:cNvSpPr>
            <a:spLocks noGrp="1"/>
          </p:cNvSpPr>
          <p:nvPr>
            <p:ph type="dt" sz="half" idx="10"/>
          </p:nvPr>
        </p:nvSpPr>
        <p:spPr/>
        <p:txBody>
          <a:bodyPr/>
          <a:lstStyle/>
          <a:p>
            <a:pPr>
              <a:defRPr/>
            </a:pPr>
            <a:fld id="{EB97A9A8-4960-4095-9EE8-7CED1B5B63E3}" type="datetime4">
              <a:rPr lang="en-US" smtClean="0"/>
              <a:t>May 18, 2022</a:t>
            </a:fld>
            <a:endParaRPr lang="en-US" dirty="0"/>
          </a:p>
        </p:txBody>
      </p:sp>
    </p:spTree>
    <p:extLst>
      <p:ext uri="{BB962C8B-B14F-4D97-AF65-F5344CB8AC3E}">
        <p14:creationId xmlns:p14="http://schemas.microsoft.com/office/powerpoint/2010/main" val="2185504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152400"/>
            <a:ext cx="10871200" cy="762000"/>
          </a:xfrm>
        </p:spPr>
        <p:txBody>
          <a:bodyPr/>
          <a:lstStyle/>
          <a:p>
            <a:r>
              <a:rPr lang="en-US" sz="2800" i="1" dirty="0" smtClean="0"/>
              <a:t>Coming soon…</a:t>
            </a:r>
            <a:br>
              <a:rPr lang="en-US" sz="2800" i="1" dirty="0" smtClean="0"/>
            </a:br>
            <a:r>
              <a:rPr lang="en-US" sz="3400" dirty="0" smtClean="0"/>
              <a:t>Emergency Medical Services for Children Case Review</a:t>
            </a:r>
            <a:endParaRPr lang="en-US" sz="3400" dirty="0"/>
          </a:p>
        </p:txBody>
      </p:sp>
      <p:sp>
        <p:nvSpPr>
          <p:cNvPr id="3" name="Content Placeholder 2"/>
          <p:cNvSpPr>
            <a:spLocks noGrp="1"/>
          </p:cNvSpPr>
          <p:nvPr>
            <p:ph sz="quarter" idx="1"/>
          </p:nvPr>
        </p:nvSpPr>
        <p:spPr>
          <a:xfrm>
            <a:off x="533399" y="1311322"/>
            <a:ext cx="10871200" cy="4648200"/>
          </a:xfrm>
        </p:spPr>
        <p:txBody>
          <a:bodyPr/>
          <a:lstStyle/>
          <a:p>
            <a:r>
              <a:rPr lang="en-US" sz="2600" dirty="0" smtClean="0"/>
              <a:t>Cases involving Children with Special Health Needs</a:t>
            </a:r>
          </a:p>
          <a:p>
            <a:r>
              <a:rPr lang="en-US" sz="2600" dirty="0" smtClean="0"/>
              <a:t>New date: </a:t>
            </a:r>
            <a:r>
              <a:rPr lang="en-US" sz="2600" b="1" dirty="0" smtClean="0"/>
              <a:t>May 24, 2022 </a:t>
            </a:r>
            <a:r>
              <a:rPr lang="en-US" sz="2600" dirty="0" smtClean="0"/>
              <a:t>– join via Zoom (see email for link)</a:t>
            </a:r>
          </a:p>
          <a:p>
            <a:r>
              <a:rPr lang="en-US" sz="2600" dirty="0" smtClean="0"/>
              <a:t>Thank you, </a:t>
            </a:r>
            <a:r>
              <a:rPr lang="en-US" sz="2600" b="1" i="1" dirty="0" smtClean="0"/>
              <a:t>Dr. David Nelson</a:t>
            </a:r>
            <a:r>
              <a:rPr lang="en-US" sz="2600" dirty="0" smtClean="0"/>
              <a:t>, Ped EM at UVM CH</a:t>
            </a:r>
            <a:endParaRPr lang="en-US" sz="2600" dirty="0"/>
          </a:p>
        </p:txBody>
      </p:sp>
      <p:sp>
        <p:nvSpPr>
          <p:cNvPr id="4" name="Date Placeholder 3"/>
          <p:cNvSpPr>
            <a:spLocks noGrp="1"/>
          </p:cNvSpPr>
          <p:nvPr>
            <p:ph type="dt" sz="half" idx="10"/>
          </p:nvPr>
        </p:nvSpPr>
        <p:spPr>
          <a:xfrm>
            <a:off x="5360162" y="6411841"/>
            <a:ext cx="1784604" cy="373039"/>
          </a:xfrm>
        </p:spPr>
        <p:txBody>
          <a:bodyPr/>
          <a:lstStyle/>
          <a:p>
            <a:pPr>
              <a:defRPr/>
            </a:pPr>
            <a:fld id="{EB97A9A8-4960-4095-9EE8-7CED1B5B63E3}" type="datetime4">
              <a:rPr lang="en-US" smtClean="0"/>
              <a:t>May 18, 2022</a:t>
            </a:fld>
            <a:endParaRPr lang="en-US" dirty="0"/>
          </a:p>
        </p:txBody>
      </p:sp>
      <p:pic>
        <p:nvPicPr>
          <p:cNvPr id="4098"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873" y="2914975"/>
            <a:ext cx="6179182"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849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EDA5-A175-4BC3-84B0-B358026E66BB}"/>
              </a:ext>
            </a:extLst>
          </p:cNvPr>
          <p:cNvSpPr>
            <a:spLocks noGrp="1"/>
          </p:cNvSpPr>
          <p:nvPr>
            <p:ph type="title"/>
          </p:nvPr>
        </p:nvSpPr>
        <p:spPr>
          <a:xfrm>
            <a:off x="381000" y="320040"/>
            <a:ext cx="11430000" cy="640080"/>
          </a:xfrm>
        </p:spPr>
        <p:txBody>
          <a:bodyPr/>
          <a:lstStyle/>
          <a:p>
            <a:pPr algn="ctr"/>
            <a:r>
              <a:rPr lang="en-US" dirty="0"/>
              <a:t>WIC Infant Formula - Abbott Update</a:t>
            </a:r>
          </a:p>
        </p:txBody>
      </p:sp>
      <p:sp>
        <p:nvSpPr>
          <p:cNvPr id="3" name="Content Placeholder 2">
            <a:extLst>
              <a:ext uri="{FF2B5EF4-FFF2-40B4-BE49-F238E27FC236}">
                <a16:creationId xmlns:a16="http://schemas.microsoft.com/office/drawing/2014/main" id="{799879DF-E213-4ADB-9027-70C0A1A5DEA6}"/>
              </a:ext>
            </a:extLst>
          </p:cNvPr>
          <p:cNvSpPr>
            <a:spLocks noGrp="1"/>
          </p:cNvSpPr>
          <p:nvPr>
            <p:ph idx="1"/>
          </p:nvPr>
        </p:nvSpPr>
        <p:spPr>
          <a:xfrm>
            <a:off x="381000" y="1143000"/>
            <a:ext cx="11430000" cy="5304692"/>
          </a:xfrm>
        </p:spPr>
        <p:txBody>
          <a:bodyPr>
            <a:normAutofit/>
          </a:bodyPr>
          <a:lstStyle/>
          <a:p>
            <a:pPr marL="0" indent="0">
              <a:buNone/>
            </a:pPr>
            <a:endParaRPr lang="en-US" dirty="0"/>
          </a:p>
          <a:p>
            <a:pPr marL="0" indent="0">
              <a:buNone/>
            </a:pPr>
            <a:r>
              <a:rPr lang="en-US" dirty="0"/>
              <a:t>All Substitutes for </a:t>
            </a:r>
            <a:r>
              <a:rPr lang="en-US" b="1" dirty="0"/>
              <a:t>Similac formulas </a:t>
            </a:r>
            <a:r>
              <a:rPr lang="en-US" dirty="0"/>
              <a:t>extended</a:t>
            </a:r>
            <a:r>
              <a:rPr lang="en-US" b="1" dirty="0"/>
              <a:t> </a:t>
            </a:r>
            <a:r>
              <a:rPr lang="en-US" dirty="0"/>
              <a:t>through </a:t>
            </a:r>
            <a:r>
              <a:rPr lang="en-US" b="1" dirty="0">
                <a:highlight>
                  <a:srgbClr val="FFFF00"/>
                </a:highlight>
              </a:rPr>
              <a:t>August 2022</a:t>
            </a:r>
          </a:p>
          <a:p>
            <a:pPr marL="0" indent="0">
              <a:buNone/>
            </a:pPr>
            <a:endParaRPr lang="en-US" dirty="0"/>
          </a:p>
          <a:p>
            <a:pPr marL="0" indent="0">
              <a:buNone/>
            </a:pPr>
            <a:endParaRPr lang="en-US" dirty="0"/>
          </a:p>
          <a:p>
            <a:pPr marL="0" indent="0">
              <a:buNone/>
            </a:pPr>
            <a:r>
              <a:rPr lang="en-US" dirty="0"/>
              <a:t>This includes substitutes for </a:t>
            </a:r>
            <a:r>
              <a:rPr lang="en-US" b="1" dirty="0"/>
              <a:t>Similac Advance and </a:t>
            </a:r>
            <a:r>
              <a:rPr lang="en-US" b="1" dirty="0" err="1"/>
              <a:t>Isomil</a:t>
            </a:r>
            <a:r>
              <a:rPr lang="en-US" b="1" dirty="0"/>
              <a:t>, </a:t>
            </a:r>
            <a:r>
              <a:rPr lang="en-US" dirty="0"/>
              <a:t>as well as substitutions for </a:t>
            </a:r>
            <a:r>
              <a:rPr lang="en-US" b="1" dirty="0"/>
              <a:t>Total Comfort, Spit Up and Sensitive.</a:t>
            </a:r>
          </a:p>
          <a:p>
            <a:pPr marL="0" indent="0">
              <a:buNone/>
            </a:pPr>
            <a:endParaRPr lang="en-US" b="1" dirty="0"/>
          </a:p>
          <a:p>
            <a:pPr marL="0" indent="0">
              <a:buNone/>
            </a:pPr>
            <a:endParaRPr lang="en-US" b="1" dirty="0"/>
          </a:p>
          <a:p>
            <a:pPr marL="0" indent="0">
              <a:buNone/>
            </a:pPr>
            <a:endParaRPr lang="en-US" dirty="0"/>
          </a:p>
          <a:p>
            <a:pPr marL="0" indent="0">
              <a:buNone/>
            </a:pPr>
            <a:endParaRPr lang="en-US" sz="2000" dirty="0"/>
          </a:p>
        </p:txBody>
      </p:sp>
    </p:spTree>
    <p:extLst>
      <p:ext uri="{BB962C8B-B14F-4D97-AF65-F5344CB8AC3E}">
        <p14:creationId xmlns:p14="http://schemas.microsoft.com/office/powerpoint/2010/main" val="764468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37F2-DA50-6346-EC81-5E81957ED4A1}"/>
              </a:ext>
            </a:extLst>
          </p:cNvPr>
          <p:cNvSpPr>
            <a:spLocks noGrp="1"/>
          </p:cNvSpPr>
          <p:nvPr>
            <p:ph type="title"/>
          </p:nvPr>
        </p:nvSpPr>
        <p:spPr/>
        <p:txBody>
          <a:bodyPr/>
          <a:lstStyle/>
          <a:p>
            <a:r>
              <a:rPr lang="en-US" dirty="0"/>
              <a:t>Abbott Update</a:t>
            </a:r>
          </a:p>
        </p:txBody>
      </p:sp>
      <p:sp>
        <p:nvSpPr>
          <p:cNvPr id="3" name="Content Placeholder 2">
            <a:extLst>
              <a:ext uri="{FF2B5EF4-FFF2-40B4-BE49-F238E27FC236}">
                <a16:creationId xmlns:a16="http://schemas.microsoft.com/office/drawing/2014/main" id="{570AED28-6349-83E8-D34B-D6E1C67DD9BC}"/>
              </a:ext>
            </a:extLst>
          </p:cNvPr>
          <p:cNvSpPr>
            <a:spLocks noGrp="1"/>
          </p:cNvSpPr>
          <p:nvPr>
            <p:ph idx="1"/>
          </p:nvPr>
        </p:nvSpPr>
        <p:spPr/>
        <p:txBody>
          <a:bodyPr>
            <a:normAutofit lnSpcReduction="10000"/>
          </a:bodyPr>
          <a:lstStyle/>
          <a:p>
            <a:pPr marL="0" indent="0">
              <a:buNone/>
            </a:pPr>
            <a:r>
              <a:rPr lang="en-US" dirty="0"/>
              <a:t>Sturgis, MI Plant</a:t>
            </a:r>
          </a:p>
          <a:p>
            <a:r>
              <a:rPr lang="en-US" dirty="0"/>
              <a:t>Abbott entered into Consent Decree with FDA to re-open plant</a:t>
            </a:r>
          </a:p>
          <a:p>
            <a:r>
              <a:rPr lang="en-US" dirty="0"/>
              <a:t>Once finalized could re-open in 2 weeks, with 6-8 weeks before product on shelves (potentially late-July/early August seeing on shelf)</a:t>
            </a:r>
          </a:p>
          <a:p>
            <a:r>
              <a:rPr lang="en-US" dirty="0"/>
              <a:t>Abbott will prioritize production of </a:t>
            </a:r>
            <a:r>
              <a:rPr lang="en-US" dirty="0" err="1"/>
              <a:t>Alimentum</a:t>
            </a:r>
            <a:r>
              <a:rPr lang="en-US" dirty="0"/>
              <a:t>, </a:t>
            </a:r>
            <a:r>
              <a:rPr lang="en-US" dirty="0" err="1"/>
              <a:t>EleCare</a:t>
            </a:r>
            <a:r>
              <a:rPr lang="en-US" dirty="0"/>
              <a:t> and metabolic formulas</a:t>
            </a:r>
          </a:p>
          <a:p>
            <a:r>
              <a:rPr lang="en-US" dirty="0"/>
              <a:t>Other formulas to follow….. Total Comfort/Spit Up/Sensitive</a:t>
            </a:r>
          </a:p>
          <a:p>
            <a:endParaRPr lang="en-US" dirty="0"/>
          </a:p>
          <a:p>
            <a:r>
              <a:rPr lang="en-US" dirty="0"/>
              <a:t>CDC concluded its investigation with no findings of a link between Abbott formulas and infant illnesses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16192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25A7-040F-2455-1366-1A9461F865FD}"/>
              </a:ext>
            </a:extLst>
          </p:cNvPr>
          <p:cNvSpPr>
            <a:spLocks noGrp="1"/>
          </p:cNvSpPr>
          <p:nvPr>
            <p:ph type="title"/>
          </p:nvPr>
        </p:nvSpPr>
        <p:spPr/>
        <p:txBody>
          <a:bodyPr/>
          <a:lstStyle/>
          <a:p>
            <a:r>
              <a:rPr lang="en-US" dirty="0"/>
              <a:t>New Additions to Large Can Size Food Packages</a:t>
            </a:r>
          </a:p>
        </p:txBody>
      </p:sp>
      <p:sp>
        <p:nvSpPr>
          <p:cNvPr id="3" name="Content Placeholder 2">
            <a:extLst>
              <a:ext uri="{FF2B5EF4-FFF2-40B4-BE49-F238E27FC236}">
                <a16:creationId xmlns:a16="http://schemas.microsoft.com/office/drawing/2014/main" id="{2EF1800C-3BCC-2577-E9D7-4148592827B8}"/>
              </a:ext>
            </a:extLst>
          </p:cNvPr>
          <p:cNvSpPr>
            <a:spLocks noGrp="1"/>
          </p:cNvSpPr>
          <p:nvPr>
            <p:ph idx="1"/>
          </p:nvPr>
        </p:nvSpPr>
        <p:spPr/>
        <p:txBody>
          <a:bodyPr>
            <a:normAutofit lnSpcReduction="10000"/>
          </a:bodyPr>
          <a:lstStyle/>
          <a:p>
            <a:pPr marL="0" indent="0">
              <a:buNone/>
            </a:pPr>
            <a:r>
              <a:rPr lang="en-US" dirty="0"/>
              <a:t>Added: </a:t>
            </a:r>
          </a:p>
          <a:p>
            <a:r>
              <a:rPr lang="en-US" dirty="0"/>
              <a:t>Enfamil Infant &amp; Enfamil </a:t>
            </a:r>
            <a:r>
              <a:rPr lang="en-US" dirty="0" err="1"/>
              <a:t>NeuroPro</a:t>
            </a:r>
            <a:r>
              <a:rPr lang="en-US" dirty="0"/>
              <a:t> Infant</a:t>
            </a:r>
          </a:p>
          <a:p>
            <a:r>
              <a:rPr lang="en-US" dirty="0"/>
              <a:t>Enfamil </a:t>
            </a:r>
            <a:r>
              <a:rPr lang="en-US" dirty="0" err="1"/>
              <a:t>Reguline</a:t>
            </a:r>
            <a:endParaRPr lang="en-US" dirty="0"/>
          </a:p>
          <a:p>
            <a:r>
              <a:rPr lang="en-US" dirty="0"/>
              <a:t>Enfamil </a:t>
            </a:r>
            <a:r>
              <a:rPr lang="en-US" dirty="0" err="1"/>
              <a:t>Enspire</a:t>
            </a:r>
            <a:r>
              <a:rPr lang="en-US" dirty="0"/>
              <a:t> and </a:t>
            </a:r>
            <a:r>
              <a:rPr lang="en-US" dirty="0" err="1"/>
              <a:t>Enspire</a:t>
            </a:r>
            <a:r>
              <a:rPr lang="en-US" dirty="0"/>
              <a:t> </a:t>
            </a:r>
            <a:r>
              <a:rPr lang="en-US" dirty="0" err="1"/>
              <a:t>Gentlease</a:t>
            </a:r>
            <a:endParaRPr lang="en-US" dirty="0"/>
          </a:p>
          <a:p>
            <a:r>
              <a:rPr lang="en-US" dirty="0"/>
              <a:t>Good Start </a:t>
            </a:r>
            <a:r>
              <a:rPr lang="en-US" dirty="0" err="1"/>
              <a:t>GentlePro</a:t>
            </a:r>
            <a:endParaRPr lang="en-US" dirty="0"/>
          </a:p>
          <a:p>
            <a:endParaRPr lang="en-US" dirty="0"/>
          </a:p>
          <a:p>
            <a:pPr marL="0" indent="0">
              <a:buNone/>
            </a:pPr>
            <a:r>
              <a:rPr lang="en-US" dirty="0"/>
              <a:t>Store Brands:</a:t>
            </a:r>
          </a:p>
          <a:p>
            <a:r>
              <a:rPr lang="en-US" dirty="0"/>
              <a:t>Hannaford = Always My Baby and Natures Promise</a:t>
            </a:r>
          </a:p>
          <a:p>
            <a:r>
              <a:rPr lang="en-US" dirty="0"/>
              <a:t>Price Chopper = Tippy Toes</a:t>
            </a:r>
          </a:p>
          <a:p>
            <a:r>
              <a:rPr lang="en-US" dirty="0"/>
              <a:t>Shaw’s = Signature Care and O Organics</a:t>
            </a:r>
          </a:p>
          <a:p>
            <a:endParaRPr lang="en-US" dirty="0"/>
          </a:p>
        </p:txBody>
      </p:sp>
    </p:spTree>
    <p:extLst>
      <p:ext uri="{BB962C8B-B14F-4D97-AF65-F5344CB8AC3E}">
        <p14:creationId xmlns:p14="http://schemas.microsoft.com/office/powerpoint/2010/main" val="2156806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Vermont News: Infant Formula Shortage</a:t>
            </a:r>
            <a:endParaRPr lang="en-US" dirty="0"/>
          </a:p>
        </p:txBody>
      </p:sp>
      <p:sp>
        <p:nvSpPr>
          <p:cNvPr id="3" name="Content Placeholder 2"/>
          <p:cNvSpPr>
            <a:spLocks noGrp="1"/>
          </p:cNvSpPr>
          <p:nvPr>
            <p:ph sz="quarter" idx="1"/>
          </p:nvPr>
        </p:nvSpPr>
        <p:spPr/>
        <p:txBody>
          <a:bodyPr/>
          <a:lstStyle/>
          <a:p>
            <a:r>
              <a:rPr lang="en-US" sz="2800" dirty="0" smtClean="0"/>
              <a:t>VPR: </a:t>
            </a:r>
            <a:r>
              <a:rPr lang="en-US" sz="2800" b="1" dirty="0"/>
              <a:t>Baby formula shortage deals major blow to low-income </a:t>
            </a:r>
            <a:r>
              <a:rPr lang="en-US" sz="2800" b="1" dirty="0" smtClean="0"/>
              <a:t>Vermonters </a:t>
            </a:r>
            <a:r>
              <a:rPr lang="en-US" sz="2800" dirty="0" smtClean="0"/>
              <a:t>– Mikaela Lefrak (5/17/22) </a:t>
            </a:r>
            <a:r>
              <a:rPr lang="en-US" sz="2800" dirty="0" smtClean="0">
                <a:solidFill>
                  <a:schemeClr val="accent1">
                    <a:lumMod val="75000"/>
                  </a:schemeClr>
                </a:solidFill>
              </a:rPr>
              <a:t>https</a:t>
            </a:r>
            <a:r>
              <a:rPr lang="en-US" sz="2800" dirty="0">
                <a:solidFill>
                  <a:schemeClr val="accent1">
                    <a:lumMod val="75000"/>
                  </a:schemeClr>
                </a:solidFill>
              </a:rPr>
              <a:t>://</a:t>
            </a:r>
            <a:r>
              <a:rPr lang="en-US" sz="2800" dirty="0" smtClean="0">
                <a:solidFill>
                  <a:schemeClr val="accent1">
                    <a:lumMod val="75000"/>
                  </a:schemeClr>
                </a:solidFill>
              </a:rPr>
              <a:t>www.vpr.org/vpr-news/2022-05-17/baby-formula-shortage-deals-major-blow-to-low-income-vermonters</a:t>
            </a:r>
          </a:p>
          <a:p>
            <a:r>
              <a:rPr lang="en-US" sz="2800" dirty="0" smtClean="0"/>
              <a:t>Seven Days: </a:t>
            </a:r>
            <a:r>
              <a:rPr lang="en-US" sz="2800" b="1" dirty="0" smtClean="0"/>
              <a:t>The </a:t>
            </a:r>
            <a:r>
              <a:rPr lang="en-US" sz="2800" b="1" dirty="0"/>
              <a:t>Infant Formula Crisis Is Causing Stress for Vermont </a:t>
            </a:r>
            <a:r>
              <a:rPr lang="en-US" sz="2800" b="1" dirty="0" smtClean="0"/>
              <a:t>Families</a:t>
            </a:r>
            <a:r>
              <a:rPr lang="en-US" sz="2800" b="1" dirty="0"/>
              <a:t> </a:t>
            </a:r>
            <a:r>
              <a:rPr lang="en-US" sz="2800" dirty="0" smtClean="0"/>
              <a:t>– Alison Novak (5/17/22) </a:t>
            </a:r>
            <a:r>
              <a:rPr lang="en-US" sz="2800" dirty="0">
                <a:solidFill>
                  <a:schemeClr val="accent1">
                    <a:lumMod val="75000"/>
                  </a:schemeClr>
                </a:solidFill>
              </a:rPr>
              <a:t>https://</a:t>
            </a:r>
            <a:r>
              <a:rPr lang="en-US" sz="2800" dirty="0" smtClean="0">
                <a:solidFill>
                  <a:schemeClr val="accent1">
                    <a:lumMod val="75000"/>
                  </a:schemeClr>
                </a:solidFill>
              </a:rPr>
              <a:t>www.sevendaysvt.com/vermont/the-infant-formula-crisis-is-causing-stress-for-vermont-families/Content?oid=35595809 </a:t>
            </a:r>
          </a:p>
          <a:p>
            <a:pPr lvl="1"/>
            <a:r>
              <a:rPr lang="en-US" sz="2500" b="1" i="1" dirty="0" smtClean="0"/>
              <a:t>Thank you, Meghan Gunn, MD FAAP </a:t>
            </a:r>
            <a:r>
              <a:rPr lang="en-US" sz="2500" dirty="0" smtClean="0"/>
              <a:t>(C</a:t>
            </a:r>
            <a:r>
              <a:rPr lang="en-US" dirty="0" smtClean="0"/>
              <a:t>hief </a:t>
            </a:r>
            <a:r>
              <a:rPr lang="en-US" dirty="0"/>
              <a:t>of </a:t>
            </a:r>
            <a:r>
              <a:rPr lang="en-US" dirty="0" smtClean="0"/>
              <a:t>Pediatrics,  </a:t>
            </a:r>
            <a:r>
              <a:rPr lang="en-US" dirty="0"/>
              <a:t>Southwestern Vermont Medical </a:t>
            </a:r>
            <a:r>
              <a:rPr lang="en-US" dirty="0" smtClean="0"/>
              <a:t>Center)</a:t>
            </a:r>
            <a:endParaRPr lang="en-US" sz="2500" i="1" dirty="0"/>
          </a:p>
          <a:p>
            <a:endParaRPr lang="en-US" dirty="0"/>
          </a:p>
          <a:p>
            <a:r>
              <a:rPr lang="en-US" dirty="0"/>
              <a:t/>
            </a:r>
            <a:br>
              <a:rPr lang="en-US" dirty="0"/>
            </a:br>
            <a:endParaRPr lang="en-US" dirty="0" smtClean="0">
              <a:solidFill>
                <a:schemeClr val="accent1">
                  <a:lumMod val="75000"/>
                </a:schemeClr>
              </a:solidFill>
            </a:endParaRPr>
          </a:p>
          <a:p>
            <a:endParaRPr lang="en-US" dirty="0">
              <a:solidFill>
                <a:schemeClr val="accent1">
                  <a:lumMod val="75000"/>
                </a:schemeClr>
              </a:solidFill>
            </a:endParaRPr>
          </a:p>
        </p:txBody>
      </p:sp>
      <p:sp>
        <p:nvSpPr>
          <p:cNvPr id="4" name="Date Placeholder 3"/>
          <p:cNvSpPr>
            <a:spLocks noGrp="1"/>
          </p:cNvSpPr>
          <p:nvPr>
            <p:ph type="dt" sz="half" idx="10"/>
          </p:nvPr>
        </p:nvSpPr>
        <p:spPr/>
        <p:txBody>
          <a:bodyPr/>
          <a:lstStyle/>
          <a:p>
            <a:pPr>
              <a:defRPr/>
            </a:pPr>
            <a:fld id="{EB97A9A8-4960-4095-9EE8-7CED1B5B63E3}" type="datetime4">
              <a:rPr lang="en-US" smtClean="0"/>
              <a:t>May 18, 2022</a:t>
            </a:fld>
            <a:endParaRPr lang="en-US" dirty="0"/>
          </a:p>
        </p:txBody>
      </p:sp>
    </p:spTree>
    <p:extLst>
      <p:ext uri="{BB962C8B-B14F-4D97-AF65-F5344CB8AC3E}">
        <p14:creationId xmlns:p14="http://schemas.microsoft.com/office/powerpoint/2010/main" val="1727128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526"/>
            <a:ext cx="10871200" cy="762000"/>
          </a:xfrm>
        </p:spPr>
        <p:txBody>
          <a:bodyPr/>
          <a:lstStyle/>
          <a:p>
            <a:r>
              <a:rPr lang="en-US" dirty="0" smtClean="0"/>
              <a:t>Overview</a:t>
            </a:r>
            <a:endParaRPr lang="en-US" dirty="0"/>
          </a:p>
        </p:txBody>
      </p:sp>
      <p:sp>
        <p:nvSpPr>
          <p:cNvPr id="3" name="Content Placeholder 2"/>
          <p:cNvSpPr>
            <a:spLocks noGrp="1"/>
          </p:cNvSpPr>
          <p:nvPr>
            <p:ph sz="quarter" idx="1"/>
          </p:nvPr>
        </p:nvSpPr>
        <p:spPr>
          <a:xfrm>
            <a:off x="464412" y="1282318"/>
            <a:ext cx="9285207" cy="4953000"/>
          </a:xfrm>
        </p:spPr>
        <p:txBody>
          <a:bodyPr/>
          <a:lstStyle/>
          <a:p>
            <a:r>
              <a:rPr lang="en-US" sz="2600" b="1" i="1" dirty="0" smtClean="0"/>
              <a:t>National EMS for Children Day </a:t>
            </a:r>
            <a:r>
              <a:rPr lang="en-US" sz="2600" dirty="0" smtClean="0"/>
              <a:t>(EMS Week 2022)</a:t>
            </a:r>
            <a:endParaRPr lang="en-US" sz="2600" b="1" i="1" dirty="0" smtClean="0"/>
          </a:p>
          <a:p>
            <a:pPr lvl="1"/>
            <a:r>
              <a:rPr lang="en-US" sz="2300" dirty="0" smtClean="0"/>
              <a:t>Please consider signing on to VCHIP’s EMSC project: facilitating collaboration among community EMS (pre-hospital) providers, emergency department health care professionals, medical homes </a:t>
            </a:r>
            <a:endParaRPr lang="en-US" sz="1800" dirty="0" smtClean="0">
              <a:solidFill>
                <a:schemeClr val="accent1">
                  <a:lumMod val="75000"/>
                </a:schemeClr>
              </a:solidFill>
            </a:endParaRPr>
          </a:p>
          <a:p>
            <a:r>
              <a:rPr lang="en-US" altLang="en-US" sz="2600" dirty="0" smtClean="0"/>
              <a:t>Reminder – weekly event schedule: </a:t>
            </a:r>
          </a:p>
          <a:p>
            <a:pPr lvl="1"/>
            <a:r>
              <a:rPr lang="en-US" altLang="en-US" sz="2200" b="1" dirty="0" smtClean="0"/>
              <a:t>VCHIP-VDH call calendar </a:t>
            </a:r>
            <a:r>
              <a:rPr lang="en-US" altLang="en-US" sz="2200" dirty="0" smtClean="0"/>
              <a:t>(next slide)</a:t>
            </a:r>
            <a:r>
              <a:rPr lang="en-US" altLang="en-US" sz="2200" b="1" dirty="0" smtClean="0"/>
              <a:t> </a:t>
            </a:r>
            <a:r>
              <a:rPr lang="en-US" altLang="en-US" sz="2200" dirty="0" smtClean="0"/>
              <a:t>Governor’s Media Briefings generally</a:t>
            </a:r>
            <a:r>
              <a:rPr lang="en-US" altLang="en-US" sz="2200" b="1" i="1" dirty="0" smtClean="0"/>
              <a:t> Tuesdays only</a:t>
            </a:r>
            <a:r>
              <a:rPr lang="en-US" altLang="en-US" sz="2200" dirty="0" smtClean="0"/>
              <a:t>; VMS calls with Dr. Levine 1</a:t>
            </a:r>
            <a:r>
              <a:rPr lang="en-US" altLang="en-US" sz="2200" baseline="30000" dirty="0" smtClean="0"/>
              <a:t>st</a:t>
            </a:r>
            <a:r>
              <a:rPr lang="en-US" altLang="en-US" sz="2200" dirty="0" smtClean="0"/>
              <a:t> and 3</a:t>
            </a:r>
            <a:r>
              <a:rPr lang="en-US" altLang="en-US" sz="2200" baseline="30000" dirty="0" smtClean="0"/>
              <a:t>rd</a:t>
            </a:r>
            <a:r>
              <a:rPr lang="en-US" altLang="en-US" sz="2200" dirty="0" smtClean="0"/>
              <a:t> Thursdays</a:t>
            </a:r>
          </a:p>
          <a:p>
            <a:r>
              <a:rPr lang="en-US" altLang="en-US" sz="2600" dirty="0" smtClean="0"/>
              <a:t>Practice  Issues: </a:t>
            </a:r>
            <a:r>
              <a:rPr lang="en-US" altLang="en-US" sz="2600" b="1" i="1" dirty="0" smtClean="0"/>
              <a:t>Caring </a:t>
            </a:r>
            <a:r>
              <a:rPr lang="en-US" altLang="en-US" sz="2600" b="1" i="1" dirty="0"/>
              <a:t>for Patients with Suicidality in Primary </a:t>
            </a:r>
            <a:r>
              <a:rPr lang="en-US" altLang="en-US" sz="2600" b="1" i="1" dirty="0" smtClean="0"/>
              <a:t>Care </a:t>
            </a:r>
            <a:r>
              <a:rPr lang="en-US" altLang="en-US" sz="2600" dirty="0" smtClean="0"/>
              <a:t>– </a:t>
            </a:r>
            <a:r>
              <a:rPr lang="en-US" altLang="en-US" sz="2600" i="1" dirty="0" smtClean="0"/>
              <a:t>Greta Spottswood, MD MPH</a:t>
            </a:r>
            <a:endParaRPr lang="en-US" altLang="en-US" sz="2600" i="1" dirty="0"/>
          </a:p>
          <a:p>
            <a:r>
              <a:rPr lang="en-US" altLang="en-US" sz="2600" dirty="0" smtClean="0"/>
              <a:t>Q &amp; A/Discussion</a:t>
            </a:r>
          </a:p>
        </p:txBody>
      </p:sp>
      <p:sp>
        <p:nvSpPr>
          <p:cNvPr id="4" name="Date Placeholder 3"/>
          <p:cNvSpPr>
            <a:spLocks noGrp="1"/>
          </p:cNvSpPr>
          <p:nvPr>
            <p:ph type="dt" sz="half" idx="10"/>
          </p:nvPr>
        </p:nvSpPr>
        <p:spPr>
          <a:xfrm>
            <a:off x="5025252" y="6358420"/>
            <a:ext cx="1636800" cy="358133"/>
          </a:xfrm>
        </p:spPr>
        <p:txBody>
          <a:bodyPr/>
          <a:lstStyle/>
          <a:p>
            <a:pPr>
              <a:defRPr/>
            </a:pPr>
            <a:fld id="{C07FB82D-522B-4824-9463-8A9F22160031}" type="datetime4">
              <a:rPr lang="en-US" smtClean="0"/>
              <a:t>May 18, 2022</a:t>
            </a:fld>
            <a:endParaRPr lang="en-US" dirty="0"/>
          </a:p>
        </p:txBody>
      </p:sp>
      <p:sp>
        <p:nvSpPr>
          <p:cNvPr id="8" name="TextBox 7"/>
          <p:cNvSpPr txBox="1"/>
          <p:nvPr/>
        </p:nvSpPr>
        <p:spPr>
          <a:xfrm>
            <a:off x="3249547" y="5778642"/>
            <a:ext cx="5896105" cy="584775"/>
          </a:xfrm>
          <a:prstGeom prst="rect">
            <a:avLst/>
          </a:prstGeom>
          <a:noFill/>
        </p:spPr>
        <p:txBody>
          <a:bodyPr wrap="square" rtlCol="0">
            <a:spAutoFit/>
          </a:bodyPr>
          <a:lstStyle/>
          <a:p>
            <a:pPr marL="366713" lvl="1" indent="0" algn="ctr">
              <a:buNone/>
            </a:pPr>
            <a:r>
              <a:rPr lang="en-US" altLang="en-US" sz="1600" i="1" dirty="0">
                <a:solidFill>
                  <a:srgbClr val="FF0000"/>
                </a:solidFill>
              </a:rPr>
              <a:t>[</a:t>
            </a:r>
            <a:r>
              <a:rPr lang="en-US" altLang="en-US" sz="1600" b="0" i="1" dirty="0">
                <a:solidFill>
                  <a:srgbClr val="FF0000"/>
                </a:solidFill>
              </a:rPr>
              <a:t>Please note: the COVID-19 situation continues to </a:t>
            </a:r>
            <a:r>
              <a:rPr lang="en-US" altLang="en-US" sz="1600" b="0" i="1" dirty="0" smtClean="0">
                <a:solidFill>
                  <a:srgbClr val="FF0000"/>
                </a:solidFill>
              </a:rPr>
              <a:t>evolve </a:t>
            </a:r>
            <a:r>
              <a:rPr lang="en-US" altLang="en-US" sz="1600" b="0" i="1" dirty="0">
                <a:solidFill>
                  <a:srgbClr val="FF0000"/>
                </a:solidFill>
              </a:rPr>
              <a:t>– so the information we’re providing today may </a:t>
            </a:r>
            <a:r>
              <a:rPr lang="en-US" altLang="en-US" sz="1600" b="0" i="1" dirty="0" smtClean="0">
                <a:solidFill>
                  <a:srgbClr val="FF0000"/>
                </a:solidFill>
              </a:rPr>
              <a:t>change]</a:t>
            </a:r>
            <a:endParaRPr lang="en-US" altLang="en-US" sz="1600" b="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8956" y="762000"/>
            <a:ext cx="2473044" cy="3200400"/>
          </a:xfrm>
          <a:prstGeom prst="rect">
            <a:avLst/>
          </a:prstGeom>
        </p:spPr>
      </p:pic>
    </p:spTree>
    <p:extLst>
      <p:ext uri="{BB962C8B-B14F-4D97-AF65-F5344CB8AC3E}">
        <p14:creationId xmlns:p14="http://schemas.microsoft.com/office/powerpoint/2010/main" val="1768229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0BB13-B63E-909B-B3B7-F8421CB624BD}"/>
              </a:ext>
            </a:extLst>
          </p:cNvPr>
          <p:cNvSpPr>
            <a:spLocks noGrp="1"/>
          </p:cNvSpPr>
          <p:nvPr>
            <p:ph type="title"/>
          </p:nvPr>
        </p:nvSpPr>
        <p:spPr>
          <a:xfrm>
            <a:off x="838200" y="320671"/>
            <a:ext cx="10515600" cy="1325563"/>
          </a:xfrm>
        </p:spPr>
        <p:txBody>
          <a:bodyPr/>
          <a:lstStyle/>
          <a:p>
            <a:r>
              <a:rPr lang="en-US" sz="2800" i="1" dirty="0" smtClean="0"/>
              <a:t>From the VDH Immunization Program</a:t>
            </a:r>
            <a:br>
              <a:rPr lang="en-US" sz="2800" i="1" dirty="0" smtClean="0"/>
            </a:br>
            <a:r>
              <a:rPr lang="en-US" sz="3400" dirty="0" smtClean="0"/>
              <a:t>UPDATE </a:t>
            </a:r>
            <a:r>
              <a:rPr lang="en-US" sz="3400" dirty="0"/>
              <a:t>Booster for ages 5-11</a:t>
            </a:r>
          </a:p>
        </p:txBody>
      </p:sp>
      <p:sp>
        <p:nvSpPr>
          <p:cNvPr id="3" name="Content Placeholder 2">
            <a:extLst>
              <a:ext uri="{FF2B5EF4-FFF2-40B4-BE49-F238E27FC236}">
                <a16:creationId xmlns:a16="http://schemas.microsoft.com/office/drawing/2014/main" id="{59D41620-4D4D-A917-4552-32454555E8C7}"/>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n-US"/>
              <a:t>FDA approved EUA for Pfizer Booster 5-11 on 5/17/2022</a:t>
            </a:r>
          </a:p>
          <a:p>
            <a:pPr marL="342900" indent="-342900">
              <a:buFont typeface="Arial" panose="020B0604020202020204" pitchFamily="34" charset="0"/>
              <a:buChar char="•"/>
            </a:pPr>
            <a:r>
              <a:rPr lang="en-US"/>
              <a:t>ACIP scheduled to meet Thursday 5/19 with CDC recommendation to follow</a:t>
            </a:r>
          </a:p>
          <a:p>
            <a:pPr marL="342900" indent="-342900">
              <a:buFont typeface="Arial" panose="020B0604020202020204" pitchFamily="34" charset="0"/>
              <a:buChar char="•"/>
            </a:pPr>
            <a:r>
              <a:rPr lang="en-US"/>
              <a:t>Approximately 18K children will be eligible at the time of the recommendation</a:t>
            </a:r>
          </a:p>
          <a:p>
            <a:pPr marL="342900" indent="-342900">
              <a:buFont typeface="Arial" panose="020B0604020202020204" pitchFamily="34" charset="0"/>
              <a:buChar char="•"/>
            </a:pPr>
            <a:r>
              <a:rPr lang="en-US"/>
              <a:t>Requests may come into provider offices once approval comes</a:t>
            </a:r>
          </a:p>
          <a:p>
            <a:pPr marL="342900" indent="-342900">
              <a:buFont typeface="Arial" panose="020B0604020202020204" pitchFamily="34" charset="0"/>
              <a:buChar char="•"/>
            </a:pPr>
            <a:r>
              <a:rPr lang="en-US"/>
              <a:t>Walk-in clinics and pharmacies continue to be available options for this age group</a:t>
            </a:r>
            <a:endParaRPr lang="en-US" sz="2000" u="none" strike="noStrike">
              <a:solidFill>
                <a:srgbClr val="0000FF"/>
              </a:solidFill>
              <a:effectLst/>
              <a:latin typeface="Lato" panose="020F0502020204030203" pitchFamily="34" charset="0"/>
              <a:ea typeface="Times New Roman" panose="02020603050405020304" pitchFamily="18" charset="0"/>
              <a:hlinkClick r:id="rId3"/>
            </a:endParaRPr>
          </a:p>
          <a:p>
            <a:endParaRPr lang="en-US" sz="2000">
              <a:solidFill>
                <a:srgbClr val="0000FF"/>
              </a:solidFill>
              <a:ea typeface="Times New Roman" panose="02020603050405020304" pitchFamily="18" charset="0"/>
              <a:hlinkClick r:id="rId3"/>
            </a:endParaRPr>
          </a:p>
          <a:p>
            <a:r>
              <a:rPr lang="en-US" sz="2000" u="none" strike="noStrike">
                <a:effectLst/>
                <a:ea typeface="Times New Roman" panose="02020603050405020304" pitchFamily="18" charset="0"/>
              </a:rPr>
              <a:t>FDA Approval:</a:t>
            </a:r>
            <a:r>
              <a:rPr lang="en-US" sz="2000">
                <a:ea typeface="Times New Roman" panose="02020603050405020304" pitchFamily="18" charset="0"/>
              </a:rPr>
              <a:t> </a:t>
            </a:r>
            <a:r>
              <a:rPr lang="en-US" sz="2000">
                <a:ea typeface="Times New Roman" panose="02020603050405020304" pitchFamily="18" charset="0"/>
                <a:hlinkClick r:id="rId4"/>
              </a:rPr>
              <a:t>www.fda.gov/news-events/press-announcements/coronavirus-covid-19-update-fda-expands-eligibility-pfizer-biontech-covid-19-vaccine-booster-dose</a:t>
            </a:r>
            <a:endParaRPr lang="en-US" sz="2000">
              <a:ea typeface="Times New Roman" panose="02020603050405020304" pitchFamily="18" charset="0"/>
            </a:endParaRPr>
          </a:p>
          <a:p>
            <a:endParaRPr lang="en-US" sz="2000">
              <a:solidFill>
                <a:srgbClr val="0000FF"/>
              </a:solidFill>
              <a:ea typeface="Times New Roman" panose="02020603050405020304" pitchFamily="18" charset="0"/>
              <a:hlinkClick r:id="rId3"/>
            </a:endParaRPr>
          </a:p>
          <a:p>
            <a:r>
              <a:rPr lang="en-US" sz="2000">
                <a:ea typeface="Times New Roman" panose="02020603050405020304" pitchFamily="18" charset="0"/>
              </a:rPr>
              <a:t>Second Booster Clinical Considerations:</a:t>
            </a:r>
            <a:r>
              <a:rPr lang="en-US" sz="2000" u="none" strike="noStrike">
                <a:effectLst/>
                <a:ea typeface="Times New Roman" panose="02020603050405020304" pitchFamily="18" charset="0"/>
              </a:rPr>
              <a:t> </a:t>
            </a:r>
            <a:r>
              <a:rPr lang="en-US" sz="2000" u="none" strike="noStrike">
                <a:solidFill>
                  <a:srgbClr val="0000FF"/>
                </a:solidFill>
                <a:effectLst/>
                <a:ea typeface="Times New Roman" panose="02020603050405020304" pitchFamily="18" charset="0"/>
                <a:hlinkClick r:id="rId3"/>
              </a:rPr>
              <a:t>www.cdc.gov/vaccines/covid-19/downloads/Clinical-Considerations-Second-COVID-19-Booster-508.pdf</a:t>
            </a:r>
          </a:p>
        </p:txBody>
      </p:sp>
      <p:sp>
        <p:nvSpPr>
          <p:cNvPr id="4" name="Slide Number Placeholder 3">
            <a:extLst>
              <a:ext uri="{FF2B5EF4-FFF2-40B4-BE49-F238E27FC236}">
                <a16:creationId xmlns:a16="http://schemas.microsoft.com/office/drawing/2014/main" id="{265CB8AF-8034-7482-CB5D-F71D5013A43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5" name="Footer Placeholder 4">
            <a:extLst>
              <a:ext uri="{FF2B5EF4-FFF2-40B4-BE49-F238E27FC236}">
                <a16:creationId xmlns:a16="http://schemas.microsoft.com/office/drawing/2014/main" id="{818841F0-D5AF-1384-7990-A615D3FDAEC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rPr>
              <a:t>Vermont Department of Health</a:t>
            </a:r>
          </a:p>
        </p:txBody>
      </p:sp>
    </p:spTree>
    <p:extLst>
      <p:ext uri="{BB962C8B-B14F-4D97-AF65-F5344CB8AC3E}">
        <p14:creationId xmlns:p14="http://schemas.microsoft.com/office/powerpoint/2010/main" val="2754227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9A4A2C-6358-45EA-8172-7270779E89F3}"/>
              </a:ext>
            </a:extLst>
          </p:cNvPr>
          <p:cNvSpPr>
            <a:spLocks noGrp="1"/>
          </p:cNvSpPr>
          <p:nvPr>
            <p:ph type="title"/>
          </p:nvPr>
        </p:nvSpPr>
        <p:spPr/>
        <p:txBody>
          <a:bodyPr/>
          <a:lstStyle/>
          <a:p>
            <a:r>
              <a:rPr lang="en-US"/>
              <a:t>COVID-19 vaccine for children under 5</a:t>
            </a:r>
          </a:p>
        </p:txBody>
      </p:sp>
      <p:sp>
        <p:nvSpPr>
          <p:cNvPr id="6" name="Content Placeholder 5">
            <a:extLst>
              <a:ext uri="{FF2B5EF4-FFF2-40B4-BE49-F238E27FC236}">
                <a16:creationId xmlns:a16="http://schemas.microsoft.com/office/drawing/2014/main" id="{7844D82E-828B-470A-B19F-EB012F3CD75D}"/>
              </a:ext>
            </a:extLst>
          </p:cNvPr>
          <p:cNvSpPr>
            <a:spLocks noGrp="1"/>
          </p:cNvSpPr>
          <p:nvPr>
            <p:ph idx="1"/>
          </p:nvPr>
        </p:nvSpPr>
        <p:spPr>
          <a:xfrm>
            <a:off x="301101" y="3392411"/>
            <a:ext cx="11430000" cy="3329068"/>
          </a:xfrm>
        </p:spPr>
        <p:txBody>
          <a:bodyPr vert="horz" lIns="91440" tIns="45720" rIns="91440" bIns="45720" rtlCol="0" anchor="t">
            <a:normAutofit fontScale="92500" lnSpcReduction="10000"/>
          </a:bodyPr>
          <a:lstStyle/>
          <a:p>
            <a:pPr marL="0" marR="0">
              <a:lnSpc>
                <a:spcPct val="100000"/>
              </a:lnSpc>
              <a:spcBef>
                <a:spcPts val="0"/>
              </a:spcBef>
            </a:pPr>
            <a:r>
              <a:rPr lang="en-US" b="1">
                <a:solidFill>
                  <a:srgbClr val="222222"/>
                </a:solidFill>
                <a:effectLst/>
                <a:ea typeface="Calibri" panose="020F0502020204030204" pitchFamily="34" charset="0"/>
                <a:cs typeface="Calibri" panose="020F0502020204030204" pitchFamily="34" charset="0"/>
              </a:rPr>
              <a:t>VRBPAC Tentative Meeting Schedule - June 2022</a:t>
            </a:r>
          </a:p>
          <a:p>
            <a:pPr marL="0" marR="0">
              <a:lnSpc>
                <a:spcPct val="100000"/>
              </a:lnSpc>
              <a:spcBef>
                <a:spcPts val="0"/>
              </a:spcBef>
            </a:pPr>
            <a:r>
              <a:rPr lang="en-US" sz="2100">
                <a:solidFill>
                  <a:srgbClr val="222222"/>
                </a:solidFill>
                <a:effectLst/>
                <a:ea typeface="Calibri" panose="020F0502020204030204" pitchFamily="34" charset="0"/>
              </a:rPr>
              <a:t>The FDA VRBPAC committee released tentative dates for virtual meetings in anticipation of upcoming EUAs for COVID vaccines announced by vaccine manufacturers. See </a:t>
            </a:r>
            <a:r>
              <a:rPr lang="en-US" sz="2100" u="sng">
                <a:solidFill>
                  <a:srgbClr val="007C89"/>
                </a:solidFill>
                <a:effectLst/>
                <a:ea typeface="Calibri" panose="020F0502020204030204" pitchFamily="34" charset="0"/>
                <a:hlinkClick r:id="rId3"/>
              </a:rPr>
              <a:t>VRBPAC announcement</a:t>
            </a:r>
            <a:r>
              <a:rPr lang="en-US" sz="2100">
                <a:solidFill>
                  <a:srgbClr val="222222"/>
                </a:solidFill>
                <a:effectLst/>
                <a:ea typeface="Calibri" panose="020F0502020204030204" pitchFamily="34" charset="0"/>
              </a:rPr>
              <a:t>.</a:t>
            </a:r>
          </a:p>
          <a:p>
            <a:pPr marL="0" marR="0">
              <a:lnSpc>
                <a:spcPct val="100000"/>
              </a:lnSpc>
              <a:spcBef>
                <a:spcPts val="0"/>
              </a:spcBef>
            </a:pPr>
            <a:endParaRPr lang="en-US" sz="2100">
              <a:effectLst/>
              <a:ea typeface="Calibri" panose="020F0502020204030204" pitchFamily="34" charset="0"/>
            </a:endParaRPr>
          </a:p>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100">
                <a:solidFill>
                  <a:srgbClr val="222222"/>
                </a:solidFill>
                <a:effectLst/>
                <a:ea typeface="Times New Roman" panose="02020603050405020304" pitchFamily="18" charset="0"/>
              </a:rPr>
              <a:t>June 7 - Novavax 18+ (no rollout expected now)</a:t>
            </a:r>
            <a:endParaRPr lang="en-US" sz="2100">
              <a:solidFill>
                <a:srgbClr val="222222"/>
              </a:solidFill>
              <a:effectLst/>
              <a:ea typeface="Calibri" panose="020F0502020204030204" pitchFamily="34" charset="0"/>
            </a:endParaRPr>
          </a:p>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100">
                <a:solidFill>
                  <a:srgbClr val="222222"/>
                </a:solidFill>
                <a:effectLst/>
                <a:ea typeface="Times New Roman" panose="02020603050405020304" pitchFamily="18" charset="0"/>
              </a:rPr>
              <a:t>June 8, 21, and 22 - Pfizer/Moderna EUA under 5 or 6 </a:t>
            </a:r>
            <a:endParaRPr lang="en-US" sz="2100">
              <a:solidFill>
                <a:srgbClr val="222222"/>
              </a:solidFill>
              <a:ea typeface="Times New Roman" panose="02020603050405020304" pitchFamily="18" charset="0"/>
            </a:endParaRPr>
          </a:p>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r>
              <a:rPr lang="en-US" sz="2100">
                <a:solidFill>
                  <a:srgbClr val="222222"/>
                </a:solidFill>
                <a:effectLst/>
                <a:ea typeface="Times New Roman" panose="02020603050405020304" pitchFamily="18" charset="0"/>
                <a:cs typeface="Calibri" panose="020F0502020204030204" pitchFamily="34" charset="0"/>
              </a:rPr>
              <a:t>June 28 – COVID-19 strain selection/future boosters  </a:t>
            </a:r>
          </a:p>
          <a:p>
            <a:pPr marL="342900" marR="0" lvl="0" indent="-342900">
              <a:lnSpc>
                <a:spcPct val="120000"/>
              </a:lnSpc>
              <a:spcBef>
                <a:spcPts val="0"/>
              </a:spcBef>
              <a:spcAft>
                <a:spcPts val="0"/>
              </a:spcAft>
              <a:buSzPts val="1000"/>
              <a:buFont typeface="Symbol" panose="05050102010706020507" pitchFamily="18" charset="2"/>
              <a:buChar char=""/>
              <a:tabLst>
                <a:tab pos="457200" algn="l"/>
              </a:tabLst>
            </a:pPr>
            <a:endParaRPr lang="en-US" sz="2100">
              <a:solidFill>
                <a:srgbClr val="222222"/>
              </a:solidFill>
              <a:effectLst/>
              <a:ea typeface="Times New Roman" panose="02020603050405020304" pitchFamily="18" charset="0"/>
              <a:cs typeface="Calibri" panose="020F0502020204030204" pitchFamily="34" charset="0"/>
            </a:endParaRPr>
          </a:p>
          <a:p>
            <a:pPr>
              <a:lnSpc>
                <a:spcPct val="110000"/>
              </a:lnSpc>
              <a:spcBef>
                <a:spcPts val="0"/>
              </a:spcBef>
              <a:buSzPts val="1000"/>
              <a:tabLst>
                <a:tab pos="457200" algn="l"/>
              </a:tabLst>
            </a:pPr>
            <a:r>
              <a:rPr lang="en-US" sz="2200"/>
              <a:t>VRBPAC announcement: </a:t>
            </a:r>
            <a:r>
              <a:rPr lang="en-US" sz="2200">
                <a:hlinkClick r:id="rId4"/>
              </a:rPr>
              <a:t>www.fda.gov/news-events/press-announcements/coronavirus-covid-19-update-fda-announces-tentative-advisory-committee-meeting-schedule-regarding</a:t>
            </a:r>
            <a:r>
              <a:rPr lang="en-US" sz="2200"/>
              <a:t> </a:t>
            </a:r>
            <a:endParaRPr lang="en-US" sz="1900">
              <a:highlight>
                <a:srgbClr val="FFFF00"/>
              </a:highlight>
            </a:endParaRPr>
          </a:p>
        </p:txBody>
      </p:sp>
      <p:sp>
        <p:nvSpPr>
          <p:cNvPr id="3" name="Slide Number Placeholder 2">
            <a:extLst>
              <a:ext uri="{FF2B5EF4-FFF2-40B4-BE49-F238E27FC236}">
                <a16:creationId xmlns:a16="http://schemas.microsoft.com/office/drawing/2014/main" id="{F139D47F-8A50-4A32-8810-F6A10B6ED22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4" name="Footer Placeholder 3">
            <a:extLst>
              <a:ext uri="{FF2B5EF4-FFF2-40B4-BE49-F238E27FC236}">
                <a16:creationId xmlns:a16="http://schemas.microsoft.com/office/drawing/2014/main" id="{E89A367D-47C1-482B-B577-4DE153FB741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rPr>
              <a:t>Vermont Department of Health</a:t>
            </a:r>
          </a:p>
        </p:txBody>
      </p:sp>
      <p:sp>
        <p:nvSpPr>
          <p:cNvPr id="2" name="TextBox 1">
            <a:extLst>
              <a:ext uri="{FF2B5EF4-FFF2-40B4-BE49-F238E27FC236}">
                <a16:creationId xmlns:a16="http://schemas.microsoft.com/office/drawing/2014/main" id="{3670CF1C-FE63-58E3-3331-483B5B9B5F96}"/>
              </a:ext>
            </a:extLst>
          </p:cNvPr>
          <p:cNvSpPr txBox="1"/>
          <p:nvPr/>
        </p:nvSpPr>
        <p:spPr>
          <a:xfrm>
            <a:off x="381000" y="1729361"/>
            <a:ext cx="5524589" cy="1569660"/>
          </a:xfrm>
          <a:prstGeom prst="rect">
            <a:avLst/>
          </a:prstGeom>
          <a:solidFill>
            <a:schemeClr val="bg1">
              <a:lumMod val="85000"/>
            </a:schemeClr>
          </a:solid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Franklin Gothic Book"/>
                <a:ea typeface="+mn-ea"/>
                <a:cs typeface="+mn-cs"/>
              </a:rPr>
              <a:t>Moderna</a:t>
            </a:r>
          </a:p>
          <a:p>
            <a:pPr marL="728663"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Franklin Gothic Book"/>
                <a:ea typeface="+mn-ea"/>
                <a:cs typeface="+mn-cs"/>
              </a:rPr>
              <a:t>submitted data to the FDA on April 28</a:t>
            </a:r>
          </a:p>
          <a:p>
            <a:pPr marL="728345"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Franklin Gothic Book"/>
                <a:ea typeface="+mn-ea"/>
                <a:cs typeface="+mn-cs"/>
              </a:rPr>
              <a:t>6 months through 5 years</a:t>
            </a:r>
          </a:p>
          <a:p>
            <a:pPr marL="728663"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Franklin Gothic Book"/>
                <a:ea typeface="+mn-ea"/>
                <a:cs typeface="+mn-cs"/>
              </a:rPr>
              <a:t>2 dose series of 25 µg each (1/4 of adult dose)</a:t>
            </a:r>
          </a:p>
          <a:p>
            <a:pPr marL="728663"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Franklin Gothic Book"/>
                <a:ea typeface="+mn-ea"/>
                <a:cs typeface="+mn-cs"/>
              </a:rPr>
              <a:t>Different formulation and NDC</a:t>
            </a:r>
          </a:p>
        </p:txBody>
      </p:sp>
      <p:sp>
        <p:nvSpPr>
          <p:cNvPr id="7" name="TextBox 6">
            <a:extLst>
              <a:ext uri="{FF2B5EF4-FFF2-40B4-BE49-F238E27FC236}">
                <a16:creationId xmlns:a16="http://schemas.microsoft.com/office/drawing/2014/main" id="{7E5D6672-6791-0CCB-12AC-DD56B88364ED}"/>
              </a:ext>
            </a:extLst>
          </p:cNvPr>
          <p:cNvSpPr txBox="1"/>
          <p:nvPr/>
        </p:nvSpPr>
        <p:spPr>
          <a:xfrm>
            <a:off x="6250729" y="1729361"/>
            <a:ext cx="5517151" cy="1569660"/>
          </a:xfrm>
          <a:prstGeom prst="rect">
            <a:avLst/>
          </a:prstGeom>
          <a:solidFill>
            <a:schemeClr val="bg1">
              <a:lumMod val="85000"/>
            </a:schemeClr>
          </a:solid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Franklin Gothic Book"/>
                <a:ea typeface="+mn-ea"/>
                <a:cs typeface="+mn-cs"/>
              </a:rPr>
              <a:t>Pfizer</a:t>
            </a:r>
            <a:endParaRPr kumimoji="0" lang="en-US" sz="1800" b="1" i="0" u="none" strike="noStrike" kern="1200" cap="none" spc="0" normalizeH="0" baseline="0" noProof="0">
              <a:ln>
                <a:noFill/>
              </a:ln>
              <a:solidFill>
                <a:srgbClr val="000000"/>
              </a:solidFill>
              <a:effectLst/>
              <a:uLnTx/>
              <a:uFillTx/>
              <a:latin typeface="Franklin Gothic Book"/>
              <a:ea typeface="+mn-ea"/>
              <a:cs typeface="+mn-cs"/>
            </a:endParaRPr>
          </a:p>
          <a:p>
            <a:pPr marL="728663"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Franklin Gothic Book"/>
                <a:ea typeface="+mn-ea"/>
                <a:cs typeface="+mn-cs"/>
              </a:rPr>
              <a:t>data not yet submitted, hearing early June</a:t>
            </a:r>
          </a:p>
          <a:p>
            <a:pPr marL="728663"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Franklin Gothic Book"/>
                <a:ea typeface="+mn-ea"/>
                <a:cs typeface="+mn-cs"/>
              </a:rPr>
              <a:t>6 months through 4 years</a:t>
            </a:r>
          </a:p>
          <a:p>
            <a:pPr marL="728663"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Franklin Gothic Book"/>
                <a:ea typeface="+mn-ea"/>
                <a:cs typeface="+mn-cs"/>
              </a:rPr>
              <a:t>3 dose series of 3 µg each (1/10 of adult dose)</a:t>
            </a:r>
          </a:p>
          <a:p>
            <a:pPr marL="728663"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mn-cs"/>
              </a:rPr>
              <a:t>Different formulation and NDC</a:t>
            </a:r>
          </a:p>
        </p:txBody>
      </p:sp>
    </p:spTree>
    <p:extLst>
      <p:ext uri="{BB962C8B-B14F-4D97-AF65-F5344CB8AC3E}">
        <p14:creationId xmlns:p14="http://schemas.microsoft.com/office/powerpoint/2010/main" val="3098761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A636BC-A606-462A-9FE5-E9EA334F91B6}"/>
              </a:ext>
            </a:extLst>
          </p:cNvPr>
          <p:cNvSpPr>
            <a:spLocks noGrp="1"/>
          </p:cNvSpPr>
          <p:nvPr>
            <p:ph type="title"/>
          </p:nvPr>
        </p:nvSpPr>
        <p:spPr/>
        <p:txBody>
          <a:bodyPr/>
          <a:lstStyle/>
          <a:p>
            <a:r>
              <a:rPr lang="en-US"/>
              <a:t>COVID Vaccine for under age 5</a:t>
            </a:r>
          </a:p>
        </p:txBody>
      </p:sp>
      <p:sp>
        <p:nvSpPr>
          <p:cNvPr id="5" name="Content Placeholder 4">
            <a:extLst>
              <a:ext uri="{FF2B5EF4-FFF2-40B4-BE49-F238E27FC236}">
                <a16:creationId xmlns:a16="http://schemas.microsoft.com/office/drawing/2014/main" id="{F2B310ED-29BE-4B12-8970-AB326450F51C}"/>
              </a:ext>
            </a:extLst>
          </p:cNvPr>
          <p:cNvSpPr>
            <a:spLocks noGrp="1"/>
          </p:cNvSpPr>
          <p:nvPr>
            <p:ph idx="1"/>
          </p:nvPr>
        </p:nvSpPr>
        <p:spPr>
          <a:xfrm>
            <a:off x="381000" y="1825625"/>
            <a:ext cx="11430000" cy="4667246"/>
          </a:xfrm>
        </p:spPr>
        <p:txBody>
          <a:bodyPr>
            <a:normAutofit/>
          </a:bodyPr>
          <a:lstStyle/>
          <a:p>
            <a:pPr marL="342900" indent="-342900">
              <a:buFont typeface="Arial" panose="020B0604020202020204" pitchFamily="34" charset="0"/>
              <a:buChar char="•"/>
            </a:pPr>
            <a:r>
              <a:rPr lang="en-US" sz="2800"/>
              <a:t>What VDH is doing</a:t>
            </a:r>
          </a:p>
          <a:p>
            <a:pPr marL="728663" lvl="1" indent="-342900"/>
            <a:r>
              <a:rPr lang="en-US" sz="2400"/>
              <a:t>Ensuring access for all families</a:t>
            </a:r>
          </a:p>
          <a:p>
            <a:pPr marL="728663" lvl="1" indent="-342900"/>
            <a:r>
              <a:rPr lang="en-US" sz="2400"/>
              <a:t>Hosting clinics for WIC participants</a:t>
            </a:r>
          </a:p>
          <a:p>
            <a:pPr marL="985838" lvl="2" indent="-342900"/>
            <a:r>
              <a:rPr lang="en-US" sz="2400"/>
              <a:t>WIC clients will be able to schedule with us or PCP offices</a:t>
            </a:r>
          </a:p>
          <a:p>
            <a:pPr marL="728663" lvl="1" indent="-342900"/>
            <a:r>
              <a:rPr lang="en-US" sz="2400"/>
              <a:t>Coordinating with Pharmacies that will offer vaccine to age 3+</a:t>
            </a:r>
          </a:p>
          <a:p>
            <a:pPr marL="985838" lvl="2" indent="-342900"/>
            <a:endParaRPr lang="en-US" sz="2400"/>
          </a:p>
          <a:p>
            <a:pPr marL="457200" indent="-457200">
              <a:buFont typeface="Arial" panose="020B0604020202020204" pitchFamily="34" charset="0"/>
              <a:buChar char="•"/>
            </a:pPr>
            <a:r>
              <a:rPr lang="en-US" sz="2800"/>
              <a:t>How can we help PCP offices?</a:t>
            </a:r>
          </a:p>
          <a:p>
            <a:pPr marL="842963" lvl="1" indent="-457200"/>
            <a:r>
              <a:rPr lang="en-US" sz="2400"/>
              <a:t>Can make resource guide for front office staff</a:t>
            </a:r>
          </a:p>
          <a:p>
            <a:pPr marL="842963" lvl="1" indent="-457200"/>
            <a:r>
              <a:rPr lang="en-US" sz="2400"/>
              <a:t>Written communication to share with families</a:t>
            </a:r>
          </a:p>
          <a:p>
            <a:pPr marL="842963" lvl="1" indent="-457200"/>
            <a:r>
              <a:rPr lang="en-US" sz="2400"/>
              <a:t>Once vaccine(s) are approved we will provide materials and training</a:t>
            </a:r>
          </a:p>
        </p:txBody>
      </p:sp>
      <p:sp>
        <p:nvSpPr>
          <p:cNvPr id="2" name="Slide Number Placeholder 1">
            <a:extLst>
              <a:ext uri="{FF2B5EF4-FFF2-40B4-BE49-F238E27FC236}">
                <a16:creationId xmlns:a16="http://schemas.microsoft.com/office/drawing/2014/main" id="{3EA3CD2D-983E-4621-905A-BBC1D540A4C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DBD16-8F52-45AC-8998-73485FE4613D}" type="slidenum">
              <a:rPr kumimoji="0" lang="en-US" sz="10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sp>
        <p:nvSpPr>
          <p:cNvPr id="3" name="Footer Placeholder 2">
            <a:extLst>
              <a:ext uri="{FF2B5EF4-FFF2-40B4-BE49-F238E27FC236}">
                <a16:creationId xmlns:a16="http://schemas.microsoft.com/office/drawing/2014/main" id="{C8D417F3-B516-4ED7-8361-A70AE6C3E25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Franklin Gothic Book"/>
                <a:ea typeface="+mn-ea"/>
                <a:cs typeface="+mn-cs"/>
              </a:rPr>
              <a:t>Vermont Department of Health</a:t>
            </a:r>
          </a:p>
        </p:txBody>
      </p:sp>
    </p:spTree>
    <p:extLst>
      <p:ext uri="{BB962C8B-B14F-4D97-AF65-F5344CB8AC3E}">
        <p14:creationId xmlns:p14="http://schemas.microsoft.com/office/powerpoint/2010/main" val="3762583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7A73-8D94-4E92-B1FA-563A7A4267D6}"/>
              </a:ext>
            </a:extLst>
          </p:cNvPr>
          <p:cNvSpPr>
            <a:spLocks noGrp="1"/>
          </p:cNvSpPr>
          <p:nvPr>
            <p:ph type="title"/>
          </p:nvPr>
        </p:nvSpPr>
        <p:spPr/>
        <p:txBody>
          <a:bodyPr/>
          <a:lstStyle/>
          <a:p>
            <a:r>
              <a:rPr lang="en-US"/>
              <a:t>Recent Communication</a:t>
            </a:r>
          </a:p>
        </p:txBody>
      </p:sp>
      <p:sp>
        <p:nvSpPr>
          <p:cNvPr id="5" name="Content Placeholder 4">
            <a:extLst>
              <a:ext uri="{FF2B5EF4-FFF2-40B4-BE49-F238E27FC236}">
                <a16:creationId xmlns:a16="http://schemas.microsoft.com/office/drawing/2014/main" id="{28C8E336-1A7B-4864-8982-96037C95CBEF}"/>
              </a:ext>
            </a:extLst>
          </p:cNvPr>
          <p:cNvSpPr>
            <a:spLocks noGrp="1"/>
          </p:cNvSpPr>
          <p:nvPr>
            <p:ph idx="1"/>
          </p:nvPr>
        </p:nvSpPr>
        <p:spPr>
          <a:xfrm>
            <a:off x="381000" y="1807629"/>
            <a:ext cx="11430000" cy="4667246"/>
          </a:xfrm>
        </p:spPr>
        <p:txBody>
          <a:bodyPr>
            <a:noAutofit/>
          </a:bodyPr>
          <a:lstStyle/>
          <a:p>
            <a:pPr defTabSz="914400">
              <a:lnSpc>
                <a:spcPct val="100000"/>
              </a:lnSpc>
              <a:spcBef>
                <a:spcPts val="0"/>
              </a:spcBef>
              <a:defRPr/>
            </a:pPr>
            <a:r>
              <a:rPr kumimoji="0" lang="en-US" b="0" i="0" u="none" strike="noStrike" kern="1200" cap="none" spc="0" normalizeH="0" baseline="0" noProof="0">
                <a:ln>
                  <a:noFill/>
                </a:ln>
                <a:solidFill>
                  <a:prstClr val="black"/>
                </a:solidFill>
                <a:effectLst/>
                <a:uLnTx/>
                <a:uFillTx/>
                <a:ea typeface="+mn-ea"/>
                <a:cs typeface="Calibri"/>
              </a:rPr>
              <a:t>Program communications available on the Health Care Professionals Page: </a:t>
            </a:r>
            <a:r>
              <a:rPr lang="en-US" u="sng">
                <a:hlinkClick r:id="rId3"/>
              </a:rPr>
              <a:t>www.healthvermont.gov/covid-19/health-care-professionals/vaccine-information-health-care-professionals</a:t>
            </a:r>
            <a:r>
              <a:rPr lang="en-US" u="sng"/>
              <a:t> </a:t>
            </a:r>
          </a:p>
          <a:p>
            <a:pPr defTabSz="914400">
              <a:lnSpc>
                <a:spcPct val="100000"/>
              </a:lnSpc>
              <a:spcBef>
                <a:spcPts val="0"/>
              </a:spcBef>
              <a:defRPr/>
            </a:pPr>
            <a:endParaRPr lang="en-US" u="sng"/>
          </a:p>
          <a:p>
            <a:pPr defTabSz="914400">
              <a:lnSpc>
                <a:spcPct val="100000"/>
              </a:lnSpc>
              <a:spcBef>
                <a:spcPts val="0"/>
              </a:spcBef>
              <a:defRPr/>
            </a:pPr>
            <a:r>
              <a:rPr lang="en-US"/>
              <a:t>April Provider Update: </a:t>
            </a:r>
            <a:r>
              <a:rPr lang="en-US">
                <a:hlinkClick r:id="rId4"/>
              </a:rPr>
              <a:t>mailchi.mp/635a48bb756f/vermont-vaccine-program-update-april-2022</a:t>
            </a:r>
            <a:endParaRPr lang="en-US"/>
          </a:p>
          <a:p>
            <a:pPr defTabSz="914400">
              <a:lnSpc>
                <a:spcPct val="100000"/>
              </a:lnSpc>
              <a:spcBef>
                <a:spcPts val="0"/>
              </a:spcBef>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Immunization Program 03/22/2022 Provider Call: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Slide deck: </a:t>
            </a:r>
            <a:r>
              <a:rPr lang="en-US">
                <a:hlinkClick r:id="rId5"/>
              </a:rPr>
              <a:t>www.healthvermont.gov/sites/default/files/documents/pdf/HS-IZ-VVP-COVID19-Vaccine-Training-03.22.2022.pdf</a:t>
            </a:r>
            <a:endParaRPr lang="en-US"/>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Recording: </a:t>
            </a:r>
            <a:r>
              <a:rPr lang="en-US">
                <a:hlinkClick r:id="rId6"/>
              </a:rPr>
              <a:t>www.youtube.com/watch?v=y9msC5c8d4s</a:t>
            </a:r>
            <a:r>
              <a:rPr lang="en-US"/>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p>
        </p:txBody>
      </p:sp>
    </p:spTree>
    <p:extLst>
      <p:ext uri="{BB962C8B-B14F-4D97-AF65-F5344CB8AC3E}">
        <p14:creationId xmlns:p14="http://schemas.microsoft.com/office/powerpoint/2010/main" val="1411204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173247"/>
            <a:ext cx="10871200" cy="762000"/>
          </a:xfrm>
        </p:spPr>
        <p:txBody>
          <a:bodyPr/>
          <a:lstStyle/>
          <a:p>
            <a:r>
              <a:rPr lang="en-US" dirty="0" smtClean="0"/>
              <a:t>Tuesday Media Briefing </a:t>
            </a:r>
            <a:r>
              <a:rPr lang="en-US" sz="3200" dirty="0" smtClean="0"/>
              <a:t>(5/17/22)</a:t>
            </a:r>
            <a:endParaRPr lang="en-US" dirty="0"/>
          </a:p>
        </p:txBody>
      </p:sp>
      <p:sp>
        <p:nvSpPr>
          <p:cNvPr id="3" name="Content Placeholder 2"/>
          <p:cNvSpPr>
            <a:spLocks noGrp="1"/>
          </p:cNvSpPr>
          <p:nvPr>
            <p:ph sz="quarter" idx="1"/>
          </p:nvPr>
        </p:nvSpPr>
        <p:spPr>
          <a:xfrm>
            <a:off x="533400" y="1277242"/>
            <a:ext cx="10744200" cy="5199758"/>
          </a:xfrm>
        </p:spPr>
        <p:txBody>
          <a:bodyPr/>
          <a:lstStyle/>
          <a:p>
            <a:pPr marL="0" indent="0">
              <a:buNone/>
            </a:pPr>
            <a:r>
              <a:rPr lang="en-US" sz="2300" dirty="0" smtClean="0"/>
              <a:t>Governor Phil Scott [Note: announced run for 4</a:t>
            </a:r>
            <a:r>
              <a:rPr lang="en-US" sz="2300" baseline="30000" dirty="0" smtClean="0"/>
              <a:t>th</a:t>
            </a:r>
            <a:r>
              <a:rPr lang="en-US" sz="2300" dirty="0" smtClean="0"/>
              <a:t> term today]</a:t>
            </a:r>
          </a:p>
          <a:p>
            <a:r>
              <a:rPr lang="en-US" sz="2300" dirty="0" smtClean="0"/>
              <a:t>Reviewed legislative session: historic investments w/state &amp; federal funding. Get us the best ROI for years to come. Our areas of disagreement get the most attention, but in the end, by working together, we really did accomplish a lot.</a:t>
            </a:r>
          </a:p>
          <a:p>
            <a:r>
              <a:rPr lang="en-US" sz="2300" dirty="0" smtClean="0"/>
              <a:t>Commented upon the “horrific act of domestic terrorism in Buffalo over the weekend…reminder that the embers of hate &amp; white supremacy are still flaring up. It’s on all of us to extinguish those embers when we see them &amp; find ways to stop them…It’s important for all Vermonters to recognize there is still work to be done &amp; also  to know that many Vermonters of color could use our support and  extra kindness right now.”</a:t>
            </a:r>
          </a:p>
          <a:p>
            <a:r>
              <a:rPr lang="en-US" sz="2300" dirty="0" smtClean="0"/>
              <a:t>Legislative session/budget: five funding buckets to benefit Vermonters: housing, climate change mitigation, water/sewer/</a:t>
            </a:r>
            <a:r>
              <a:rPr lang="en-US" sz="2300" dirty="0" err="1" smtClean="0"/>
              <a:t>stormwater</a:t>
            </a:r>
            <a:r>
              <a:rPr lang="en-US" sz="2300" dirty="0" smtClean="0"/>
              <a:t> infrastructure, broadband, economic development... I look </a:t>
            </a:r>
            <a:r>
              <a:rPr lang="en-US" sz="2300" dirty="0"/>
              <a:t>forward to shovels in </a:t>
            </a:r>
            <a:r>
              <a:rPr lang="en-US" sz="2300" dirty="0" smtClean="0"/>
              <a:t>the ground 	     across </a:t>
            </a:r>
            <a:r>
              <a:rPr lang="en-US" sz="2300" dirty="0"/>
              <a:t>the state this </a:t>
            </a:r>
            <a:r>
              <a:rPr lang="en-US" sz="2300" dirty="0" smtClean="0"/>
              <a:t>summer.</a:t>
            </a:r>
          </a:p>
        </p:txBody>
      </p:sp>
      <p:sp>
        <p:nvSpPr>
          <p:cNvPr id="4" name="Date Placeholder 3"/>
          <p:cNvSpPr>
            <a:spLocks noGrp="1"/>
          </p:cNvSpPr>
          <p:nvPr>
            <p:ph type="dt" sz="half" idx="10"/>
          </p:nvPr>
        </p:nvSpPr>
        <p:spPr>
          <a:xfrm>
            <a:off x="5360162" y="6350629"/>
            <a:ext cx="1784604" cy="373039"/>
          </a:xfrm>
        </p:spPr>
        <p:txBody>
          <a:bodyPr/>
          <a:lstStyle/>
          <a:p>
            <a:pPr>
              <a:defRPr/>
            </a:pPr>
            <a:fld id="{049363FD-A48C-4593-A310-30D9884BDC26}" type="datetime4">
              <a:rPr lang="en-US" smtClean="0"/>
              <a:t>May 18, 2022</a:t>
            </a:fld>
            <a:endParaRPr lang="en-US" dirty="0"/>
          </a:p>
        </p:txBody>
      </p:sp>
      <p:pic>
        <p:nvPicPr>
          <p:cNvPr id="6" name="Picture 5"/>
          <p:cNvPicPr>
            <a:picLocks noChangeAspect="1"/>
          </p:cNvPicPr>
          <p:nvPr/>
        </p:nvPicPr>
        <p:blipFill>
          <a:blip r:embed="rId3"/>
          <a:stretch>
            <a:fillRect/>
          </a:stretch>
        </p:blipFill>
        <p:spPr>
          <a:xfrm>
            <a:off x="9067800" y="112287"/>
            <a:ext cx="2932955" cy="1645920"/>
          </a:xfrm>
          <a:prstGeom prst="rect">
            <a:avLst/>
          </a:prstGeom>
        </p:spPr>
      </p:pic>
    </p:spTree>
    <p:extLst>
      <p:ext uri="{BB962C8B-B14F-4D97-AF65-F5344CB8AC3E}">
        <p14:creationId xmlns:p14="http://schemas.microsoft.com/office/powerpoint/2010/main" val="119094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316244"/>
            <a:ext cx="10994136" cy="4648200"/>
          </a:xfrm>
        </p:spPr>
        <p:txBody>
          <a:bodyPr/>
          <a:lstStyle/>
          <a:p>
            <a:pPr marL="0" indent="0">
              <a:buNone/>
            </a:pPr>
            <a:r>
              <a:rPr lang="en-US" sz="2400" dirty="0" smtClean="0"/>
              <a:t>VDH Commissioner Dr. Mark Levine</a:t>
            </a:r>
          </a:p>
          <a:p>
            <a:r>
              <a:rPr lang="en-US" sz="2400" dirty="0" smtClean="0"/>
              <a:t>Acknowledge the tragic milestone US has reached – 1million people have died due to COVID-19. Staggering to contemplate that # &amp; even higher # who bear the grief. 654 lives lost here in Vermont – each a family  member, friend, neighbor who mattered &amp; can never be replaced.</a:t>
            </a:r>
          </a:p>
          <a:p>
            <a:r>
              <a:rPr lang="en-US" sz="2400" dirty="0" err="1" smtClean="0"/>
              <a:t>Paxlovid</a:t>
            </a:r>
            <a:r>
              <a:rPr lang="en-US" sz="2400" dirty="0" smtClean="0"/>
              <a:t>: VDH reached out to health care system thru HAN (5/13/22) to decrease barriers to obtaining this treatment – includes user-friendly tools for decision-making. Don’t think you need to save it for someone more needy – we currently have plentiful supply (rec’d. courses this week).</a:t>
            </a:r>
          </a:p>
          <a:p>
            <a:r>
              <a:rPr lang="en-US" sz="2400" dirty="0" smtClean="0"/>
              <a:t>SEE VDH Health Advisory (May 13, 2022): “Increasing </a:t>
            </a:r>
            <a:r>
              <a:rPr lang="en-US" sz="2400" dirty="0" err="1" smtClean="0"/>
              <a:t>Paxlovid</a:t>
            </a:r>
            <a:r>
              <a:rPr lang="en-US" sz="2400" dirty="0" smtClean="0"/>
              <a:t> Prescribing,” Allison </a:t>
            </a:r>
            <a:r>
              <a:rPr lang="en-US" sz="2400" dirty="0"/>
              <a:t>Lafferty, MD, Health Department Epidemiologist</a:t>
            </a:r>
            <a:endParaRPr lang="en-US" sz="2400" dirty="0" smtClean="0"/>
          </a:p>
          <a:p>
            <a:pPr lvl="1"/>
            <a:r>
              <a:rPr lang="en-US" sz="2100" dirty="0">
                <a:solidFill>
                  <a:schemeClr val="accent1">
                    <a:lumMod val="75000"/>
                  </a:schemeClr>
                </a:solidFill>
              </a:rPr>
              <a:t>https://www.healthvermont.gov/sites/default/files/documents/pdf/HAN-Paxlovid.pdf</a:t>
            </a:r>
            <a:endParaRPr lang="en-US" sz="2100" dirty="0" smtClean="0">
              <a:solidFill>
                <a:schemeClr val="accent1">
                  <a:lumMod val="75000"/>
                </a:schemeClr>
              </a:solidFill>
            </a:endParaRPr>
          </a:p>
        </p:txBody>
      </p:sp>
      <p:sp>
        <p:nvSpPr>
          <p:cNvPr id="4" name="Date Placeholder 3"/>
          <p:cNvSpPr>
            <a:spLocks noGrp="1"/>
          </p:cNvSpPr>
          <p:nvPr>
            <p:ph type="dt" sz="half" idx="10"/>
          </p:nvPr>
        </p:nvSpPr>
        <p:spPr/>
        <p:txBody>
          <a:bodyPr/>
          <a:lstStyle/>
          <a:p>
            <a:pPr>
              <a:defRPr/>
            </a:pPr>
            <a:fld id="{EB97A9A8-4960-4095-9EE8-7CED1B5B63E3}" type="datetime4">
              <a:rPr lang="en-US" smtClean="0"/>
              <a:t>May 18, 2022</a:t>
            </a:fld>
            <a:endParaRPr lang="en-US" dirty="0"/>
          </a:p>
        </p:txBody>
      </p:sp>
      <p:sp>
        <p:nvSpPr>
          <p:cNvPr id="5" name="Title 1"/>
          <p:cNvSpPr>
            <a:spLocks noGrp="1"/>
          </p:cNvSpPr>
          <p:nvPr>
            <p:ph type="title"/>
          </p:nvPr>
        </p:nvSpPr>
        <p:spPr/>
        <p:txBody>
          <a:bodyPr/>
          <a:lstStyle/>
          <a:p>
            <a:r>
              <a:rPr lang="en-US" dirty="0" smtClean="0"/>
              <a:t>Tuesday Media Briefing </a:t>
            </a:r>
            <a:r>
              <a:rPr lang="en-US" sz="3200" dirty="0" smtClean="0"/>
              <a:t>(cont’d.)</a:t>
            </a:r>
            <a:endParaRPr lang="en-US" dirty="0"/>
          </a:p>
        </p:txBody>
      </p:sp>
      <p:pic>
        <p:nvPicPr>
          <p:cNvPr id="8" name="Picture 7"/>
          <p:cNvPicPr>
            <a:picLocks noChangeAspect="1"/>
          </p:cNvPicPr>
          <p:nvPr/>
        </p:nvPicPr>
        <p:blipFill>
          <a:blip r:embed="rId3"/>
          <a:stretch>
            <a:fillRect/>
          </a:stretch>
        </p:blipFill>
        <p:spPr>
          <a:xfrm>
            <a:off x="8991600" y="167640"/>
            <a:ext cx="2978980" cy="1645920"/>
          </a:xfrm>
          <a:prstGeom prst="rect">
            <a:avLst/>
          </a:prstGeom>
        </p:spPr>
      </p:pic>
    </p:spTree>
    <p:extLst>
      <p:ext uri="{BB962C8B-B14F-4D97-AF65-F5344CB8AC3E}">
        <p14:creationId xmlns:p14="http://schemas.microsoft.com/office/powerpoint/2010/main" val="103157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316244"/>
            <a:ext cx="10871200" cy="4779756"/>
          </a:xfrm>
        </p:spPr>
        <p:txBody>
          <a:bodyPr/>
          <a:lstStyle/>
          <a:p>
            <a:pPr marL="0" indent="0">
              <a:buNone/>
            </a:pPr>
            <a:r>
              <a:rPr lang="en-US" sz="2400" dirty="0" smtClean="0"/>
              <a:t>VDH Commissioner Dr. Mark Levine</a:t>
            </a:r>
          </a:p>
          <a:p>
            <a:r>
              <a:rPr lang="en-US" sz="2400" dirty="0" smtClean="0"/>
              <a:t>New surveillance report: incl. ED trends in pts. w/COVID-like illness; case  trends; hospital impact; outbreaks; vaccination rates; wastewater monitoring; variant proportions over time.</a:t>
            </a:r>
          </a:p>
          <a:p>
            <a:r>
              <a:rPr lang="en-US" sz="2400" dirty="0" smtClean="0"/>
              <a:t>Base decisions on personal risk assessment (vs. daily case #s).</a:t>
            </a:r>
          </a:p>
          <a:p>
            <a:r>
              <a:rPr lang="en-US" sz="2400" dirty="0" smtClean="0"/>
              <a:t>Dashboard not longer updated after 5/18/22; vaccine dashboard will cont. to be updated. Will also sunset other reports. Teams will continue to collect &amp; respond to data in real time – would not have been able to respond w/o them. Thank you, Vermonters, for paying attention to the data.</a:t>
            </a:r>
          </a:p>
          <a:p>
            <a:r>
              <a:rPr lang="en-US" sz="2400" dirty="0" smtClean="0"/>
              <a:t>Testing: as we move out of emergency phase&amp; incorporate this into our day-to-day public health work – will be similar to vaccines which have now moved to traditional sites with medical providers &amp; pharmacies. </a:t>
            </a:r>
          </a:p>
        </p:txBody>
      </p:sp>
      <p:sp>
        <p:nvSpPr>
          <p:cNvPr id="4" name="Date Placeholder 3"/>
          <p:cNvSpPr>
            <a:spLocks noGrp="1"/>
          </p:cNvSpPr>
          <p:nvPr>
            <p:ph type="dt" sz="half" idx="10"/>
          </p:nvPr>
        </p:nvSpPr>
        <p:spPr/>
        <p:txBody>
          <a:bodyPr/>
          <a:lstStyle/>
          <a:p>
            <a:pPr>
              <a:defRPr/>
            </a:pPr>
            <a:fld id="{EB97A9A8-4960-4095-9EE8-7CED1B5B63E3}" type="datetime4">
              <a:rPr lang="en-US" smtClean="0"/>
              <a:t>May 18, 2022</a:t>
            </a:fld>
            <a:endParaRPr lang="en-US" dirty="0"/>
          </a:p>
        </p:txBody>
      </p:sp>
      <p:sp>
        <p:nvSpPr>
          <p:cNvPr id="5" name="Title 1"/>
          <p:cNvSpPr>
            <a:spLocks noGrp="1"/>
          </p:cNvSpPr>
          <p:nvPr>
            <p:ph type="title"/>
          </p:nvPr>
        </p:nvSpPr>
        <p:spPr/>
        <p:txBody>
          <a:bodyPr/>
          <a:lstStyle/>
          <a:p>
            <a:r>
              <a:rPr lang="en-US" dirty="0" smtClean="0"/>
              <a:t>Tuesday Media Briefing </a:t>
            </a:r>
            <a:r>
              <a:rPr lang="en-US" sz="3200" dirty="0" smtClean="0"/>
              <a:t>(cont’d.)</a:t>
            </a:r>
            <a:endParaRPr lang="en-US" dirty="0"/>
          </a:p>
        </p:txBody>
      </p:sp>
      <p:pic>
        <p:nvPicPr>
          <p:cNvPr id="2" name="Picture 1"/>
          <p:cNvPicPr>
            <a:picLocks noChangeAspect="1"/>
          </p:cNvPicPr>
          <p:nvPr/>
        </p:nvPicPr>
        <p:blipFill>
          <a:blip r:embed="rId2"/>
          <a:stretch>
            <a:fillRect/>
          </a:stretch>
        </p:blipFill>
        <p:spPr>
          <a:xfrm>
            <a:off x="8991600" y="167640"/>
            <a:ext cx="2978980" cy="1645920"/>
          </a:xfrm>
          <a:prstGeom prst="rect">
            <a:avLst/>
          </a:prstGeom>
        </p:spPr>
      </p:pic>
    </p:spTree>
    <p:extLst>
      <p:ext uri="{BB962C8B-B14F-4D97-AF65-F5344CB8AC3E}">
        <p14:creationId xmlns:p14="http://schemas.microsoft.com/office/powerpoint/2010/main" val="26254255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316244"/>
            <a:ext cx="10871200" cy="4648200"/>
          </a:xfrm>
        </p:spPr>
        <p:txBody>
          <a:bodyPr/>
          <a:lstStyle/>
          <a:p>
            <a:pPr marL="0" indent="0">
              <a:buNone/>
            </a:pPr>
            <a:r>
              <a:rPr lang="en-US" sz="2400" dirty="0" smtClean="0"/>
              <a:t>VDH Commissioner Dr. Mark Levine</a:t>
            </a:r>
          </a:p>
          <a:p>
            <a:r>
              <a:rPr lang="en-US" sz="2400" dirty="0" smtClean="0"/>
              <a:t>Next change: testing to move from state-run sites to health care system &amp; pharmacies.</a:t>
            </a:r>
          </a:p>
          <a:p>
            <a:r>
              <a:rPr lang="en-US" sz="2400" dirty="0" smtClean="0"/>
              <a:t>Demand for PCR testing slowing as at-home tests yield quicker results. Widely available as we deal w/increasingly transmissible form of virus. Pharmacies have options; providers can assess symptomatic pts. for testing. Priorities: people with symptoms or close contacts not UTD on vaccine.</a:t>
            </a:r>
            <a:endParaRPr lang="en-US" sz="2400" b="1" dirty="0" smtClean="0">
              <a:solidFill>
                <a:srgbClr val="FF0000"/>
              </a:solidFill>
            </a:endParaRPr>
          </a:p>
          <a:p>
            <a:r>
              <a:rPr lang="en-US" sz="2400" dirty="0" smtClean="0"/>
              <a:t>Public sites will close in phased manner thru May &amp; June. At home tests widely available – working to make them convenient &amp; free. </a:t>
            </a:r>
          </a:p>
          <a:p>
            <a:r>
              <a:rPr lang="en-US" sz="2400" dirty="0" smtClean="0"/>
              <a:t>May order at covid.gov or pick up at state sites through end of </a:t>
            </a:r>
            <a:r>
              <a:rPr lang="en-US" sz="2400" dirty="0"/>
              <a:t>J</a:t>
            </a:r>
            <a:r>
              <a:rPr lang="en-US" sz="2400" dirty="0" smtClean="0"/>
              <a:t>une.</a:t>
            </a:r>
          </a:p>
        </p:txBody>
      </p:sp>
      <p:sp>
        <p:nvSpPr>
          <p:cNvPr id="4" name="Date Placeholder 3"/>
          <p:cNvSpPr>
            <a:spLocks noGrp="1"/>
          </p:cNvSpPr>
          <p:nvPr>
            <p:ph type="dt" sz="half" idx="10"/>
          </p:nvPr>
        </p:nvSpPr>
        <p:spPr/>
        <p:txBody>
          <a:bodyPr/>
          <a:lstStyle/>
          <a:p>
            <a:pPr>
              <a:defRPr/>
            </a:pPr>
            <a:fld id="{EB97A9A8-4960-4095-9EE8-7CED1B5B63E3}" type="datetime4">
              <a:rPr lang="en-US" smtClean="0"/>
              <a:t>May 18, 2022</a:t>
            </a:fld>
            <a:endParaRPr lang="en-US" dirty="0"/>
          </a:p>
        </p:txBody>
      </p:sp>
      <p:sp>
        <p:nvSpPr>
          <p:cNvPr id="5" name="Title 1"/>
          <p:cNvSpPr>
            <a:spLocks noGrp="1"/>
          </p:cNvSpPr>
          <p:nvPr>
            <p:ph type="title"/>
          </p:nvPr>
        </p:nvSpPr>
        <p:spPr/>
        <p:txBody>
          <a:bodyPr/>
          <a:lstStyle/>
          <a:p>
            <a:r>
              <a:rPr lang="en-US" dirty="0" smtClean="0"/>
              <a:t>Tuesday Media Briefing </a:t>
            </a:r>
            <a:r>
              <a:rPr lang="en-US" sz="3200" dirty="0" smtClean="0"/>
              <a:t>(cont’d.)</a:t>
            </a:r>
            <a:endParaRPr lang="en-US" dirty="0"/>
          </a:p>
        </p:txBody>
      </p:sp>
      <p:pic>
        <p:nvPicPr>
          <p:cNvPr id="7" name="Picture 6"/>
          <p:cNvPicPr>
            <a:picLocks noChangeAspect="1"/>
          </p:cNvPicPr>
          <p:nvPr/>
        </p:nvPicPr>
        <p:blipFill>
          <a:blip r:embed="rId2"/>
          <a:stretch>
            <a:fillRect/>
          </a:stretch>
        </p:blipFill>
        <p:spPr>
          <a:xfrm>
            <a:off x="9067800" y="125167"/>
            <a:ext cx="2978980" cy="1645920"/>
          </a:xfrm>
          <a:prstGeom prst="rect">
            <a:avLst/>
          </a:prstGeom>
        </p:spPr>
      </p:pic>
    </p:spTree>
    <p:extLst>
      <p:ext uri="{BB962C8B-B14F-4D97-AF65-F5344CB8AC3E}">
        <p14:creationId xmlns:p14="http://schemas.microsoft.com/office/powerpoint/2010/main" val="1260746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17296" y="1337480"/>
            <a:ext cx="11070336" cy="4648200"/>
          </a:xfrm>
        </p:spPr>
        <p:txBody>
          <a:bodyPr/>
          <a:lstStyle/>
          <a:p>
            <a:pPr marL="0" indent="0">
              <a:buNone/>
            </a:pPr>
            <a:r>
              <a:rPr lang="en-US" sz="2400" dirty="0" smtClean="0"/>
              <a:t>VDH Commissioner Dr. Mark Levine</a:t>
            </a:r>
          </a:p>
          <a:p>
            <a:r>
              <a:rPr lang="en-US" sz="2400" b="1" dirty="0" smtClean="0"/>
              <a:t>Infant formula</a:t>
            </a:r>
            <a:r>
              <a:rPr lang="en-US" sz="2400" dirty="0" smtClean="0"/>
              <a:t>: USDA &amp; FDA taking steps to address shortages. Recent news re: reopening closed manufacturing plant; hope supply will increase but will take weeks-months.</a:t>
            </a:r>
          </a:p>
          <a:p>
            <a:r>
              <a:rPr lang="en-US" sz="2400" dirty="0" smtClean="0"/>
              <a:t>Current situation frustrating –WIC &amp; VDH local health offices, Agency of Agriculture working on this issue. </a:t>
            </a:r>
          </a:p>
          <a:p>
            <a:r>
              <a:rPr lang="en-US" sz="2400" dirty="0" smtClean="0"/>
              <a:t>Fam should NOT substitute goat’s milk, cow’s milk or plant-based products &amp; do not water down formula. As a general rule, don’t make homemade formula.</a:t>
            </a:r>
          </a:p>
          <a:p>
            <a:r>
              <a:rPr lang="en-US" sz="2400" dirty="0" smtClean="0"/>
              <a:t>Pay close attention if purchasing online – caution to use recognized options.</a:t>
            </a:r>
          </a:p>
          <a:p>
            <a:r>
              <a:rPr lang="en-US" sz="2400" dirty="0" smtClean="0"/>
              <a:t>Ask practice offices if they have in-office samples. If expecting baby soon, consult w/HCP re: breastfeeding (VT WIC has breastfeeding resources).</a:t>
            </a:r>
          </a:p>
        </p:txBody>
      </p:sp>
      <p:sp>
        <p:nvSpPr>
          <p:cNvPr id="4" name="Date Placeholder 3"/>
          <p:cNvSpPr>
            <a:spLocks noGrp="1"/>
          </p:cNvSpPr>
          <p:nvPr>
            <p:ph type="dt" sz="half" idx="10"/>
          </p:nvPr>
        </p:nvSpPr>
        <p:spPr/>
        <p:txBody>
          <a:bodyPr/>
          <a:lstStyle/>
          <a:p>
            <a:pPr>
              <a:defRPr/>
            </a:pPr>
            <a:fld id="{EB97A9A8-4960-4095-9EE8-7CED1B5B63E3}" type="datetime4">
              <a:rPr lang="en-US" smtClean="0"/>
              <a:t>May 18, 2022</a:t>
            </a:fld>
            <a:endParaRPr lang="en-US" dirty="0"/>
          </a:p>
        </p:txBody>
      </p:sp>
      <p:sp>
        <p:nvSpPr>
          <p:cNvPr id="5" name="Title 1"/>
          <p:cNvSpPr>
            <a:spLocks noGrp="1"/>
          </p:cNvSpPr>
          <p:nvPr>
            <p:ph type="title"/>
          </p:nvPr>
        </p:nvSpPr>
        <p:spPr/>
        <p:txBody>
          <a:bodyPr/>
          <a:lstStyle/>
          <a:p>
            <a:r>
              <a:rPr lang="en-US" dirty="0" smtClean="0"/>
              <a:t>Tuesday Media Briefing </a:t>
            </a:r>
            <a:r>
              <a:rPr lang="en-US" sz="3200" dirty="0" smtClean="0"/>
              <a:t>(cont’d.)</a:t>
            </a:r>
            <a:endParaRPr lang="en-US" dirty="0"/>
          </a:p>
        </p:txBody>
      </p:sp>
      <p:pic>
        <p:nvPicPr>
          <p:cNvPr id="8" name="Picture 7"/>
          <p:cNvPicPr>
            <a:picLocks noChangeAspect="1"/>
          </p:cNvPicPr>
          <p:nvPr/>
        </p:nvPicPr>
        <p:blipFill>
          <a:blip r:embed="rId2"/>
          <a:stretch>
            <a:fillRect/>
          </a:stretch>
        </p:blipFill>
        <p:spPr>
          <a:xfrm>
            <a:off x="9067800" y="125167"/>
            <a:ext cx="2978980" cy="1645920"/>
          </a:xfrm>
          <a:prstGeom prst="rect">
            <a:avLst/>
          </a:prstGeom>
        </p:spPr>
      </p:pic>
    </p:spTree>
    <p:extLst>
      <p:ext uri="{BB962C8B-B14F-4D97-AF65-F5344CB8AC3E}">
        <p14:creationId xmlns:p14="http://schemas.microsoft.com/office/powerpoint/2010/main" val="8960855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2781299"/>
            <a:ext cx="10820400" cy="1827803"/>
          </a:xfrm>
        </p:spPr>
        <p:txBody>
          <a:bodyPr/>
          <a:lstStyle/>
          <a:p>
            <a:r>
              <a:rPr lang="en-US" altLang="en-US" sz="3000" b="1" i="1" dirty="0" smtClean="0"/>
              <a:t>Caring for Patients with Suicidality in Primary Care</a:t>
            </a:r>
          </a:p>
          <a:p>
            <a:r>
              <a:rPr lang="en-US" dirty="0" smtClean="0"/>
              <a:t>	</a:t>
            </a:r>
            <a:r>
              <a:rPr lang="en-US" sz="2600" dirty="0" smtClean="0"/>
              <a:t>Greta </a:t>
            </a:r>
            <a:r>
              <a:rPr lang="en-US" sz="2600" dirty="0"/>
              <a:t>Spottswood, </a:t>
            </a:r>
            <a:r>
              <a:rPr lang="en-US" sz="2600" dirty="0" smtClean="0"/>
              <a:t>MD MPH – Child Psychiatrist, Community 	Health Centers of Burlington; Medical Director, Vermont Child 	Psychiatry Access Program (</a:t>
            </a:r>
            <a:r>
              <a:rPr lang="en-US" sz="2600" b="1" dirty="0" smtClean="0"/>
              <a:t>VTCPAP</a:t>
            </a:r>
            <a:r>
              <a:rPr lang="en-US" sz="2600" dirty="0" smtClean="0"/>
              <a:t>)Medical </a:t>
            </a:r>
            <a:r>
              <a:rPr lang="en-US" sz="2600" dirty="0"/>
              <a:t>Director</a:t>
            </a:r>
          </a:p>
          <a:p>
            <a:r>
              <a:rPr lang="en-US" altLang="en-US" sz="2600" b="1" i="1" dirty="0" smtClean="0"/>
              <a:t>  </a:t>
            </a:r>
            <a:endParaRPr lang="en-US" altLang="en-US" sz="2600" b="1" i="1" dirty="0"/>
          </a:p>
          <a:p>
            <a:endParaRPr lang="en-US" sz="2700" dirty="0"/>
          </a:p>
          <a:p>
            <a:pPr algn="ctr"/>
            <a:endParaRPr lang="en-US" sz="1200" dirty="0" smtClean="0">
              <a:solidFill>
                <a:schemeClr val="accent1">
                  <a:lumMod val="75000"/>
                </a:schemeClr>
              </a:solidFill>
            </a:endParaRPr>
          </a:p>
        </p:txBody>
      </p:sp>
      <p:sp>
        <p:nvSpPr>
          <p:cNvPr id="3" name="Title 2"/>
          <p:cNvSpPr>
            <a:spLocks noGrp="1"/>
          </p:cNvSpPr>
          <p:nvPr>
            <p:ph type="title"/>
          </p:nvPr>
        </p:nvSpPr>
        <p:spPr/>
        <p:txBody>
          <a:bodyPr/>
          <a:lstStyle/>
          <a:p>
            <a:r>
              <a:rPr lang="en-US" dirty="0"/>
              <a:t>Practice Issues</a:t>
            </a:r>
          </a:p>
        </p:txBody>
      </p:sp>
      <p:sp>
        <p:nvSpPr>
          <p:cNvPr id="4" name="Date Placeholder 3"/>
          <p:cNvSpPr>
            <a:spLocks noGrp="1"/>
          </p:cNvSpPr>
          <p:nvPr>
            <p:ph type="dt" sz="half" idx="10"/>
          </p:nvPr>
        </p:nvSpPr>
        <p:spPr>
          <a:xfrm>
            <a:off x="7620000" y="6329557"/>
            <a:ext cx="2033565" cy="399572"/>
          </a:xfrm>
        </p:spPr>
        <p:txBody>
          <a:bodyPr/>
          <a:lstStyle/>
          <a:p>
            <a:pPr algn="ctr">
              <a:defRPr/>
            </a:pPr>
            <a:fld id="{31A95772-F09C-4B65-A55C-17E1EB107B6D}" type="datetime4">
              <a:rPr lang="en-US" smtClean="0"/>
              <a:t>May 18, 2022</a:t>
            </a:fld>
            <a:endParaRPr lang="en-US" dirty="0"/>
          </a:p>
        </p:txBody>
      </p:sp>
      <p:pic>
        <p:nvPicPr>
          <p:cNvPr id="7" name="Picture 6"/>
          <p:cNvPicPr>
            <a:picLocks noChangeAspect="1"/>
          </p:cNvPicPr>
          <p:nvPr/>
        </p:nvPicPr>
        <p:blipFill>
          <a:blip r:embed="rId3"/>
          <a:stretch>
            <a:fillRect/>
          </a:stretch>
        </p:blipFill>
        <p:spPr>
          <a:xfrm>
            <a:off x="0" y="1409700"/>
            <a:ext cx="12268200" cy="1257300"/>
          </a:xfrm>
          <a:prstGeom prst="rect">
            <a:avLst/>
          </a:prstGeom>
        </p:spPr>
      </p:pic>
      <p:pic>
        <p:nvPicPr>
          <p:cNvPr id="5" name="Picture 4" descr="Day care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000" y="105834"/>
            <a:ext cx="0" cy="0"/>
          </a:xfrm>
          <a:prstGeom prst="rect">
            <a:avLst/>
          </a:prstGeom>
        </p:spPr>
      </p:pic>
      <p:pic>
        <p:nvPicPr>
          <p:cNvPr id="6" name="Picture 5" descr="Infection in childcare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2461062"/>
            <a:ext cx="0" cy="0"/>
          </a:xfrm>
          <a:prstGeom prst="rect">
            <a:avLst/>
          </a:prstGeom>
        </p:spPr>
      </p:pic>
      <p:pic>
        <p:nvPicPr>
          <p:cNvPr id="8" name="Picture 7"/>
          <p:cNvPicPr>
            <a:picLocks noChangeAspect="1"/>
          </p:cNvPicPr>
          <p:nvPr/>
        </p:nvPicPr>
        <p:blipFill>
          <a:blip r:embed="rId6"/>
          <a:stretch>
            <a:fillRect/>
          </a:stretch>
        </p:blipFill>
        <p:spPr>
          <a:xfrm>
            <a:off x="5299710" y="4808889"/>
            <a:ext cx="1440180" cy="1920240"/>
          </a:xfrm>
          <a:prstGeom prst="rect">
            <a:avLst/>
          </a:prstGeom>
        </p:spPr>
      </p:pic>
    </p:spTree>
    <p:extLst>
      <p:ext uri="{BB962C8B-B14F-4D97-AF65-F5344CB8AC3E}">
        <p14:creationId xmlns:p14="http://schemas.microsoft.com/office/powerpoint/2010/main" val="2743951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12" y="144120"/>
            <a:ext cx="10871200" cy="762000"/>
          </a:xfrm>
        </p:spPr>
        <p:txBody>
          <a:bodyPr/>
          <a:lstStyle/>
          <a:p>
            <a:r>
              <a:rPr lang="en-US" dirty="0" smtClean="0"/>
              <a:t>VCHIP-VDH COVID-19 Call Schedule</a:t>
            </a:r>
            <a:endParaRPr lang="en-US" b="1" i="1" dirty="0"/>
          </a:p>
        </p:txBody>
      </p:sp>
      <p:sp>
        <p:nvSpPr>
          <p:cNvPr id="3" name="Content Placeholder 2"/>
          <p:cNvSpPr>
            <a:spLocks noGrp="1"/>
          </p:cNvSpPr>
          <p:nvPr>
            <p:ph sz="quarter" idx="1"/>
          </p:nvPr>
        </p:nvSpPr>
        <p:spPr>
          <a:xfrm>
            <a:off x="628812" y="1270163"/>
            <a:ext cx="9150604" cy="4829518"/>
          </a:xfrm>
          <a:ln>
            <a:noFill/>
          </a:ln>
        </p:spPr>
        <p:txBody>
          <a:bodyPr/>
          <a:lstStyle/>
          <a:p>
            <a:pPr marL="0" indent="0">
              <a:buNone/>
            </a:pPr>
            <a:r>
              <a:rPr lang="en-US" sz="2400" b="1" i="1" dirty="0" smtClean="0"/>
              <a:t>May / June / Summer 2022</a:t>
            </a:r>
            <a:r>
              <a:rPr lang="en-US" sz="2400" b="1" dirty="0" smtClean="0"/>
              <a:t>: </a:t>
            </a:r>
            <a:endParaRPr lang="en-US" sz="2300" b="1" dirty="0" smtClean="0">
              <a:solidFill>
                <a:srgbClr val="FF0000"/>
              </a:solidFill>
            </a:endParaRPr>
          </a:p>
          <a:p>
            <a:r>
              <a:rPr lang="en-US" sz="2400" dirty="0" smtClean="0"/>
              <a:t>May: calls on </a:t>
            </a:r>
            <a:r>
              <a:rPr lang="en-US" sz="2400" b="1" dirty="0" smtClean="0"/>
              <a:t>5/4, 5/11, 5/18 </a:t>
            </a:r>
            <a:r>
              <a:rPr lang="en-US" sz="2400" b="1" dirty="0" smtClean="0">
                <a:solidFill>
                  <a:srgbClr val="FF0000"/>
                </a:solidFill>
              </a:rPr>
              <a:t>(</a:t>
            </a:r>
            <a:r>
              <a:rPr lang="en-US" sz="2400" b="1" i="1" dirty="0" smtClean="0">
                <a:solidFill>
                  <a:srgbClr val="FF0000"/>
                </a:solidFill>
              </a:rPr>
              <a:t>no call </a:t>
            </a:r>
            <a:r>
              <a:rPr lang="en-US" sz="2400" b="1" dirty="0" smtClean="0">
                <a:solidFill>
                  <a:srgbClr val="FF0000"/>
                </a:solidFill>
              </a:rPr>
              <a:t>5/25) </a:t>
            </a:r>
            <a:r>
              <a:rPr lang="en-US" sz="2400" dirty="0" smtClean="0"/>
              <a:t>– some specialized content (preventive care catchup; mental health care treatment/access; equity/diversity/inclusion)</a:t>
            </a:r>
          </a:p>
          <a:p>
            <a:r>
              <a:rPr lang="en-US" sz="2400" dirty="0" smtClean="0"/>
              <a:t>June: two calls only – </a:t>
            </a:r>
            <a:r>
              <a:rPr lang="en-US" sz="2400" b="1" dirty="0" smtClean="0"/>
              <a:t>6/1 and 6/8</a:t>
            </a:r>
          </a:p>
          <a:p>
            <a:r>
              <a:rPr lang="en-US" sz="2400" dirty="0" smtClean="0"/>
              <a:t>July: one call only </a:t>
            </a:r>
            <a:r>
              <a:rPr lang="en-US" sz="2400" b="1" dirty="0" smtClean="0"/>
              <a:t>7/20</a:t>
            </a:r>
          </a:p>
          <a:p>
            <a:r>
              <a:rPr lang="en-US" sz="2400" dirty="0" smtClean="0"/>
              <a:t>August: one call only </a:t>
            </a:r>
            <a:r>
              <a:rPr lang="en-US" sz="2400" b="1" dirty="0" smtClean="0"/>
              <a:t>8/24</a:t>
            </a:r>
          </a:p>
          <a:p>
            <a:r>
              <a:rPr lang="en-US" sz="2400" dirty="0" smtClean="0"/>
              <a:t>Fall, 2022: we REALLY need your input/feedback!</a:t>
            </a:r>
            <a:endParaRPr lang="en-US" sz="2400" b="1" i="1" dirty="0" smtClean="0"/>
          </a:p>
          <a:p>
            <a:r>
              <a:rPr lang="en-US" sz="2400" dirty="0" smtClean="0"/>
              <a:t>Schedule </a:t>
            </a:r>
            <a:r>
              <a:rPr lang="en-US" sz="2400" b="1" dirty="0" smtClean="0"/>
              <a:t>subject to change </a:t>
            </a:r>
            <a:r>
              <a:rPr lang="en-US" sz="2400" dirty="0" smtClean="0"/>
              <a:t>if circumstances warrant!</a:t>
            </a:r>
          </a:p>
          <a:p>
            <a:r>
              <a:rPr lang="en-US" sz="2400" i="1" dirty="0" smtClean="0"/>
              <a:t>Please continue to send your feedback re: schedule/topics to </a:t>
            </a:r>
            <a:r>
              <a:rPr lang="en-US" sz="2400" u="sng" dirty="0" smtClean="0">
                <a:solidFill>
                  <a:schemeClr val="accent1">
                    <a:lumMod val="75000"/>
                  </a:schemeClr>
                </a:solidFill>
              </a:rPr>
              <a:t>vchip.champ@med.uvm.edu</a:t>
            </a:r>
          </a:p>
          <a:p>
            <a:pPr marL="0" indent="0" algn="ctr">
              <a:buNone/>
            </a:pPr>
            <a:r>
              <a:rPr lang="en-US" sz="2400" b="1" i="1" dirty="0" smtClean="0"/>
              <a:t>2 years strong!</a:t>
            </a:r>
          </a:p>
        </p:txBody>
      </p:sp>
      <p:sp>
        <p:nvSpPr>
          <p:cNvPr id="4" name="Date Placeholder 3"/>
          <p:cNvSpPr>
            <a:spLocks noGrp="1"/>
          </p:cNvSpPr>
          <p:nvPr>
            <p:ph type="dt" sz="half" idx="10"/>
          </p:nvPr>
        </p:nvSpPr>
        <p:spPr>
          <a:xfrm>
            <a:off x="4311812" y="6433744"/>
            <a:ext cx="1784604" cy="373039"/>
          </a:xfrm>
        </p:spPr>
        <p:txBody>
          <a:bodyPr/>
          <a:lstStyle/>
          <a:p>
            <a:pPr>
              <a:defRPr/>
            </a:pPr>
            <a:fld id="{7F95561C-228C-40AB-A92D-C2A0D7174B30}" type="datetime4">
              <a:rPr lang="en-US" smtClean="0"/>
              <a:t>May 18, 2022</a:t>
            </a:fld>
            <a:endParaRPr lang="en-US" dirty="0"/>
          </a:p>
        </p:txBody>
      </p:sp>
      <p:pic>
        <p:nvPicPr>
          <p:cNvPr id="6" name="Picture 5" descr="Download Calendar Transparent HQ PNG Image | FreePNGIm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0708" y="1495294"/>
            <a:ext cx="2286000" cy="2286000"/>
          </a:xfrm>
          <a:prstGeom prst="rect">
            <a:avLst/>
          </a:prstGeom>
        </p:spPr>
      </p:pic>
    </p:spTree>
    <p:extLst>
      <p:ext uri="{BB962C8B-B14F-4D97-AF65-F5344CB8AC3E}">
        <p14:creationId xmlns:p14="http://schemas.microsoft.com/office/powerpoint/2010/main" val="354920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FF91-4A45-AB40-A299-A22402AD7A9C}"/>
              </a:ext>
            </a:extLst>
          </p:cNvPr>
          <p:cNvSpPr>
            <a:spLocks noGrp="1"/>
          </p:cNvSpPr>
          <p:nvPr>
            <p:ph type="ctrTitle"/>
          </p:nvPr>
        </p:nvSpPr>
        <p:spPr/>
        <p:txBody>
          <a:bodyPr anchor="ctr">
            <a:normAutofit/>
          </a:bodyPr>
          <a:lstStyle/>
          <a:p>
            <a:r>
              <a:rPr lang="en-US" sz="4000" u="sng" dirty="0"/>
              <a:t>Caring for Patients with Suicidality in Primary Care</a:t>
            </a:r>
            <a:br>
              <a:rPr lang="en-US" sz="4000" u="sng" dirty="0"/>
            </a:br>
            <a:r>
              <a:rPr lang="en-US" sz="4000" dirty="0"/>
              <a:t/>
            </a:r>
            <a:br>
              <a:rPr lang="en-US" sz="4000" dirty="0"/>
            </a:br>
            <a:r>
              <a:rPr lang="en-US" sz="3600" dirty="0"/>
              <a:t>Prevention | Assessment | Intervention </a:t>
            </a:r>
          </a:p>
        </p:txBody>
      </p:sp>
      <p:sp>
        <p:nvSpPr>
          <p:cNvPr id="3" name="Subtitle 2">
            <a:extLst>
              <a:ext uri="{FF2B5EF4-FFF2-40B4-BE49-F238E27FC236}">
                <a16:creationId xmlns:a16="http://schemas.microsoft.com/office/drawing/2014/main" id="{30848566-A07E-2543-AE4D-FD6B10319E47}"/>
              </a:ext>
            </a:extLst>
          </p:cNvPr>
          <p:cNvSpPr>
            <a:spLocks noGrp="1"/>
          </p:cNvSpPr>
          <p:nvPr>
            <p:ph type="subTitle" idx="1"/>
          </p:nvPr>
        </p:nvSpPr>
        <p:spPr>
          <a:xfrm>
            <a:off x="1524000" y="3918857"/>
            <a:ext cx="9144000" cy="2671672"/>
          </a:xfrm>
        </p:spPr>
        <p:txBody>
          <a:bodyPr>
            <a:normAutofit/>
          </a:bodyPr>
          <a:lstStyle/>
          <a:p>
            <a:r>
              <a:rPr lang="en-US" dirty="0"/>
              <a:t>VCHIP VDH CHAMP COVID-19 update call</a:t>
            </a:r>
          </a:p>
          <a:p>
            <a:r>
              <a:rPr lang="en-US" dirty="0"/>
              <a:t>Wednesday May 18, 2022</a:t>
            </a:r>
          </a:p>
          <a:p>
            <a:endParaRPr lang="en-US" dirty="0"/>
          </a:p>
          <a:p>
            <a:r>
              <a:rPr lang="en-US" dirty="0"/>
              <a:t>Greta Spottswood, MD, MPH, VTCPAP Medical Director</a:t>
            </a:r>
          </a:p>
          <a:p>
            <a:r>
              <a:rPr lang="en-US" dirty="0"/>
              <a:t>Stephanie </a:t>
            </a:r>
            <a:r>
              <a:rPr lang="en-US" dirty="0" err="1"/>
              <a:t>Fosbenner</a:t>
            </a:r>
            <a:r>
              <a:rPr lang="en-US" dirty="0"/>
              <a:t>, MD, MPH</a:t>
            </a:r>
          </a:p>
        </p:txBody>
      </p:sp>
    </p:spTree>
    <p:extLst>
      <p:ext uri="{BB962C8B-B14F-4D97-AF65-F5344CB8AC3E}">
        <p14:creationId xmlns:p14="http://schemas.microsoft.com/office/powerpoint/2010/main" val="7125150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7462-8A39-1F41-9926-FE7799BC653D}"/>
              </a:ext>
            </a:extLst>
          </p:cNvPr>
          <p:cNvSpPr>
            <a:spLocks noGrp="1"/>
          </p:cNvSpPr>
          <p:nvPr>
            <p:ph type="title"/>
          </p:nvPr>
        </p:nvSpPr>
        <p:spPr>
          <a:xfrm>
            <a:off x="838200" y="-166887"/>
            <a:ext cx="10515600" cy="1325563"/>
          </a:xfrm>
        </p:spPr>
        <p:txBody>
          <a:bodyPr/>
          <a:lstStyle/>
          <a:p>
            <a:r>
              <a:rPr lang="en-US" dirty="0"/>
              <a:t>Composite case:</a:t>
            </a:r>
          </a:p>
        </p:txBody>
      </p:sp>
      <p:sp>
        <p:nvSpPr>
          <p:cNvPr id="3" name="Content Placeholder 2">
            <a:extLst>
              <a:ext uri="{FF2B5EF4-FFF2-40B4-BE49-F238E27FC236}">
                <a16:creationId xmlns:a16="http://schemas.microsoft.com/office/drawing/2014/main" id="{988845D5-1B2A-F644-96C6-F11A15C3B851}"/>
              </a:ext>
            </a:extLst>
          </p:cNvPr>
          <p:cNvSpPr>
            <a:spLocks noGrp="1"/>
          </p:cNvSpPr>
          <p:nvPr>
            <p:ph idx="1"/>
          </p:nvPr>
        </p:nvSpPr>
        <p:spPr>
          <a:xfrm>
            <a:off x="838200" y="5153893"/>
            <a:ext cx="10515600" cy="1961796"/>
          </a:xfrm>
        </p:spPr>
        <p:txBody>
          <a:bodyPr>
            <a:normAutofit/>
          </a:bodyPr>
          <a:lstStyle/>
          <a:p>
            <a:pPr marL="0" indent="0">
              <a:buNone/>
            </a:pPr>
            <a:r>
              <a:rPr lang="en-US" sz="4000" dirty="0"/>
              <a:t>14 </a:t>
            </a:r>
            <a:r>
              <a:rPr lang="en-US" sz="4000" dirty="0" err="1"/>
              <a:t>yo</a:t>
            </a:r>
            <a:r>
              <a:rPr lang="en-US" sz="4000" dirty="0"/>
              <a:t> African American bisexual cis-female presents with her father for an annual physical exam…</a:t>
            </a:r>
          </a:p>
          <a:p>
            <a:pPr marL="0" indent="0">
              <a:buNone/>
            </a:pPr>
            <a:endParaRPr lang="en-US" dirty="0"/>
          </a:p>
        </p:txBody>
      </p:sp>
      <p:pic>
        <p:nvPicPr>
          <p:cNvPr id="6" name="Picture 5">
            <a:extLst>
              <a:ext uri="{FF2B5EF4-FFF2-40B4-BE49-F238E27FC236}">
                <a16:creationId xmlns:a16="http://schemas.microsoft.com/office/drawing/2014/main" id="{EB56F9B0-7BD3-B34B-8FE0-FC990ECDDDB3}"/>
              </a:ext>
            </a:extLst>
          </p:cNvPr>
          <p:cNvPicPr>
            <a:picLocks noChangeAspect="1"/>
          </p:cNvPicPr>
          <p:nvPr/>
        </p:nvPicPr>
        <p:blipFill>
          <a:blip r:embed="rId2"/>
          <a:stretch>
            <a:fillRect/>
          </a:stretch>
        </p:blipFill>
        <p:spPr>
          <a:xfrm>
            <a:off x="3258585" y="845788"/>
            <a:ext cx="5737735" cy="4116906"/>
          </a:xfrm>
          <a:prstGeom prst="rect">
            <a:avLst/>
          </a:prstGeom>
        </p:spPr>
      </p:pic>
    </p:spTree>
    <p:extLst>
      <p:ext uri="{BB962C8B-B14F-4D97-AF65-F5344CB8AC3E}">
        <p14:creationId xmlns:p14="http://schemas.microsoft.com/office/powerpoint/2010/main" val="2442144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3A80-E282-CC46-87EE-765D621B51B7}"/>
              </a:ext>
            </a:extLst>
          </p:cNvPr>
          <p:cNvSpPr>
            <a:spLocks noGrp="1"/>
          </p:cNvSpPr>
          <p:nvPr>
            <p:ph type="title"/>
          </p:nvPr>
        </p:nvSpPr>
        <p:spPr>
          <a:xfrm>
            <a:off x="838200" y="1"/>
            <a:ext cx="10515600" cy="931024"/>
          </a:xfrm>
        </p:spPr>
        <p:txBody>
          <a:bodyPr/>
          <a:lstStyle/>
          <a:p>
            <a:r>
              <a:rPr lang="en-US" dirty="0"/>
              <a:t>Composite case study:</a:t>
            </a:r>
          </a:p>
        </p:txBody>
      </p:sp>
      <p:graphicFrame>
        <p:nvGraphicFramePr>
          <p:cNvPr id="4" name="Table 4">
            <a:extLst>
              <a:ext uri="{FF2B5EF4-FFF2-40B4-BE49-F238E27FC236}">
                <a16:creationId xmlns:a16="http://schemas.microsoft.com/office/drawing/2014/main" id="{85BB7555-DCD1-6046-ADFD-4D948927182E}"/>
              </a:ext>
            </a:extLst>
          </p:cNvPr>
          <p:cNvGraphicFramePr>
            <a:graphicFrameLocks noGrp="1"/>
          </p:cNvGraphicFramePr>
          <p:nvPr>
            <p:ph idx="1"/>
            <p:extLst>
              <p:ext uri="{D42A27DB-BD31-4B8C-83A1-F6EECF244321}">
                <p14:modId xmlns:p14="http://schemas.microsoft.com/office/powerpoint/2010/main" val="2300208814"/>
              </p:ext>
            </p:extLst>
          </p:nvPr>
        </p:nvGraphicFramePr>
        <p:xfrm>
          <a:off x="838200" y="931026"/>
          <a:ext cx="10515600" cy="5602780"/>
        </p:xfrm>
        <a:graphic>
          <a:graphicData uri="http://schemas.openxmlformats.org/drawingml/2006/table">
            <a:tbl>
              <a:tblPr bandRow="1">
                <a:tableStyleId>{5C22544A-7EE6-4342-B048-85BDC9FD1C3A}</a:tableStyleId>
              </a:tblPr>
              <a:tblGrid>
                <a:gridCol w="2104505">
                  <a:extLst>
                    <a:ext uri="{9D8B030D-6E8A-4147-A177-3AD203B41FA5}">
                      <a16:colId xmlns:a16="http://schemas.microsoft.com/office/drawing/2014/main" val="401831858"/>
                    </a:ext>
                  </a:extLst>
                </a:gridCol>
                <a:gridCol w="8411095">
                  <a:extLst>
                    <a:ext uri="{9D8B030D-6E8A-4147-A177-3AD203B41FA5}">
                      <a16:colId xmlns:a16="http://schemas.microsoft.com/office/drawing/2014/main" val="1967025817"/>
                    </a:ext>
                  </a:extLst>
                </a:gridCol>
              </a:tblGrid>
              <a:tr h="1120556">
                <a:tc>
                  <a:txBody>
                    <a:bodyPr/>
                    <a:lstStyle/>
                    <a:p>
                      <a:r>
                        <a:rPr lang="en-US" sz="2800" dirty="0"/>
                        <a:t>HPI</a:t>
                      </a:r>
                    </a:p>
                  </a:txBody>
                  <a:tcPr/>
                </a:tc>
                <a:tc>
                  <a:txBody>
                    <a:bodyPr/>
                    <a:lstStyle/>
                    <a:p>
                      <a:r>
                        <a:rPr lang="en-US" sz="2400" dirty="0"/>
                        <a:t>Grades have dropped: As to B-Cs since </a:t>
                      </a:r>
                      <a:r>
                        <a:rPr lang="en-US" sz="2400" dirty="0" smtClean="0"/>
                        <a:t>high school/pandemic</a:t>
                      </a:r>
                      <a:endParaRPr lang="en-US" sz="2400" dirty="0"/>
                    </a:p>
                    <a:p>
                      <a:r>
                        <a:rPr lang="en-US" sz="2400" dirty="0"/>
                        <a:t>Gets along well with family and peers</a:t>
                      </a:r>
                    </a:p>
                    <a:p>
                      <a:endParaRPr lang="en-US" dirty="0"/>
                    </a:p>
                  </a:txBody>
                  <a:tcPr/>
                </a:tc>
                <a:extLst>
                  <a:ext uri="{0D108BD9-81ED-4DB2-BD59-A6C34878D82A}">
                    <a16:rowId xmlns:a16="http://schemas.microsoft.com/office/drawing/2014/main" val="204717596"/>
                  </a:ext>
                </a:extLst>
              </a:tr>
              <a:tr h="1120556">
                <a:tc>
                  <a:txBody>
                    <a:bodyPr/>
                    <a:lstStyle/>
                    <a:p>
                      <a:r>
                        <a:rPr lang="en-US" sz="2800" dirty="0"/>
                        <a:t>ROS</a:t>
                      </a:r>
                    </a:p>
                  </a:txBody>
                  <a:tcPr/>
                </a:tc>
                <a:tc>
                  <a:txBody>
                    <a:bodyPr/>
                    <a:lstStyle/>
                    <a:p>
                      <a:r>
                        <a:rPr lang="en-US" sz="2400" dirty="0"/>
                        <a:t>Sleeping more x2 months</a:t>
                      </a:r>
                    </a:p>
                  </a:txBody>
                  <a:tcPr/>
                </a:tc>
                <a:extLst>
                  <a:ext uri="{0D108BD9-81ED-4DB2-BD59-A6C34878D82A}">
                    <a16:rowId xmlns:a16="http://schemas.microsoft.com/office/drawing/2014/main" val="1978853258"/>
                  </a:ext>
                </a:extLst>
              </a:tr>
              <a:tr h="1120556">
                <a:tc>
                  <a:txBody>
                    <a:bodyPr/>
                    <a:lstStyle/>
                    <a:p>
                      <a:r>
                        <a:rPr lang="en-US" sz="2800" dirty="0"/>
                        <a:t>Screening</a:t>
                      </a:r>
                    </a:p>
                  </a:txBody>
                  <a:tcPr/>
                </a:tc>
                <a:tc>
                  <a:txBody>
                    <a:bodyPr/>
                    <a:lstStyle/>
                    <a:p>
                      <a:r>
                        <a:rPr lang="en-US" sz="2400" dirty="0"/>
                        <a:t>PHQ-9 is 14, question 9 is “somewhat”</a:t>
                      </a:r>
                    </a:p>
                  </a:txBody>
                  <a:tcPr/>
                </a:tc>
                <a:extLst>
                  <a:ext uri="{0D108BD9-81ED-4DB2-BD59-A6C34878D82A}">
                    <a16:rowId xmlns:a16="http://schemas.microsoft.com/office/drawing/2014/main" val="3414931725"/>
                  </a:ext>
                </a:extLst>
              </a:tr>
              <a:tr h="1120556">
                <a:tc>
                  <a:txBody>
                    <a:bodyPr/>
                    <a:lstStyle/>
                    <a:p>
                      <a:r>
                        <a:rPr lang="en-US" sz="2800" dirty="0"/>
                        <a:t>Meds</a:t>
                      </a:r>
                    </a:p>
                  </a:txBody>
                  <a:tcPr/>
                </a:tc>
                <a:tc>
                  <a:txBody>
                    <a:bodyPr/>
                    <a:lstStyle/>
                    <a:p>
                      <a:r>
                        <a:rPr lang="en-US" sz="2400" dirty="0"/>
                        <a:t>Multivitamin usually </a:t>
                      </a:r>
                    </a:p>
                  </a:txBody>
                  <a:tcPr/>
                </a:tc>
                <a:extLst>
                  <a:ext uri="{0D108BD9-81ED-4DB2-BD59-A6C34878D82A}">
                    <a16:rowId xmlns:a16="http://schemas.microsoft.com/office/drawing/2014/main" val="136557795"/>
                  </a:ext>
                </a:extLst>
              </a:tr>
              <a:tr h="1120556">
                <a:tc>
                  <a:txBody>
                    <a:bodyPr/>
                    <a:lstStyle/>
                    <a:p>
                      <a:r>
                        <a:rPr lang="en-US" sz="2800" dirty="0"/>
                        <a:t>Therapy</a:t>
                      </a:r>
                    </a:p>
                  </a:txBody>
                  <a:tcPr/>
                </a:tc>
                <a:tc>
                  <a:txBody>
                    <a:bodyPr/>
                    <a:lstStyle/>
                    <a:p>
                      <a:r>
                        <a:rPr lang="en-US" sz="2400" dirty="0"/>
                        <a:t>No</a:t>
                      </a:r>
                    </a:p>
                  </a:txBody>
                  <a:tcPr/>
                </a:tc>
                <a:extLst>
                  <a:ext uri="{0D108BD9-81ED-4DB2-BD59-A6C34878D82A}">
                    <a16:rowId xmlns:a16="http://schemas.microsoft.com/office/drawing/2014/main" val="2248002504"/>
                  </a:ext>
                </a:extLst>
              </a:tr>
            </a:tbl>
          </a:graphicData>
        </a:graphic>
      </p:graphicFrame>
    </p:spTree>
    <p:extLst>
      <p:ext uri="{BB962C8B-B14F-4D97-AF65-F5344CB8AC3E}">
        <p14:creationId xmlns:p14="http://schemas.microsoft.com/office/powerpoint/2010/main" val="1530599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3A80-E282-CC46-87EE-765D621B51B7}"/>
              </a:ext>
            </a:extLst>
          </p:cNvPr>
          <p:cNvSpPr>
            <a:spLocks noGrp="1"/>
          </p:cNvSpPr>
          <p:nvPr>
            <p:ph type="title"/>
          </p:nvPr>
        </p:nvSpPr>
        <p:spPr>
          <a:xfrm>
            <a:off x="838200" y="1"/>
            <a:ext cx="10515600" cy="931024"/>
          </a:xfrm>
        </p:spPr>
        <p:txBody>
          <a:bodyPr/>
          <a:lstStyle/>
          <a:p>
            <a:r>
              <a:rPr lang="en-US" dirty="0"/>
              <a:t>Composite case study:</a:t>
            </a:r>
          </a:p>
        </p:txBody>
      </p:sp>
      <p:graphicFrame>
        <p:nvGraphicFramePr>
          <p:cNvPr id="4" name="Table 4">
            <a:extLst>
              <a:ext uri="{FF2B5EF4-FFF2-40B4-BE49-F238E27FC236}">
                <a16:creationId xmlns:a16="http://schemas.microsoft.com/office/drawing/2014/main" id="{85BB7555-DCD1-6046-ADFD-4D948927182E}"/>
              </a:ext>
            </a:extLst>
          </p:cNvPr>
          <p:cNvGraphicFramePr>
            <a:graphicFrameLocks noGrp="1"/>
          </p:cNvGraphicFramePr>
          <p:nvPr>
            <p:ph idx="1"/>
            <p:extLst>
              <p:ext uri="{D42A27DB-BD31-4B8C-83A1-F6EECF244321}">
                <p14:modId xmlns:p14="http://schemas.microsoft.com/office/powerpoint/2010/main" val="333476789"/>
              </p:ext>
            </p:extLst>
          </p:nvPr>
        </p:nvGraphicFramePr>
        <p:xfrm>
          <a:off x="838200" y="764775"/>
          <a:ext cx="10515600" cy="6002939"/>
        </p:xfrm>
        <a:graphic>
          <a:graphicData uri="http://schemas.openxmlformats.org/drawingml/2006/table">
            <a:tbl>
              <a:tblPr bandRow="1">
                <a:tableStyleId>{5C22544A-7EE6-4342-B048-85BDC9FD1C3A}</a:tableStyleId>
              </a:tblPr>
              <a:tblGrid>
                <a:gridCol w="2570018">
                  <a:extLst>
                    <a:ext uri="{9D8B030D-6E8A-4147-A177-3AD203B41FA5}">
                      <a16:colId xmlns:a16="http://schemas.microsoft.com/office/drawing/2014/main" val="401831858"/>
                    </a:ext>
                  </a:extLst>
                </a:gridCol>
                <a:gridCol w="7945582">
                  <a:extLst>
                    <a:ext uri="{9D8B030D-6E8A-4147-A177-3AD203B41FA5}">
                      <a16:colId xmlns:a16="http://schemas.microsoft.com/office/drawing/2014/main" val="1967025817"/>
                    </a:ext>
                  </a:extLst>
                </a:gridCol>
              </a:tblGrid>
              <a:tr h="1127979">
                <a:tc>
                  <a:txBody>
                    <a:bodyPr/>
                    <a:lstStyle/>
                    <a:p>
                      <a:r>
                        <a:rPr lang="en-US" sz="2000" dirty="0"/>
                        <a:t>Diet/exercise/healthy act.</a:t>
                      </a:r>
                    </a:p>
                  </a:txBody>
                  <a:tcPr/>
                </a:tc>
                <a:tc>
                  <a:txBody>
                    <a:bodyPr/>
                    <a:lstStyle/>
                    <a:p>
                      <a:r>
                        <a:rPr lang="en-US" sz="2400" dirty="0"/>
                        <a:t>Not as hungry for a few months </a:t>
                      </a:r>
                    </a:p>
                    <a:p>
                      <a:r>
                        <a:rPr lang="en-US" sz="2400" dirty="0"/>
                        <a:t>Used to play soccer but stopped last year </a:t>
                      </a:r>
                    </a:p>
                  </a:txBody>
                  <a:tcPr/>
                </a:tc>
                <a:extLst>
                  <a:ext uri="{0D108BD9-81ED-4DB2-BD59-A6C34878D82A}">
                    <a16:rowId xmlns:a16="http://schemas.microsoft.com/office/drawing/2014/main" val="3660128647"/>
                  </a:ext>
                </a:extLst>
              </a:tr>
              <a:tr h="921560">
                <a:tc>
                  <a:txBody>
                    <a:bodyPr/>
                    <a:lstStyle/>
                    <a:p>
                      <a:r>
                        <a:rPr lang="en-US" sz="2000" dirty="0"/>
                        <a:t>Medical hx</a:t>
                      </a:r>
                    </a:p>
                  </a:txBody>
                  <a:tcPr/>
                </a:tc>
                <a:tc>
                  <a:txBody>
                    <a:bodyPr/>
                    <a:lstStyle/>
                    <a:p>
                      <a:r>
                        <a:rPr lang="en-US" sz="2400" kern="1200" dirty="0">
                          <a:solidFill>
                            <a:schemeClr val="dk1"/>
                          </a:solidFill>
                          <a:latin typeface="+mn-lt"/>
                          <a:ea typeface="+mn-ea"/>
                          <a:cs typeface="+mn-cs"/>
                        </a:rPr>
                        <a:t>h/o asthma when younger, not currently a problem</a:t>
                      </a:r>
                    </a:p>
                  </a:txBody>
                  <a:tcPr/>
                </a:tc>
                <a:extLst>
                  <a:ext uri="{0D108BD9-81ED-4DB2-BD59-A6C34878D82A}">
                    <a16:rowId xmlns:a16="http://schemas.microsoft.com/office/drawing/2014/main" val="1889537137"/>
                  </a:ext>
                </a:extLst>
              </a:tr>
              <a:tr h="921560">
                <a:tc>
                  <a:txBody>
                    <a:bodyPr/>
                    <a:lstStyle/>
                    <a:p>
                      <a:r>
                        <a:rPr lang="en-US" sz="2000" dirty="0"/>
                        <a:t>Family hx</a:t>
                      </a:r>
                    </a:p>
                  </a:txBody>
                  <a:tcPr/>
                </a:tc>
                <a:tc>
                  <a:txBody>
                    <a:bodyPr/>
                    <a:lstStyle/>
                    <a:p>
                      <a:r>
                        <a:rPr lang="en-US" sz="2400" kern="1200" dirty="0">
                          <a:solidFill>
                            <a:schemeClr val="dk1"/>
                          </a:solidFill>
                          <a:latin typeface="+mn-lt"/>
                          <a:ea typeface="+mn-ea"/>
                          <a:cs typeface="+mn-cs"/>
                        </a:rPr>
                        <a:t>H/o hypothyroid for mother</a:t>
                      </a:r>
                    </a:p>
                    <a:p>
                      <a:r>
                        <a:rPr lang="en-US" sz="2400" kern="1200" dirty="0">
                          <a:solidFill>
                            <a:schemeClr val="dk1"/>
                          </a:solidFill>
                          <a:latin typeface="+mn-lt"/>
                          <a:ea typeface="+mn-ea"/>
                          <a:cs typeface="+mn-cs"/>
                        </a:rPr>
                        <a:t>alcoholism in 2 grandparents and an uncle</a:t>
                      </a:r>
                    </a:p>
                  </a:txBody>
                  <a:tcPr/>
                </a:tc>
                <a:extLst>
                  <a:ext uri="{0D108BD9-81ED-4DB2-BD59-A6C34878D82A}">
                    <a16:rowId xmlns:a16="http://schemas.microsoft.com/office/drawing/2014/main" val="2261574317"/>
                  </a:ext>
                </a:extLst>
              </a:tr>
              <a:tr h="921560">
                <a:tc>
                  <a:txBody>
                    <a:bodyPr/>
                    <a:lstStyle/>
                    <a:p>
                      <a:r>
                        <a:rPr lang="en-US" sz="2000" dirty="0"/>
                        <a:t>Social hx</a:t>
                      </a:r>
                    </a:p>
                  </a:txBody>
                  <a:tcPr/>
                </a:tc>
                <a:tc>
                  <a:txBody>
                    <a:bodyPr/>
                    <a:lstStyle/>
                    <a:p>
                      <a:r>
                        <a:rPr lang="en-US" sz="2400" kern="1200" dirty="0">
                          <a:solidFill>
                            <a:schemeClr val="dk1"/>
                          </a:solidFill>
                          <a:latin typeface="+mn-lt"/>
                          <a:ea typeface="+mn-ea"/>
                          <a:cs typeface="+mn-cs"/>
                        </a:rPr>
                        <a:t>Lives with parents and little sister (age 10, doing well)</a:t>
                      </a:r>
                    </a:p>
                  </a:txBody>
                  <a:tcPr/>
                </a:tc>
                <a:extLst>
                  <a:ext uri="{0D108BD9-81ED-4DB2-BD59-A6C34878D82A}">
                    <a16:rowId xmlns:a16="http://schemas.microsoft.com/office/drawing/2014/main" val="3861770546"/>
                  </a:ext>
                </a:extLst>
              </a:tr>
              <a:tr h="921560">
                <a:tc>
                  <a:txBody>
                    <a:bodyPr/>
                    <a:lstStyle/>
                    <a:p>
                      <a:r>
                        <a:rPr lang="en-US" sz="2000" dirty="0"/>
                        <a:t>Trauma</a:t>
                      </a:r>
                    </a:p>
                  </a:txBody>
                  <a:tcPr/>
                </a:tc>
                <a:tc>
                  <a:txBody>
                    <a:bodyPr/>
                    <a:lstStyle/>
                    <a:p>
                      <a:r>
                        <a:rPr lang="en-US" sz="2400" kern="1200" dirty="0">
                          <a:solidFill>
                            <a:schemeClr val="dk1"/>
                          </a:solidFill>
                          <a:latin typeface="+mn-lt"/>
                          <a:ea typeface="+mn-ea"/>
                          <a:cs typeface="+mn-cs"/>
                        </a:rPr>
                        <a:t>h/o “bad relationship” last year</a:t>
                      </a:r>
                    </a:p>
                  </a:txBody>
                  <a:tcPr/>
                </a:tc>
                <a:extLst>
                  <a:ext uri="{0D108BD9-81ED-4DB2-BD59-A6C34878D82A}">
                    <a16:rowId xmlns:a16="http://schemas.microsoft.com/office/drawing/2014/main" val="1385871492"/>
                  </a:ext>
                </a:extLst>
              </a:tr>
              <a:tr h="921560">
                <a:tc>
                  <a:txBody>
                    <a:bodyPr/>
                    <a:lstStyle/>
                    <a:p>
                      <a:r>
                        <a:rPr lang="en-US" sz="2000" dirty="0"/>
                        <a:t>MSE</a:t>
                      </a:r>
                    </a:p>
                  </a:txBody>
                  <a:tcPr/>
                </a:tc>
                <a:tc>
                  <a:txBody>
                    <a:bodyPr/>
                    <a:lstStyle/>
                    <a:p>
                      <a:r>
                        <a:rPr lang="en-US" sz="2400" kern="1200" dirty="0">
                          <a:solidFill>
                            <a:schemeClr val="dk1"/>
                          </a:solidFill>
                          <a:latin typeface="+mn-lt"/>
                          <a:ea typeface="+mn-ea"/>
                          <a:cs typeface="+mn-cs"/>
                        </a:rPr>
                        <a:t>Well groomed</a:t>
                      </a:r>
                    </a:p>
                    <a:p>
                      <a:r>
                        <a:rPr lang="en-US" sz="2400" kern="1200" dirty="0">
                          <a:solidFill>
                            <a:schemeClr val="dk1"/>
                          </a:solidFill>
                          <a:latin typeface="+mn-lt"/>
                          <a:ea typeface="+mn-ea"/>
                          <a:cs typeface="+mn-cs"/>
                        </a:rPr>
                        <a:t>Eager to answer questions </a:t>
                      </a:r>
                    </a:p>
                    <a:p>
                      <a:r>
                        <a:rPr lang="en-US" sz="2400" kern="1200" dirty="0">
                          <a:solidFill>
                            <a:schemeClr val="dk1"/>
                          </a:solidFill>
                          <a:latin typeface="+mn-lt"/>
                          <a:ea typeface="+mn-ea"/>
                          <a:cs typeface="+mn-cs"/>
                        </a:rPr>
                        <a:t>Looks away  when asked about how she is feeling, +SI</a:t>
                      </a:r>
                    </a:p>
                  </a:txBody>
                  <a:tcPr/>
                </a:tc>
                <a:extLst>
                  <a:ext uri="{0D108BD9-81ED-4DB2-BD59-A6C34878D82A}">
                    <a16:rowId xmlns:a16="http://schemas.microsoft.com/office/drawing/2014/main" val="2085095436"/>
                  </a:ext>
                </a:extLst>
              </a:tr>
            </a:tbl>
          </a:graphicData>
        </a:graphic>
      </p:graphicFrame>
    </p:spTree>
    <p:extLst>
      <p:ext uri="{BB962C8B-B14F-4D97-AF65-F5344CB8AC3E}">
        <p14:creationId xmlns:p14="http://schemas.microsoft.com/office/powerpoint/2010/main" val="502473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7462-8A39-1F41-9926-FE7799BC653D}"/>
              </a:ext>
            </a:extLst>
          </p:cNvPr>
          <p:cNvSpPr>
            <a:spLocks noGrp="1"/>
          </p:cNvSpPr>
          <p:nvPr>
            <p:ph type="title"/>
          </p:nvPr>
        </p:nvSpPr>
        <p:spPr>
          <a:xfrm>
            <a:off x="838200" y="-33887"/>
            <a:ext cx="10515600" cy="1325563"/>
          </a:xfrm>
        </p:spPr>
        <p:txBody>
          <a:bodyPr/>
          <a:lstStyle/>
          <a:p>
            <a:r>
              <a:rPr lang="en-US" dirty="0"/>
              <a:t>Composite case: differential diagnosis</a:t>
            </a:r>
          </a:p>
        </p:txBody>
      </p:sp>
      <p:sp>
        <p:nvSpPr>
          <p:cNvPr id="3" name="Content Placeholder 2">
            <a:extLst>
              <a:ext uri="{FF2B5EF4-FFF2-40B4-BE49-F238E27FC236}">
                <a16:creationId xmlns:a16="http://schemas.microsoft.com/office/drawing/2014/main" id="{988845D5-1B2A-F644-96C6-F11A15C3B851}"/>
              </a:ext>
            </a:extLst>
          </p:cNvPr>
          <p:cNvSpPr>
            <a:spLocks noGrp="1"/>
          </p:cNvSpPr>
          <p:nvPr>
            <p:ph idx="1"/>
          </p:nvPr>
        </p:nvSpPr>
        <p:spPr>
          <a:xfrm>
            <a:off x="838200" y="1446415"/>
            <a:ext cx="10515600" cy="4730548"/>
          </a:xfrm>
        </p:spPr>
        <p:txBody>
          <a:bodyPr>
            <a:normAutofit/>
          </a:bodyPr>
          <a:lstStyle/>
          <a:p>
            <a:pPr marL="0" indent="0">
              <a:buNone/>
            </a:pPr>
            <a:endParaRPr lang="en-US" dirty="0"/>
          </a:p>
        </p:txBody>
      </p:sp>
    </p:spTree>
    <p:extLst>
      <p:ext uri="{BB962C8B-B14F-4D97-AF65-F5344CB8AC3E}">
        <p14:creationId xmlns:p14="http://schemas.microsoft.com/office/powerpoint/2010/main" val="1393948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7462-8A39-1F41-9926-FE7799BC653D}"/>
              </a:ext>
            </a:extLst>
          </p:cNvPr>
          <p:cNvSpPr>
            <a:spLocks noGrp="1"/>
          </p:cNvSpPr>
          <p:nvPr>
            <p:ph type="title"/>
          </p:nvPr>
        </p:nvSpPr>
        <p:spPr>
          <a:xfrm>
            <a:off x="838200" y="-33887"/>
            <a:ext cx="10515600" cy="1325563"/>
          </a:xfrm>
        </p:spPr>
        <p:txBody>
          <a:bodyPr/>
          <a:lstStyle/>
          <a:p>
            <a:r>
              <a:rPr lang="en-US" dirty="0"/>
              <a:t>Composite case: next steps, treatment plan</a:t>
            </a:r>
          </a:p>
        </p:txBody>
      </p:sp>
      <p:sp>
        <p:nvSpPr>
          <p:cNvPr id="3" name="Content Placeholder 2">
            <a:extLst>
              <a:ext uri="{FF2B5EF4-FFF2-40B4-BE49-F238E27FC236}">
                <a16:creationId xmlns:a16="http://schemas.microsoft.com/office/drawing/2014/main" id="{988845D5-1B2A-F644-96C6-F11A15C3B851}"/>
              </a:ext>
            </a:extLst>
          </p:cNvPr>
          <p:cNvSpPr>
            <a:spLocks noGrp="1"/>
          </p:cNvSpPr>
          <p:nvPr>
            <p:ph idx="1"/>
          </p:nvPr>
        </p:nvSpPr>
        <p:spPr>
          <a:xfrm>
            <a:off x="838200" y="1446415"/>
            <a:ext cx="10515600" cy="4730548"/>
          </a:xfrm>
        </p:spPr>
        <p:txBody>
          <a:bodyPr>
            <a:normAutofit/>
          </a:bodyPr>
          <a:lstStyle/>
          <a:p>
            <a:pPr marL="0" indent="0">
              <a:buNone/>
            </a:pPr>
            <a:r>
              <a:rPr lang="en-US" dirty="0"/>
              <a:t>Take homes:</a:t>
            </a:r>
          </a:p>
          <a:p>
            <a:pPr marL="0" indent="0">
              <a:buNone/>
            </a:pPr>
            <a:endParaRPr lang="en-US" dirty="0"/>
          </a:p>
          <a:p>
            <a:pPr marL="0" indent="0">
              <a:buNone/>
            </a:pPr>
            <a:r>
              <a:rPr lang="en-US" sz="3600" dirty="0"/>
              <a:t>Suicide prevention </a:t>
            </a:r>
          </a:p>
          <a:p>
            <a:pPr marL="457200" lvl="1" indent="0">
              <a:buNone/>
            </a:pPr>
            <a:r>
              <a:rPr lang="en-US" sz="3200" dirty="0"/>
              <a:t>Separate on problem list</a:t>
            </a:r>
          </a:p>
          <a:p>
            <a:pPr marL="457200" lvl="1" indent="0">
              <a:buNone/>
            </a:pPr>
            <a:r>
              <a:rPr lang="en-US" sz="3200" i="1" dirty="0"/>
              <a:t>Buys time </a:t>
            </a:r>
            <a:r>
              <a:rPr lang="en-US" sz="3200" dirty="0"/>
              <a:t>to treat the underlying cause</a:t>
            </a:r>
          </a:p>
          <a:p>
            <a:pPr marL="0" indent="0">
              <a:buNone/>
            </a:pPr>
            <a:endParaRPr lang="en-US" dirty="0"/>
          </a:p>
        </p:txBody>
      </p:sp>
    </p:spTree>
    <p:extLst>
      <p:ext uri="{BB962C8B-B14F-4D97-AF65-F5344CB8AC3E}">
        <p14:creationId xmlns:p14="http://schemas.microsoft.com/office/powerpoint/2010/main" val="374184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CFFA-3B4F-6047-9CAF-FF8A2CB067BE}"/>
              </a:ext>
            </a:extLst>
          </p:cNvPr>
          <p:cNvSpPr>
            <a:spLocks noGrp="1"/>
          </p:cNvSpPr>
          <p:nvPr>
            <p:ph type="title"/>
          </p:nvPr>
        </p:nvSpPr>
        <p:spPr/>
        <p:txBody>
          <a:bodyPr/>
          <a:lstStyle/>
          <a:p>
            <a:r>
              <a:rPr lang="en-US" dirty="0"/>
              <a:t>Old approach to suicidal ideation…</a:t>
            </a:r>
          </a:p>
        </p:txBody>
      </p:sp>
      <p:sp>
        <p:nvSpPr>
          <p:cNvPr id="3" name="Content Placeholder 2">
            <a:extLst>
              <a:ext uri="{FF2B5EF4-FFF2-40B4-BE49-F238E27FC236}">
                <a16:creationId xmlns:a16="http://schemas.microsoft.com/office/drawing/2014/main" id="{FC08D8AF-F9F4-1E49-BF48-CA052883E1DC}"/>
              </a:ext>
            </a:extLst>
          </p:cNvPr>
          <p:cNvSpPr>
            <a:spLocks noGrp="1"/>
          </p:cNvSpPr>
          <p:nvPr>
            <p:ph idx="1"/>
          </p:nvPr>
        </p:nvSpPr>
        <p:spPr/>
        <p:txBody>
          <a:bodyPr anchor="ctr"/>
          <a:lstStyle/>
          <a:p>
            <a:pPr marL="0" indent="0" algn="ctr">
              <a:buNone/>
            </a:pPr>
            <a:r>
              <a:rPr lang="en-US" sz="3200" dirty="0"/>
              <a:t>Only treat the underlying cause</a:t>
            </a:r>
          </a:p>
          <a:p>
            <a:pPr marL="0" indent="0" algn="ctr">
              <a:buNone/>
            </a:pPr>
            <a:r>
              <a:rPr lang="en-US" sz="3200" dirty="0"/>
              <a:t>Non-systematic</a:t>
            </a:r>
          </a:p>
          <a:p>
            <a:pPr marL="0" indent="0" algn="ctr">
              <a:buNone/>
            </a:pPr>
            <a:r>
              <a:rPr lang="en-US" sz="3200" dirty="0"/>
              <a:t>Stop at PHQ-9</a:t>
            </a:r>
          </a:p>
          <a:p>
            <a:pPr marL="0" indent="0">
              <a:buNone/>
            </a:pPr>
            <a:endParaRPr lang="en-US" dirty="0"/>
          </a:p>
        </p:txBody>
      </p:sp>
    </p:spTree>
    <p:extLst>
      <p:ext uri="{BB962C8B-B14F-4D97-AF65-F5344CB8AC3E}">
        <p14:creationId xmlns:p14="http://schemas.microsoft.com/office/powerpoint/2010/main" val="1158014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1E3B-878A-D04E-B03A-1A9E389A65E8}"/>
              </a:ext>
            </a:extLst>
          </p:cNvPr>
          <p:cNvSpPr>
            <a:spLocks noGrp="1"/>
          </p:cNvSpPr>
          <p:nvPr>
            <p:ph type="title"/>
          </p:nvPr>
        </p:nvSpPr>
        <p:spPr/>
        <p:txBody>
          <a:bodyPr/>
          <a:lstStyle/>
          <a:p>
            <a:r>
              <a:rPr lang="en-US" dirty="0"/>
              <a:t>New evidence!</a:t>
            </a:r>
          </a:p>
        </p:txBody>
      </p:sp>
      <p:sp>
        <p:nvSpPr>
          <p:cNvPr id="3" name="Content Placeholder 2">
            <a:extLst>
              <a:ext uri="{FF2B5EF4-FFF2-40B4-BE49-F238E27FC236}">
                <a16:creationId xmlns:a16="http://schemas.microsoft.com/office/drawing/2014/main" id="{4313BE13-4881-0B48-ACF2-73BC0878DF7F}"/>
              </a:ext>
            </a:extLst>
          </p:cNvPr>
          <p:cNvSpPr>
            <a:spLocks noGrp="1"/>
          </p:cNvSpPr>
          <p:nvPr>
            <p:ph idx="1"/>
          </p:nvPr>
        </p:nvSpPr>
        <p:spPr>
          <a:xfrm>
            <a:off x="838200" y="1467040"/>
            <a:ext cx="10515600" cy="4351338"/>
          </a:xfrm>
        </p:spPr>
        <p:txBody>
          <a:bodyPr anchor="ctr">
            <a:normAutofit/>
          </a:bodyPr>
          <a:lstStyle/>
          <a:p>
            <a:pPr marL="0" indent="0" algn="ctr">
              <a:buNone/>
            </a:pPr>
            <a:r>
              <a:rPr lang="en-US" sz="3200" i="1" dirty="0">
                <a:solidFill>
                  <a:srgbClr val="FF0000"/>
                </a:solidFill>
              </a:rPr>
              <a:t>Sequence of care </a:t>
            </a:r>
            <a:r>
              <a:rPr lang="en-US" sz="3200" dirty="0"/>
              <a:t>helps prevent fatal outcomes</a:t>
            </a:r>
          </a:p>
        </p:txBody>
      </p:sp>
    </p:spTree>
    <p:extLst>
      <p:ext uri="{BB962C8B-B14F-4D97-AF65-F5344CB8AC3E}">
        <p14:creationId xmlns:p14="http://schemas.microsoft.com/office/powerpoint/2010/main" val="733339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E6A6-A96A-0747-B520-630FE37CEEFD}"/>
              </a:ext>
            </a:extLst>
          </p:cNvPr>
          <p:cNvSpPr>
            <a:spLocks noGrp="1"/>
          </p:cNvSpPr>
          <p:nvPr>
            <p:ph type="title"/>
          </p:nvPr>
        </p:nvSpPr>
        <p:spPr/>
        <p:txBody>
          <a:bodyPr/>
          <a:lstStyle/>
          <a:p>
            <a:r>
              <a:rPr lang="en-US" b="1" u="sng" dirty="0"/>
              <a:t>Objectives</a:t>
            </a:r>
          </a:p>
        </p:txBody>
      </p:sp>
      <p:sp>
        <p:nvSpPr>
          <p:cNvPr id="3" name="Content Placeholder 2">
            <a:extLst>
              <a:ext uri="{FF2B5EF4-FFF2-40B4-BE49-F238E27FC236}">
                <a16:creationId xmlns:a16="http://schemas.microsoft.com/office/drawing/2014/main" id="{226AC412-6AAD-0E4D-8679-58B659360A10}"/>
              </a:ext>
            </a:extLst>
          </p:cNvPr>
          <p:cNvSpPr>
            <a:spLocks noGrp="1"/>
          </p:cNvSpPr>
          <p:nvPr>
            <p:ph idx="1"/>
          </p:nvPr>
        </p:nvSpPr>
        <p:spPr/>
        <p:txBody>
          <a:bodyPr/>
          <a:lstStyle/>
          <a:p>
            <a:pPr marL="514350" indent="-514350">
              <a:buFont typeface="+mj-lt"/>
              <a:buAutoNum type="arabicPeriod"/>
            </a:pPr>
            <a:r>
              <a:rPr lang="en-US" sz="3400" b="1" dirty="0">
                <a:solidFill>
                  <a:srgbClr val="FF0000"/>
                </a:solidFill>
              </a:rPr>
              <a:t>Definitions</a:t>
            </a:r>
            <a:r>
              <a:rPr lang="en-US" sz="3400" dirty="0">
                <a:solidFill>
                  <a:srgbClr val="FF0000"/>
                </a:solidFill>
              </a:rPr>
              <a:t> </a:t>
            </a:r>
          </a:p>
          <a:p>
            <a:pPr marL="514350" indent="-514350">
              <a:buFont typeface="+mj-lt"/>
              <a:buAutoNum type="arabicPeriod"/>
            </a:pPr>
            <a:r>
              <a:rPr lang="en-US" dirty="0"/>
              <a:t>Epidemiology &amp; Context 	</a:t>
            </a:r>
          </a:p>
          <a:p>
            <a:pPr marL="514350" indent="-514350">
              <a:buFont typeface="+mj-lt"/>
              <a:buAutoNum type="arabicPeriod"/>
            </a:pPr>
            <a:r>
              <a:rPr lang="en-US" dirty="0"/>
              <a:t>Risk factors</a:t>
            </a:r>
          </a:p>
          <a:p>
            <a:pPr marL="514350" indent="-514350">
              <a:buFont typeface="+mj-lt"/>
              <a:buAutoNum type="arabicPeriod"/>
            </a:pPr>
            <a:r>
              <a:rPr lang="en-US" dirty="0"/>
              <a:t>Screening </a:t>
            </a:r>
          </a:p>
          <a:p>
            <a:pPr marL="514350" indent="-514350">
              <a:buFont typeface="+mj-lt"/>
              <a:buAutoNum type="arabicPeriod"/>
            </a:pPr>
            <a:r>
              <a:rPr lang="en-US" dirty="0"/>
              <a:t>Intervention </a:t>
            </a:r>
          </a:p>
        </p:txBody>
      </p:sp>
    </p:spTree>
    <p:extLst>
      <p:ext uri="{BB962C8B-B14F-4D97-AF65-F5344CB8AC3E}">
        <p14:creationId xmlns:p14="http://schemas.microsoft.com/office/powerpoint/2010/main" val="17983570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4E65-5D70-3245-89E6-BEFF9DC49760}"/>
              </a:ext>
            </a:extLst>
          </p:cNvPr>
          <p:cNvSpPr>
            <a:spLocks noGrp="1"/>
          </p:cNvSpPr>
          <p:nvPr>
            <p:ph type="title"/>
          </p:nvPr>
        </p:nvSpPr>
        <p:spPr/>
        <p:txBody>
          <a:bodyPr/>
          <a:lstStyle/>
          <a:p>
            <a:r>
              <a:rPr lang="en-US" b="1" u="sng" dirty="0"/>
              <a:t>Suicidality As a Spectrum</a:t>
            </a:r>
          </a:p>
        </p:txBody>
      </p:sp>
      <p:sp>
        <p:nvSpPr>
          <p:cNvPr id="5" name="Rounded Rectangle 4">
            <a:extLst>
              <a:ext uri="{FF2B5EF4-FFF2-40B4-BE49-F238E27FC236}">
                <a16:creationId xmlns:a16="http://schemas.microsoft.com/office/drawing/2014/main" id="{A3B988E9-E9CC-274E-88AF-CB92276DF69B}"/>
              </a:ext>
            </a:extLst>
          </p:cNvPr>
          <p:cNvSpPr/>
          <p:nvPr/>
        </p:nvSpPr>
        <p:spPr>
          <a:xfrm rot="10800000">
            <a:off x="272715" y="3015903"/>
            <a:ext cx="11646569" cy="1495926"/>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C6E0F6DE-D805-A149-A1C2-2C29D669BE0B}"/>
              </a:ext>
            </a:extLst>
          </p:cNvPr>
          <p:cNvSpPr/>
          <p:nvPr/>
        </p:nvSpPr>
        <p:spPr>
          <a:xfrm>
            <a:off x="519858" y="2640919"/>
            <a:ext cx="2117558" cy="2245895"/>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black"/>
                </a:solidFill>
                <a:effectLst/>
                <a:uLnTx/>
                <a:uFillTx/>
                <a:latin typeface="Calibri" panose="020F0502020204030204"/>
                <a:ea typeface="+mn-ea"/>
                <a:cs typeface="+mn-cs"/>
              </a:rPr>
              <a:t>Non-Suicidal Self Injury (NSSI)</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small"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8DEA30DE-F97C-F644-89F8-0175E75C5698}"/>
              </a:ext>
            </a:extLst>
          </p:cNvPr>
          <p:cNvSpPr/>
          <p:nvPr/>
        </p:nvSpPr>
        <p:spPr>
          <a:xfrm>
            <a:off x="2836896" y="2640917"/>
            <a:ext cx="2117558" cy="2245895"/>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black"/>
                </a:solidFill>
                <a:effectLst/>
                <a:uLnTx/>
                <a:uFillTx/>
                <a:latin typeface="Calibri" panose="020F0502020204030204"/>
                <a:ea typeface="+mn-ea"/>
                <a:cs typeface="+mn-cs"/>
              </a:rPr>
              <a:t>Suicidal Ideation</a:t>
            </a:r>
          </a:p>
        </p:txBody>
      </p:sp>
      <p:sp>
        <p:nvSpPr>
          <p:cNvPr id="9" name="Rounded Rectangle 8">
            <a:extLst>
              <a:ext uri="{FF2B5EF4-FFF2-40B4-BE49-F238E27FC236}">
                <a16:creationId xmlns:a16="http://schemas.microsoft.com/office/drawing/2014/main" id="{346D8267-8DD1-0E49-9DC7-3825EF776F6E}"/>
              </a:ext>
            </a:extLst>
          </p:cNvPr>
          <p:cNvSpPr/>
          <p:nvPr/>
        </p:nvSpPr>
        <p:spPr>
          <a:xfrm>
            <a:off x="5106505" y="2640919"/>
            <a:ext cx="2117558" cy="2245895"/>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small"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black"/>
                </a:solidFill>
                <a:effectLst/>
                <a:uLnTx/>
                <a:uFillTx/>
                <a:latin typeface="Calibri" panose="020F0502020204030204"/>
                <a:ea typeface="+mn-ea"/>
                <a:cs typeface="+mn-cs"/>
              </a:rPr>
              <a:t>Suicidal Method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8B3EDFBF-6378-CB43-A120-09860C35FB8B}"/>
              </a:ext>
            </a:extLst>
          </p:cNvPr>
          <p:cNvSpPr/>
          <p:nvPr/>
        </p:nvSpPr>
        <p:spPr>
          <a:xfrm>
            <a:off x="7362631" y="2640917"/>
            <a:ext cx="2117558" cy="2245895"/>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small"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black"/>
                </a:solidFill>
                <a:effectLst/>
                <a:uLnTx/>
                <a:uFillTx/>
                <a:latin typeface="Calibri" panose="020F0502020204030204"/>
                <a:ea typeface="+mn-ea"/>
                <a:cs typeface="+mn-cs"/>
              </a:rPr>
              <a:t>Suicidal Planning &amp; Preparation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small" spc="0" normalizeH="0" baseline="0" noProof="0" dirty="0">
              <a:ln>
                <a:noFill/>
              </a:ln>
              <a:solidFill>
                <a:prstClr val="black"/>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1E3AE40C-B73B-1546-BF76-1CB4A0C32ADB}"/>
              </a:ext>
            </a:extLst>
          </p:cNvPr>
          <p:cNvSpPr/>
          <p:nvPr/>
        </p:nvSpPr>
        <p:spPr>
          <a:xfrm>
            <a:off x="9646420" y="2602802"/>
            <a:ext cx="2117558" cy="2245895"/>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black"/>
                </a:solidFill>
                <a:effectLst/>
                <a:uLnTx/>
                <a:uFillTx/>
                <a:latin typeface="Calibri" panose="020F0502020204030204"/>
                <a:ea typeface="+mn-ea"/>
                <a:cs typeface="+mn-cs"/>
              </a:rPr>
              <a:t>Suicide Attempt</a:t>
            </a:r>
          </a:p>
        </p:txBody>
      </p:sp>
      <p:sp>
        <p:nvSpPr>
          <p:cNvPr id="12" name="Right Arrow 11">
            <a:extLst>
              <a:ext uri="{FF2B5EF4-FFF2-40B4-BE49-F238E27FC236}">
                <a16:creationId xmlns:a16="http://schemas.microsoft.com/office/drawing/2014/main" id="{5ABB72C8-FD41-1349-B94D-A051D780570F}"/>
              </a:ext>
            </a:extLst>
          </p:cNvPr>
          <p:cNvSpPr/>
          <p:nvPr/>
        </p:nvSpPr>
        <p:spPr>
          <a:xfrm>
            <a:off x="566589" y="5043077"/>
            <a:ext cx="11197389" cy="8502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INCREASING INTENT, RISK, ACUITY</a:t>
            </a:r>
          </a:p>
        </p:txBody>
      </p:sp>
      <p:sp>
        <p:nvSpPr>
          <p:cNvPr id="13" name="TextBox 12">
            <a:extLst>
              <a:ext uri="{FF2B5EF4-FFF2-40B4-BE49-F238E27FC236}">
                <a16:creationId xmlns:a16="http://schemas.microsoft.com/office/drawing/2014/main" id="{AA6DC8F6-9B01-1841-B8F3-E1E5E06BB54A}"/>
              </a:ext>
            </a:extLst>
          </p:cNvPr>
          <p:cNvSpPr txBox="1"/>
          <p:nvPr/>
        </p:nvSpPr>
        <p:spPr>
          <a:xfrm>
            <a:off x="10074442" y="6301445"/>
            <a:ext cx="211755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Gordon &amp; Melvin, 2014</a:t>
            </a:r>
          </a:p>
        </p:txBody>
      </p:sp>
    </p:spTree>
    <p:extLst>
      <p:ext uri="{BB962C8B-B14F-4D97-AF65-F5344CB8AC3E}">
        <p14:creationId xmlns:p14="http://schemas.microsoft.com/office/powerpoint/2010/main" val="2495244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96" y="197406"/>
            <a:ext cx="11222736" cy="762000"/>
          </a:xfrm>
        </p:spPr>
        <p:txBody>
          <a:bodyPr/>
          <a:lstStyle/>
          <a:p>
            <a:r>
              <a:rPr lang="en-US" sz="3200" dirty="0" smtClean="0"/>
              <a:t>VMS </a:t>
            </a:r>
            <a:r>
              <a:rPr lang="en-US" sz="3200" b="1" i="1" dirty="0" smtClean="0"/>
              <a:t>COVID </a:t>
            </a:r>
            <a:r>
              <a:rPr lang="en-US" sz="3200" b="1" i="1" dirty="0" err="1" smtClean="0"/>
              <a:t>Convos</a:t>
            </a:r>
            <a:r>
              <a:rPr lang="en-US" sz="3200" b="1" i="1" dirty="0" smtClean="0"/>
              <a:t> </a:t>
            </a:r>
            <a:r>
              <a:rPr lang="en-US" sz="3200" dirty="0" smtClean="0"/>
              <a:t>with Health Commissioner Levine</a:t>
            </a:r>
            <a:endParaRPr lang="en-US" dirty="0"/>
          </a:p>
        </p:txBody>
      </p:sp>
      <p:sp>
        <p:nvSpPr>
          <p:cNvPr id="3" name="Content Placeholder 2"/>
          <p:cNvSpPr>
            <a:spLocks noGrp="1"/>
          </p:cNvSpPr>
          <p:nvPr>
            <p:ph sz="quarter" idx="1"/>
          </p:nvPr>
        </p:nvSpPr>
        <p:spPr>
          <a:xfrm>
            <a:off x="641096" y="1295400"/>
            <a:ext cx="11017504" cy="4876800"/>
          </a:xfrm>
        </p:spPr>
        <p:txBody>
          <a:bodyPr/>
          <a:lstStyle/>
          <a:p>
            <a:r>
              <a:rPr lang="en-US" sz="2400" b="1" i="1" dirty="0" smtClean="0">
                <a:solidFill>
                  <a:srgbClr val="FF0000"/>
                </a:solidFill>
              </a:rPr>
              <a:t>2022 Schedule</a:t>
            </a:r>
          </a:p>
          <a:p>
            <a:r>
              <a:rPr lang="en-US" sz="2400" b="1" dirty="0" smtClean="0"/>
              <a:t>Calls with VDH Commissioner Levine now 1</a:t>
            </a:r>
            <a:r>
              <a:rPr lang="en-US" sz="2400" b="1" baseline="30000" dirty="0" smtClean="0"/>
              <a:t>st</a:t>
            </a:r>
            <a:r>
              <a:rPr lang="en-US" sz="2400" b="1" dirty="0" smtClean="0"/>
              <a:t> and 3</a:t>
            </a:r>
            <a:r>
              <a:rPr lang="en-US" sz="2400" b="1" baseline="30000" dirty="0" smtClean="0"/>
              <a:t>rd</a:t>
            </a:r>
            <a:r>
              <a:rPr lang="en-US" sz="2400" b="1" dirty="0" smtClean="0"/>
              <a:t> Thursdays </a:t>
            </a:r>
          </a:p>
          <a:p>
            <a:r>
              <a:rPr lang="en-US" sz="2400" b="1" dirty="0" smtClean="0">
                <a:solidFill>
                  <a:srgbClr val="FF0000"/>
                </a:solidFill>
              </a:rPr>
              <a:t>Next VMS COVID </a:t>
            </a:r>
            <a:r>
              <a:rPr lang="en-US" sz="2400" b="1" dirty="0" err="1" smtClean="0">
                <a:solidFill>
                  <a:srgbClr val="FF0000"/>
                </a:solidFill>
              </a:rPr>
              <a:t>Convo</a:t>
            </a:r>
            <a:r>
              <a:rPr lang="en-US" sz="2400" b="1" dirty="0" smtClean="0">
                <a:solidFill>
                  <a:srgbClr val="FF0000"/>
                </a:solidFill>
              </a:rPr>
              <a:t> with VDH Commissioner Levine is 5/19/22</a:t>
            </a:r>
          </a:p>
          <a:p>
            <a:r>
              <a:rPr lang="en-US" sz="2400" dirty="0" smtClean="0"/>
              <a:t>Summary: VMS calls are held the first and third Thursdays of the month from </a:t>
            </a:r>
            <a:r>
              <a:rPr lang="en-US" sz="2400" b="1" dirty="0" smtClean="0"/>
              <a:t>12:30 to 1:00 p.m.</a:t>
            </a:r>
          </a:p>
          <a:p>
            <a:pPr lvl="1"/>
            <a:r>
              <a:rPr lang="en-US" sz="2100" dirty="0" smtClean="0"/>
              <a:t>Join </a:t>
            </a:r>
            <a:r>
              <a:rPr lang="en-US" sz="2100" dirty="0"/>
              <a:t>Zoom </a:t>
            </a:r>
            <a:r>
              <a:rPr lang="en-US" sz="2100" dirty="0" smtClean="0"/>
              <a:t>Meeting: </a:t>
            </a:r>
            <a:r>
              <a:rPr lang="en-US" sz="1900" u="sng" dirty="0" smtClean="0">
                <a:solidFill>
                  <a:schemeClr val="accent1">
                    <a:lumMod val="75000"/>
                  </a:schemeClr>
                </a:solidFill>
              </a:rPr>
              <a:t>https</a:t>
            </a:r>
            <a:r>
              <a:rPr lang="en-US" sz="1900" u="sng" dirty="0">
                <a:solidFill>
                  <a:schemeClr val="accent1">
                    <a:lumMod val="75000"/>
                  </a:schemeClr>
                </a:solidFill>
              </a:rPr>
              <a:t>://</a:t>
            </a:r>
            <a:r>
              <a:rPr lang="en-US" sz="1900" u="sng" dirty="0" smtClean="0">
                <a:solidFill>
                  <a:schemeClr val="accent1">
                    <a:lumMod val="75000"/>
                  </a:schemeClr>
                </a:solidFill>
              </a:rPr>
              <a:t>us02web.zoom.us/j/86726253105?pwd=VkVuNTJ1ZFQ2R3diSVdqdlJ2ZG4yQT09</a:t>
            </a:r>
            <a:endParaRPr lang="en-US" sz="2800" dirty="0"/>
          </a:p>
          <a:p>
            <a:pPr lvl="1"/>
            <a:r>
              <a:rPr lang="en-US" sz="2100" b="1" dirty="0"/>
              <a:t>Meeting ID</a:t>
            </a:r>
            <a:r>
              <a:rPr lang="en-US" sz="2100" dirty="0"/>
              <a:t>: 867 2625 3105   </a:t>
            </a:r>
            <a:r>
              <a:rPr lang="en-US" sz="2100" b="1" dirty="0"/>
              <a:t>Password</a:t>
            </a:r>
            <a:r>
              <a:rPr lang="en-US" sz="2100" dirty="0"/>
              <a:t>: </a:t>
            </a:r>
            <a:r>
              <a:rPr lang="en-US" sz="2100" dirty="0" smtClean="0"/>
              <a:t>540684 </a:t>
            </a:r>
            <a:r>
              <a:rPr lang="en-US" sz="2100" b="1" dirty="0" smtClean="0"/>
              <a:t>Dial </a:t>
            </a:r>
            <a:r>
              <a:rPr lang="en-US" sz="2100" b="1" dirty="0"/>
              <a:t>In</a:t>
            </a:r>
            <a:r>
              <a:rPr lang="en-US" sz="2100" dirty="0"/>
              <a:t>: 1-646-876-9923 </a:t>
            </a:r>
          </a:p>
          <a:p>
            <a:endParaRPr lang="en-US" sz="2100" dirty="0"/>
          </a:p>
          <a:p>
            <a:endParaRPr lang="en-US" sz="2100" dirty="0"/>
          </a:p>
        </p:txBody>
      </p:sp>
      <p:sp>
        <p:nvSpPr>
          <p:cNvPr id="4" name="Date Placeholder 3"/>
          <p:cNvSpPr>
            <a:spLocks noGrp="1"/>
          </p:cNvSpPr>
          <p:nvPr>
            <p:ph type="dt" sz="half" idx="10"/>
          </p:nvPr>
        </p:nvSpPr>
        <p:spPr>
          <a:xfrm>
            <a:off x="5257545" y="6369253"/>
            <a:ext cx="1784604" cy="373039"/>
          </a:xfrm>
        </p:spPr>
        <p:txBody>
          <a:bodyPr/>
          <a:lstStyle/>
          <a:p>
            <a:pPr>
              <a:defRPr/>
            </a:pPr>
            <a:fld id="{77977BA2-594C-41D3-88B4-A996A5D0ADDD}" type="datetime4">
              <a:rPr lang="en-US" smtClean="0"/>
              <a:t>May 18, 2022</a:t>
            </a:fld>
            <a:endParaRPr lang="en-US" dirty="0"/>
          </a:p>
        </p:txBody>
      </p:sp>
      <p:pic>
        <p:nvPicPr>
          <p:cNvPr id="6" name="Picture 5"/>
          <p:cNvPicPr>
            <a:picLocks noChangeAspect="1"/>
          </p:cNvPicPr>
          <p:nvPr/>
        </p:nvPicPr>
        <p:blipFill>
          <a:blip r:embed="rId3"/>
          <a:stretch>
            <a:fillRect/>
          </a:stretch>
        </p:blipFill>
        <p:spPr>
          <a:xfrm>
            <a:off x="4738884" y="4503761"/>
            <a:ext cx="2821927" cy="1828800"/>
          </a:xfrm>
          <a:prstGeom prst="rect">
            <a:avLst/>
          </a:prstGeom>
        </p:spPr>
      </p:pic>
    </p:spTree>
    <p:extLst>
      <p:ext uri="{BB962C8B-B14F-4D97-AF65-F5344CB8AC3E}">
        <p14:creationId xmlns:p14="http://schemas.microsoft.com/office/powerpoint/2010/main" val="11744179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E6A6-A96A-0747-B520-630FE37CEEFD}"/>
              </a:ext>
            </a:extLst>
          </p:cNvPr>
          <p:cNvSpPr>
            <a:spLocks noGrp="1"/>
          </p:cNvSpPr>
          <p:nvPr>
            <p:ph type="title"/>
          </p:nvPr>
        </p:nvSpPr>
        <p:spPr/>
        <p:txBody>
          <a:bodyPr/>
          <a:lstStyle/>
          <a:p>
            <a:r>
              <a:rPr lang="en-US" b="1" u="sng" dirty="0"/>
              <a:t>Objectives</a:t>
            </a:r>
          </a:p>
        </p:txBody>
      </p:sp>
      <p:sp>
        <p:nvSpPr>
          <p:cNvPr id="3" name="Content Placeholder 2">
            <a:extLst>
              <a:ext uri="{FF2B5EF4-FFF2-40B4-BE49-F238E27FC236}">
                <a16:creationId xmlns:a16="http://schemas.microsoft.com/office/drawing/2014/main" id="{226AC412-6AAD-0E4D-8679-58B659360A10}"/>
              </a:ext>
            </a:extLst>
          </p:cNvPr>
          <p:cNvSpPr>
            <a:spLocks noGrp="1"/>
          </p:cNvSpPr>
          <p:nvPr>
            <p:ph idx="1"/>
          </p:nvPr>
        </p:nvSpPr>
        <p:spPr/>
        <p:txBody>
          <a:bodyPr/>
          <a:lstStyle/>
          <a:p>
            <a:pPr marL="514350" indent="-514350">
              <a:buFont typeface="+mj-lt"/>
              <a:buAutoNum type="arabicPeriod"/>
            </a:pPr>
            <a:r>
              <a:rPr lang="en-US" dirty="0">
                <a:solidFill>
                  <a:schemeClr val="tx1"/>
                </a:solidFill>
              </a:rPr>
              <a:t>Definitions </a:t>
            </a:r>
          </a:p>
          <a:p>
            <a:pPr marL="514350" indent="-514350">
              <a:buFont typeface="+mj-lt"/>
              <a:buAutoNum type="arabicPeriod"/>
            </a:pPr>
            <a:r>
              <a:rPr lang="en-US" sz="3400" b="1" dirty="0">
                <a:solidFill>
                  <a:srgbClr val="FF0000"/>
                </a:solidFill>
              </a:rPr>
              <a:t>Epidemiology &amp; Context </a:t>
            </a:r>
            <a:r>
              <a:rPr lang="en-US" dirty="0"/>
              <a:t>	</a:t>
            </a:r>
          </a:p>
          <a:p>
            <a:pPr marL="514350" indent="-514350">
              <a:buFont typeface="+mj-lt"/>
              <a:buAutoNum type="arabicPeriod"/>
            </a:pPr>
            <a:r>
              <a:rPr lang="en-US" dirty="0"/>
              <a:t>Risk factors</a:t>
            </a:r>
          </a:p>
          <a:p>
            <a:pPr marL="514350" indent="-514350">
              <a:buFont typeface="+mj-lt"/>
              <a:buAutoNum type="arabicPeriod"/>
            </a:pPr>
            <a:r>
              <a:rPr lang="en-US" dirty="0"/>
              <a:t>Screening </a:t>
            </a:r>
          </a:p>
          <a:p>
            <a:pPr marL="514350" indent="-514350">
              <a:buFont typeface="+mj-lt"/>
              <a:buAutoNum type="arabicPeriod"/>
            </a:pPr>
            <a:r>
              <a:rPr lang="en-US" dirty="0"/>
              <a:t>Intervention </a:t>
            </a:r>
          </a:p>
        </p:txBody>
      </p:sp>
    </p:spTree>
    <p:extLst>
      <p:ext uri="{BB962C8B-B14F-4D97-AF65-F5344CB8AC3E}">
        <p14:creationId xmlns:p14="http://schemas.microsoft.com/office/powerpoint/2010/main" val="35596892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E5BE-EF7F-EB43-BF54-F9DBADDE82A1}"/>
              </a:ext>
            </a:extLst>
          </p:cNvPr>
          <p:cNvSpPr>
            <a:spLocks noGrp="1"/>
          </p:cNvSpPr>
          <p:nvPr>
            <p:ph type="title"/>
          </p:nvPr>
        </p:nvSpPr>
        <p:spPr>
          <a:xfrm>
            <a:off x="838200" y="246808"/>
            <a:ext cx="9122664" cy="1188720"/>
          </a:xfrm>
        </p:spPr>
        <p:txBody>
          <a:bodyPr/>
          <a:lstStyle/>
          <a:p>
            <a:r>
              <a:rPr lang="en-US" b="1" u="sng" dirty="0"/>
              <a:t>Sobering Epidemiology</a:t>
            </a:r>
          </a:p>
        </p:txBody>
      </p:sp>
      <p:sp>
        <p:nvSpPr>
          <p:cNvPr id="3" name="Content Placeholder 2">
            <a:extLst>
              <a:ext uri="{FF2B5EF4-FFF2-40B4-BE49-F238E27FC236}">
                <a16:creationId xmlns:a16="http://schemas.microsoft.com/office/drawing/2014/main" id="{D585C4E6-469F-824F-89A2-9D5981332CC5}"/>
              </a:ext>
            </a:extLst>
          </p:cNvPr>
          <p:cNvSpPr>
            <a:spLocks noGrp="1"/>
          </p:cNvSpPr>
          <p:nvPr>
            <p:ph idx="1"/>
          </p:nvPr>
        </p:nvSpPr>
        <p:spPr>
          <a:xfrm>
            <a:off x="838200" y="1139825"/>
            <a:ext cx="10515600" cy="4351338"/>
          </a:xfrm>
        </p:spPr>
        <p:txBody>
          <a:bodyPr>
            <a:normAutofit fontScale="92500" lnSpcReduction="10000"/>
          </a:bodyPr>
          <a:lstStyle/>
          <a:p>
            <a:pPr marL="0" indent="0">
              <a:buNone/>
            </a:pPr>
            <a:endParaRPr lang="en-US" dirty="0"/>
          </a:p>
          <a:p>
            <a:pPr marL="0" indent="0">
              <a:buNone/>
            </a:pPr>
            <a:r>
              <a:rPr lang="en-US" i="1" u="sng" dirty="0">
                <a:solidFill>
                  <a:srgbClr val="FF0000"/>
                </a:solidFill>
              </a:rPr>
              <a:t>Second most common</a:t>
            </a:r>
            <a:r>
              <a:rPr lang="en-US" i="1" dirty="0">
                <a:solidFill>
                  <a:srgbClr val="FF0000"/>
                </a:solidFill>
              </a:rPr>
              <a:t> </a:t>
            </a:r>
            <a:r>
              <a:rPr lang="en-US" dirty="0"/>
              <a:t>cause of death for youth 10+ </a:t>
            </a:r>
            <a:r>
              <a:rPr lang="en-US" sz="1100" dirty="0"/>
              <a:t>Wyckoff, 2021</a:t>
            </a:r>
          </a:p>
          <a:p>
            <a:pPr marL="0" indent="0">
              <a:buNone/>
            </a:pPr>
            <a:endParaRPr lang="en-US" sz="1100" dirty="0"/>
          </a:p>
          <a:p>
            <a:pPr marL="0" indent="0">
              <a:buNone/>
            </a:pPr>
            <a:r>
              <a:rPr lang="en-US" i="1" u="sng" dirty="0">
                <a:solidFill>
                  <a:srgbClr val="FF0000"/>
                </a:solidFill>
              </a:rPr>
              <a:t>56% increase</a:t>
            </a:r>
            <a:r>
              <a:rPr lang="en-US" i="1" dirty="0">
                <a:solidFill>
                  <a:srgbClr val="FF0000"/>
                </a:solidFill>
              </a:rPr>
              <a:t> </a:t>
            </a:r>
            <a:r>
              <a:rPr lang="en-US" dirty="0"/>
              <a:t>in adolescent suicide 2007-2017 </a:t>
            </a:r>
            <a:r>
              <a:rPr lang="en-US" sz="1100" dirty="0"/>
              <a:t>Curtin et al., 2019 </a:t>
            </a:r>
          </a:p>
          <a:p>
            <a:pPr marL="0" indent="0">
              <a:buNone/>
            </a:pPr>
            <a:endParaRPr lang="en-US" sz="1000" dirty="0"/>
          </a:p>
          <a:p>
            <a:pPr marL="0" indent="0">
              <a:buNone/>
            </a:pPr>
            <a:r>
              <a:rPr lang="en-US" dirty="0"/>
              <a:t>Mean U.S. weekly number of ED visits by youth for suspected suicide attempts relative to 2019</a:t>
            </a:r>
          </a:p>
          <a:p>
            <a:pPr lvl="1"/>
            <a:r>
              <a:rPr lang="en-US" i="1" u="sng" dirty="0">
                <a:solidFill>
                  <a:srgbClr val="FF0000"/>
                </a:solidFill>
              </a:rPr>
              <a:t>22% ↑ summer 2020</a:t>
            </a:r>
            <a:r>
              <a:rPr lang="en-US" dirty="0">
                <a:solidFill>
                  <a:srgbClr val="FF0000"/>
                </a:solidFill>
              </a:rPr>
              <a:t> </a:t>
            </a:r>
          </a:p>
          <a:p>
            <a:pPr lvl="1"/>
            <a:r>
              <a:rPr lang="en-US" i="1" u="sng" dirty="0">
                <a:solidFill>
                  <a:srgbClr val="FF0000"/>
                </a:solidFill>
              </a:rPr>
              <a:t>39% ↑ winter 2021</a:t>
            </a:r>
            <a:r>
              <a:rPr lang="en-US" b="1" dirty="0">
                <a:solidFill>
                  <a:srgbClr val="FF0000"/>
                </a:solidFill>
              </a:rPr>
              <a:t> </a:t>
            </a:r>
            <a:r>
              <a:rPr lang="en-US" sz="1100" dirty="0"/>
              <a:t>Yard et al., 2021</a:t>
            </a:r>
          </a:p>
          <a:p>
            <a:pPr marL="0" indent="0">
              <a:buNone/>
            </a:pPr>
            <a:endParaRPr lang="en-US" sz="1000" dirty="0"/>
          </a:p>
          <a:p>
            <a:pPr marL="0" indent="0">
              <a:buNone/>
            </a:pPr>
            <a:r>
              <a:rPr lang="en-US" dirty="0"/>
              <a:t>Rates </a:t>
            </a:r>
            <a:r>
              <a:rPr lang="en-US" i="1" u="sng" dirty="0">
                <a:solidFill>
                  <a:srgbClr val="FF0000"/>
                </a:solidFill>
              </a:rPr>
              <a:t>rising more </a:t>
            </a:r>
            <a:r>
              <a:rPr lang="en-US" dirty="0"/>
              <a:t>for minority youth</a:t>
            </a:r>
          </a:p>
          <a:p>
            <a:pPr lvl="1"/>
            <a:r>
              <a:rPr lang="en-US" dirty="0"/>
              <a:t>Racial, sexual, gender </a:t>
            </a:r>
            <a:r>
              <a:rPr lang="en-US" sz="1100" dirty="0" err="1"/>
              <a:t>Sheftall</a:t>
            </a:r>
            <a:r>
              <a:rPr lang="en-US" sz="1100" dirty="0"/>
              <a:t> et al., 2021; Murray &amp; Thomas 2021</a:t>
            </a:r>
          </a:p>
          <a:p>
            <a:endParaRPr lang="en-US" sz="1000" dirty="0"/>
          </a:p>
        </p:txBody>
      </p:sp>
    </p:spTree>
    <p:extLst>
      <p:ext uri="{BB962C8B-B14F-4D97-AF65-F5344CB8AC3E}">
        <p14:creationId xmlns:p14="http://schemas.microsoft.com/office/powerpoint/2010/main" val="2487379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FDBD-FB51-7648-8DB6-9DAF97F7BA6F}"/>
              </a:ext>
            </a:extLst>
          </p:cNvPr>
          <p:cNvSpPr>
            <a:spLocks noGrp="1"/>
          </p:cNvSpPr>
          <p:nvPr>
            <p:ph type="title"/>
          </p:nvPr>
        </p:nvSpPr>
        <p:spPr/>
        <p:txBody>
          <a:bodyPr/>
          <a:lstStyle/>
          <a:p>
            <a:r>
              <a:rPr lang="en-US" b="1" u="sng" dirty="0"/>
              <a:t>Why Primary Care?</a:t>
            </a:r>
          </a:p>
        </p:txBody>
      </p:sp>
      <p:sp>
        <p:nvSpPr>
          <p:cNvPr id="3" name="Content Placeholder 2">
            <a:extLst>
              <a:ext uri="{FF2B5EF4-FFF2-40B4-BE49-F238E27FC236}">
                <a16:creationId xmlns:a16="http://schemas.microsoft.com/office/drawing/2014/main" id="{815AC26E-E118-FB4E-A8EB-76CE75F1B3FC}"/>
              </a:ext>
            </a:extLst>
          </p:cNvPr>
          <p:cNvSpPr>
            <a:spLocks noGrp="1"/>
          </p:cNvSpPr>
          <p:nvPr>
            <p:ph idx="1"/>
          </p:nvPr>
        </p:nvSpPr>
        <p:spPr>
          <a:xfrm>
            <a:off x="1611630" y="2548890"/>
            <a:ext cx="8983980" cy="2857500"/>
          </a:xfrm>
        </p:spPr>
        <p:txBody>
          <a:bodyPr>
            <a:normAutofit/>
          </a:bodyPr>
          <a:lstStyle/>
          <a:p>
            <a:pPr marL="0" indent="0">
              <a:buNone/>
            </a:pPr>
            <a:r>
              <a:rPr lang="en-US" sz="2800" dirty="0"/>
              <a:t>7,000 youth (16+) screened with PHQ-9 in primary care:</a:t>
            </a:r>
          </a:p>
          <a:p>
            <a:pPr lvl="2"/>
            <a:r>
              <a:rPr lang="en-US" sz="3200" b="1" dirty="0">
                <a:solidFill>
                  <a:srgbClr val="FF0000"/>
                </a:solidFill>
              </a:rPr>
              <a:t>26% </a:t>
            </a:r>
            <a:r>
              <a:rPr lang="en-US" dirty="0"/>
              <a:t>screened positive for depression (score of </a:t>
            </a:r>
            <a:r>
              <a:rPr lang="en-US" u="sng" dirty="0"/>
              <a:t>&gt;</a:t>
            </a:r>
            <a:r>
              <a:rPr lang="en-US" dirty="0"/>
              <a:t> 11) </a:t>
            </a:r>
          </a:p>
          <a:p>
            <a:pPr lvl="2"/>
            <a:r>
              <a:rPr lang="en-US" sz="3200" b="1" dirty="0">
                <a:solidFill>
                  <a:srgbClr val="FF0000"/>
                </a:solidFill>
              </a:rPr>
              <a:t>8.6% </a:t>
            </a:r>
            <a:r>
              <a:rPr lang="en-US" dirty="0"/>
              <a:t>screened positive on the suicidal risk questions </a:t>
            </a:r>
          </a:p>
        </p:txBody>
      </p:sp>
      <p:sp>
        <p:nvSpPr>
          <p:cNvPr id="5" name="TextBox 4">
            <a:extLst>
              <a:ext uri="{FF2B5EF4-FFF2-40B4-BE49-F238E27FC236}">
                <a16:creationId xmlns:a16="http://schemas.microsoft.com/office/drawing/2014/main" id="{B2857853-5CC9-B547-826F-845DC4D8F563}"/>
              </a:ext>
            </a:extLst>
          </p:cNvPr>
          <p:cNvSpPr txBox="1"/>
          <p:nvPr/>
        </p:nvSpPr>
        <p:spPr>
          <a:xfrm>
            <a:off x="8887326" y="5999747"/>
            <a:ext cx="298383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Farley et al., 2020</a:t>
            </a:r>
          </a:p>
        </p:txBody>
      </p:sp>
    </p:spTree>
    <p:extLst>
      <p:ext uri="{BB962C8B-B14F-4D97-AF65-F5344CB8AC3E}">
        <p14:creationId xmlns:p14="http://schemas.microsoft.com/office/powerpoint/2010/main" val="42916832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E6A6-A96A-0747-B520-630FE37CEEFD}"/>
              </a:ext>
            </a:extLst>
          </p:cNvPr>
          <p:cNvSpPr>
            <a:spLocks noGrp="1"/>
          </p:cNvSpPr>
          <p:nvPr>
            <p:ph type="title"/>
          </p:nvPr>
        </p:nvSpPr>
        <p:spPr/>
        <p:txBody>
          <a:bodyPr/>
          <a:lstStyle/>
          <a:p>
            <a:r>
              <a:rPr lang="en-US" b="1" u="sng" dirty="0"/>
              <a:t>Objectives</a:t>
            </a:r>
          </a:p>
        </p:txBody>
      </p:sp>
      <p:sp>
        <p:nvSpPr>
          <p:cNvPr id="3" name="Content Placeholder 2">
            <a:extLst>
              <a:ext uri="{FF2B5EF4-FFF2-40B4-BE49-F238E27FC236}">
                <a16:creationId xmlns:a16="http://schemas.microsoft.com/office/drawing/2014/main" id="{226AC412-6AAD-0E4D-8679-58B659360A10}"/>
              </a:ext>
            </a:extLst>
          </p:cNvPr>
          <p:cNvSpPr>
            <a:spLocks noGrp="1"/>
          </p:cNvSpPr>
          <p:nvPr>
            <p:ph idx="1"/>
          </p:nvPr>
        </p:nvSpPr>
        <p:spPr/>
        <p:txBody>
          <a:bodyPr/>
          <a:lstStyle/>
          <a:p>
            <a:pPr marL="514350" indent="-514350">
              <a:buFont typeface="+mj-lt"/>
              <a:buAutoNum type="arabicPeriod"/>
            </a:pPr>
            <a:r>
              <a:rPr lang="en-US" dirty="0">
                <a:solidFill>
                  <a:schemeClr val="tx1"/>
                </a:solidFill>
              </a:rPr>
              <a:t>Definitions </a:t>
            </a:r>
          </a:p>
          <a:p>
            <a:pPr marL="514350" indent="-514350">
              <a:buFont typeface="+mj-lt"/>
              <a:buAutoNum type="arabicPeriod"/>
            </a:pPr>
            <a:r>
              <a:rPr lang="en-US" dirty="0"/>
              <a:t>Epidemiology &amp; Context 	</a:t>
            </a:r>
          </a:p>
          <a:p>
            <a:pPr marL="514350" indent="-514350">
              <a:buFont typeface="+mj-lt"/>
              <a:buAutoNum type="arabicPeriod"/>
            </a:pPr>
            <a:r>
              <a:rPr lang="en-US" sz="3400" b="1" dirty="0">
                <a:solidFill>
                  <a:srgbClr val="FF0000"/>
                </a:solidFill>
              </a:rPr>
              <a:t>Risk factors</a:t>
            </a:r>
          </a:p>
          <a:p>
            <a:pPr marL="514350" indent="-514350">
              <a:buFont typeface="+mj-lt"/>
              <a:buAutoNum type="arabicPeriod"/>
            </a:pPr>
            <a:r>
              <a:rPr lang="en-US" dirty="0"/>
              <a:t>Screening </a:t>
            </a:r>
          </a:p>
          <a:p>
            <a:pPr marL="514350" indent="-514350">
              <a:buFont typeface="+mj-lt"/>
              <a:buAutoNum type="arabicPeriod"/>
            </a:pPr>
            <a:r>
              <a:rPr lang="en-US" dirty="0"/>
              <a:t>Intervention </a:t>
            </a:r>
          </a:p>
        </p:txBody>
      </p:sp>
    </p:spTree>
    <p:extLst>
      <p:ext uri="{BB962C8B-B14F-4D97-AF65-F5344CB8AC3E}">
        <p14:creationId xmlns:p14="http://schemas.microsoft.com/office/powerpoint/2010/main" val="13130400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7921-1530-9348-976D-08817DD0E463}"/>
              </a:ext>
            </a:extLst>
          </p:cNvPr>
          <p:cNvSpPr>
            <a:spLocks noGrp="1"/>
          </p:cNvSpPr>
          <p:nvPr>
            <p:ph type="title"/>
          </p:nvPr>
        </p:nvSpPr>
        <p:spPr>
          <a:xfrm>
            <a:off x="2231136" y="-95953"/>
            <a:ext cx="7729728" cy="1188720"/>
          </a:xfrm>
        </p:spPr>
        <p:txBody>
          <a:bodyPr>
            <a:normAutofit fontScale="90000"/>
          </a:bodyPr>
          <a:lstStyle/>
          <a:p>
            <a:r>
              <a:rPr lang="en-US" b="1" u="sng" dirty="0"/>
              <a:t>Risk Factors for Adolescent Suicide</a:t>
            </a:r>
          </a:p>
        </p:txBody>
      </p:sp>
      <p:graphicFrame>
        <p:nvGraphicFramePr>
          <p:cNvPr id="4" name="Table 4">
            <a:extLst>
              <a:ext uri="{FF2B5EF4-FFF2-40B4-BE49-F238E27FC236}">
                <a16:creationId xmlns:a16="http://schemas.microsoft.com/office/drawing/2014/main" id="{10B94CA0-A913-BB4F-B4E7-80CA58372CAB}"/>
              </a:ext>
            </a:extLst>
          </p:cNvPr>
          <p:cNvGraphicFramePr>
            <a:graphicFrameLocks noGrp="1"/>
          </p:cNvGraphicFramePr>
          <p:nvPr>
            <p:extLst>
              <p:ext uri="{D42A27DB-BD31-4B8C-83A1-F6EECF244321}">
                <p14:modId xmlns:p14="http://schemas.microsoft.com/office/powerpoint/2010/main" val="4261505964"/>
              </p:ext>
            </p:extLst>
          </p:nvPr>
        </p:nvGraphicFramePr>
        <p:xfrm>
          <a:off x="365760" y="937260"/>
          <a:ext cx="11471618" cy="5592445"/>
        </p:xfrm>
        <a:graphic>
          <a:graphicData uri="http://schemas.openxmlformats.org/drawingml/2006/table">
            <a:tbl>
              <a:tblPr firstRow="1" bandRow="1">
                <a:tableStyleId>{21E4AEA4-8DFA-4A89-87EB-49C32662AFE0}</a:tableStyleId>
              </a:tblPr>
              <a:tblGrid>
                <a:gridCol w="2107689">
                  <a:extLst>
                    <a:ext uri="{9D8B030D-6E8A-4147-A177-3AD203B41FA5}">
                      <a16:colId xmlns:a16="http://schemas.microsoft.com/office/drawing/2014/main" val="938319602"/>
                    </a:ext>
                  </a:extLst>
                </a:gridCol>
                <a:gridCol w="3150691">
                  <a:extLst>
                    <a:ext uri="{9D8B030D-6E8A-4147-A177-3AD203B41FA5}">
                      <a16:colId xmlns:a16="http://schemas.microsoft.com/office/drawing/2014/main" val="1829330257"/>
                    </a:ext>
                  </a:extLst>
                </a:gridCol>
                <a:gridCol w="3345332">
                  <a:extLst>
                    <a:ext uri="{9D8B030D-6E8A-4147-A177-3AD203B41FA5}">
                      <a16:colId xmlns:a16="http://schemas.microsoft.com/office/drawing/2014/main" val="1935629668"/>
                    </a:ext>
                  </a:extLst>
                </a:gridCol>
                <a:gridCol w="2867906">
                  <a:extLst>
                    <a:ext uri="{9D8B030D-6E8A-4147-A177-3AD203B41FA5}">
                      <a16:colId xmlns:a16="http://schemas.microsoft.com/office/drawing/2014/main" val="2350005959"/>
                    </a:ext>
                  </a:extLst>
                </a:gridCol>
              </a:tblGrid>
              <a:tr h="605790">
                <a:tc>
                  <a:txBody>
                    <a:bodyPr/>
                    <a:lstStyle/>
                    <a:p>
                      <a:pPr algn="ctr"/>
                      <a:r>
                        <a:rPr lang="en-US" sz="2800" b="0" u="none" cap="small" baseline="0" dirty="0"/>
                        <a:t>Demographic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u="none" cap="small" baseline="0" dirty="0"/>
                        <a:t>Clinical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u="none" cap="small" baseline="0" dirty="0"/>
                        <a:t>Environmental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u="none" cap="small" baseline="0" dirty="0"/>
                        <a:t>Clinical Exam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668586"/>
                  </a:ext>
                </a:extLst>
              </a:tr>
              <a:tr h="4000500">
                <a:tc>
                  <a:txBody>
                    <a:bodyPr/>
                    <a:lstStyle/>
                    <a:p>
                      <a:pPr marL="0" indent="0">
                        <a:buFont typeface="+mj-lt"/>
                        <a:buNone/>
                      </a:pPr>
                      <a:endParaRPr lang="en-US" sz="1500" b="0" dirty="0"/>
                    </a:p>
                    <a:p>
                      <a:pPr marL="0" indent="0">
                        <a:buFont typeface="+mj-lt"/>
                        <a:buNone/>
                      </a:pPr>
                      <a:r>
                        <a:rPr lang="en-US" sz="1800" b="0" dirty="0"/>
                        <a:t>Male (completed; female attempted)</a:t>
                      </a:r>
                    </a:p>
                    <a:p>
                      <a:pPr marL="0" indent="0">
                        <a:buFont typeface="+mj-lt"/>
                        <a:buNone/>
                      </a:pPr>
                      <a:endParaRPr lang="en-US" sz="1800" b="0" dirty="0"/>
                    </a:p>
                    <a:p>
                      <a:pPr marL="0" indent="0">
                        <a:buFont typeface="+mj-lt"/>
                        <a:buNone/>
                      </a:pPr>
                      <a:r>
                        <a:rPr lang="en-US" sz="1800" b="0" dirty="0"/>
                        <a:t>Older adolescent (16+)         </a:t>
                      </a:r>
                    </a:p>
                    <a:p>
                      <a:pPr marL="0" indent="0">
                        <a:buFont typeface="+mj-lt"/>
                        <a:buNone/>
                      </a:pPr>
                      <a:endParaRPr lang="en-US" sz="1800" b="0" dirty="0"/>
                    </a:p>
                    <a:p>
                      <a:pPr marL="0" indent="0">
                        <a:buFont typeface="+mj-lt"/>
                        <a:buNone/>
                      </a:pPr>
                      <a:r>
                        <a:rPr lang="en-US" sz="1800" b="0" dirty="0"/>
                        <a:t>LGBTQ identity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nSpc>
                          <a:spcPct val="150000"/>
                        </a:lnSpc>
                        <a:buFont typeface="+mj-lt"/>
                        <a:buNone/>
                      </a:pPr>
                      <a:r>
                        <a:rPr lang="en-US" sz="1800" b="1" dirty="0"/>
                        <a:t>Past attempt</a:t>
                      </a:r>
                    </a:p>
                    <a:p>
                      <a:pPr marL="0" indent="0">
                        <a:lnSpc>
                          <a:spcPct val="150000"/>
                        </a:lnSpc>
                        <a:buFont typeface="+mj-lt"/>
                        <a:buNone/>
                      </a:pPr>
                      <a:r>
                        <a:rPr lang="en-US" sz="1800" b="1" dirty="0"/>
                        <a:t>Family hx of attempts + completion (5x risk)</a:t>
                      </a:r>
                    </a:p>
                    <a:p>
                      <a:pPr marL="0" indent="0">
                        <a:lnSpc>
                          <a:spcPct val="150000"/>
                        </a:lnSpc>
                        <a:buFont typeface="+mj-lt"/>
                        <a:buNone/>
                      </a:pPr>
                      <a:r>
                        <a:rPr lang="en-US" sz="1800" b="0" dirty="0"/>
                        <a:t>Psychiatric diagnosis</a:t>
                      </a:r>
                    </a:p>
                    <a:p>
                      <a:pPr marL="0" indent="0">
                        <a:lnSpc>
                          <a:spcPct val="150000"/>
                        </a:lnSpc>
                        <a:buFont typeface="+mj-lt"/>
                        <a:buNone/>
                      </a:pPr>
                      <a:r>
                        <a:rPr lang="en-US" sz="1800" b="0" dirty="0"/>
                        <a:t>Recent discharge from inpatient hospitalization</a:t>
                      </a:r>
                    </a:p>
                    <a:p>
                      <a:pPr marL="0" indent="0">
                        <a:lnSpc>
                          <a:spcPct val="150000"/>
                        </a:lnSpc>
                        <a:buFont typeface="+mj-lt"/>
                        <a:buNone/>
                      </a:pPr>
                      <a:r>
                        <a:rPr lang="en-US" sz="1800" b="0" dirty="0"/>
                        <a:t>Childhood trauma </a:t>
                      </a:r>
                    </a:p>
                    <a:p>
                      <a:pPr marL="0" indent="0">
                        <a:lnSpc>
                          <a:spcPct val="150000"/>
                        </a:lnSpc>
                        <a:buFont typeface="+mj-lt"/>
                        <a:buNone/>
                      </a:pPr>
                      <a:r>
                        <a:rPr lang="en-US" sz="1800" b="0" dirty="0"/>
                        <a:t>Childhood sexual abuse/rape</a:t>
                      </a:r>
                    </a:p>
                    <a:p>
                      <a:pPr marL="0" indent="0">
                        <a:lnSpc>
                          <a:spcPct val="150000"/>
                        </a:lnSpc>
                        <a:buFont typeface="+mj-lt"/>
                        <a:buNone/>
                      </a:pPr>
                      <a:r>
                        <a:rPr lang="en-US" sz="1800" b="0" dirty="0"/>
                        <a:t>Chronic illness + impairment </a:t>
                      </a:r>
                    </a:p>
                    <a:p>
                      <a:pPr marL="0" indent="0">
                        <a:lnSpc>
                          <a:spcPct val="150000"/>
                        </a:lnSpc>
                        <a:buFont typeface="+mj-lt"/>
                        <a:buNone/>
                      </a:pPr>
                      <a:r>
                        <a:rPr lang="en-US" sz="1800" b="0" dirty="0"/>
                        <a:t>Personality traits (neuroticism, perfectionism) </a:t>
                      </a:r>
                    </a:p>
                    <a:p>
                      <a:pPr marL="0" indent="0">
                        <a:lnSpc>
                          <a:spcPct val="150000"/>
                        </a:lnSpc>
                        <a:buFont typeface="+mj-lt"/>
                        <a:buNone/>
                      </a:pPr>
                      <a:r>
                        <a:rPr lang="en-US" sz="1800" b="0" dirty="0"/>
                        <a:t>Low self-esteem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b="0" dirty="0"/>
                    </a:p>
                    <a:p>
                      <a:pPr marL="0" indent="0">
                        <a:buFont typeface="+mj-lt"/>
                        <a:buNone/>
                      </a:pPr>
                      <a:r>
                        <a:rPr lang="en-US" sz="1800" b="0" dirty="0"/>
                        <a:t>Recent life stressors (school, family, peer, romantic)</a:t>
                      </a:r>
                    </a:p>
                    <a:p>
                      <a:pPr marL="0" indent="0">
                        <a:buFont typeface="+mj-lt"/>
                        <a:buNone/>
                      </a:pPr>
                      <a:endParaRPr lang="en-US" sz="1800" b="0" dirty="0"/>
                    </a:p>
                    <a:p>
                      <a:pPr marL="0" indent="0">
                        <a:buFont typeface="+mj-lt"/>
                        <a:buNone/>
                      </a:pPr>
                      <a:r>
                        <a:rPr lang="en-US" sz="1800" b="0" dirty="0"/>
                        <a:t>Bullying </a:t>
                      </a:r>
                    </a:p>
                    <a:p>
                      <a:pPr marL="0" indent="0">
                        <a:buFont typeface="+mj-lt"/>
                        <a:buNone/>
                      </a:pPr>
                      <a:endParaRPr lang="en-US" sz="1800" b="0" dirty="0"/>
                    </a:p>
                    <a:p>
                      <a:pPr marL="0" indent="0">
                        <a:buFont typeface="+mj-lt"/>
                        <a:buNone/>
                      </a:pPr>
                      <a:r>
                        <a:rPr lang="en-US" sz="1800" b="0" dirty="0"/>
                        <a:t>Social isolation</a:t>
                      </a:r>
                    </a:p>
                    <a:p>
                      <a:pPr marL="0" indent="0">
                        <a:buFont typeface="+mj-lt"/>
                        <a:buNone/>
                      </a:pPr>
                      <a:endParaRPr lang="en-US" sz="1800" b="0" dirty="0"/>
                    </a:p>
                    <a:p>
                      <a:pPr marL="0" indent="0">
                        <a:buFont typeface="+mj-lt"/>
                        <a:buNone/>
                      </a:pPr>
                      <a:r>
                        <a:rPr lang="en-US" sz="1800" b="1" dirty="0"/>
                        <a:t>Access to lethal means </a:t>
                      </a:r>
                    </a:p>
                    <a:p>
                      <a:pPr marL="0" indent="0">
                        <a:buFont typeface="+mj-lt"/>
                        <a:buNone/>
                      </a:pPr>
                      <a:endParaRPr lang="en-US" sz="1800" b="1" dirty="0"/>
                    </a:p>
                    <a:p>
                      <a:pPr marL="0" indent="0">
                        <a:buFont typeface="+mj-lt"/>
                        <a:buNone/>
                      </a:pPr>
                      <a:r>
                        <a:rPr lang="en-US" sz="1800" b="0" dirty="0"/>
                        <a:t>Parental mental illness</a:t>
                      </a:r>
                    </a:p>
                    <a:p>
                      <a:pPr marL="0" indent="0">
                        <a:buFont typeface="+mj-lt"/>
                        <a:buNone/>
                      </a:pPr>
                      <a:endParaRPr lang="en-US" sz="1800" b="0" dirty="0"/>
                    </a:p>
                    <a:p>
                      <a:pPr marL="0" indent="0">
                        <a:buFont typeface="+mj-lt"/>
                        <a:buNone/>
                      </a:pPr>
                      <a:r>
                        <a:rPr lang="en-US" sz="1800" b="0" dirty="0"/>
                        <a:t>Poor relationships with caregivers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0" dirty="0"/>
                    </a:p>
                    <a:p>
                      <a:pPr marL="0" indent="0">
                        <a:lnSpc>
                          <a:spcPct val="150000"/>
                        </a:lnSpc>
                        <a:buFont typeface="+mj-lt"/>
                        <a:buNone/>
                      </a:pPr>
                      <a:r>
                        <a:rPr lang="en-US" b="0" dirty="0"/>
                        <a:t>Intrusive suicidal thoughts with planning, intent</a:t>
                      </a:r>
                    </a:p>
                    <a:p>
                      <a:pPr marL="0" indent="0">
                        <a:lnSpc>
                          <a:spcPct val="150000"/>
                        </a:lnSpc>
                        <a:buFont typeface="+mj-lt"/>
                        <a:buNone/>
                      </a:pPr>
                      <a:r>
                        <a:rPr lang="en-US" b="0" dirty="0"/>
                        <a:t>Substance intoxication</a:t>
                      </a:r>
                    </a:p>
                    <a:p>
                      <a:pPr marL="0" indent="0">
                        <a:lnSpc>
                          <a:spcPct val="150000"/>
                        </a:lnSpc>
                        <a:buFont typeface="+mj-lt"/>
                        <a:buNone/>
                      </a:pPr>
                      <a:r>
                        <a:rPr lang="en-US" b="0" dirty="0"/>
                        <a:t>Agitation/anger</a:t>
                      </a:r>
                    </a:p>
                    <a:p>
                      <a:pPr marL="0" indent="0">
                        <a:lnSpc>
                          <a:spcPct val="150000"/>
                        </a:lnSpc>
                        <a:buFont typeface="+mj-lt"/>
                        <a:buNone/>
                      </a:pPr>
                      <a:r>
                        <a:rPr lang="en-US" b="0" dirty="0"/>
                        <a:t>Severe anxiety</a:t>
                      </a:r>
                    </a:p>
                    <a:p>
                      <a:pPr marL="0" indent="0">
                        <a:lnSpc>
                          <a:spcPct val="150000"/>
                        </a:lnSpc>
                        <a:buFont typeface="+mj-lt"/>
                        <a:buNone/>
                      </a:pPr>
                      <a:r>
                        <a:rPr lang="en-US" b="1" dirty="0"/>
                        <a:t>Hopelessness </a:t>
                      </a:r>
                    </a:p>
                    <a:p>
                      <a:pPr marL="0" indent="0">
                        <a:lnSpc>
                          <a:spcPct val="150000"/>
                        </a:lnSpc>
                        <a:buFont typeface="+mj-lt"/>
                        <a:buNone/>
                      </a:pPr>
                      <a:r>
                        <a:rPr lang="en-US" b="0" dirty="0"/>
                        <a:t>Impulsivity </a:t>
                      </a:r>
                    </a:p>
                    <a:p>
                      <a:pPr marL="0" indent="0">
                        <a:lnSpc>
                          <a:spcPct val="150000"/>
                        </a:lnSpc>
                        <a:buFont typeface="+mj-lt"/>
                        <a:buNone/>
                      </a:pPr>
                      <a:r>
                        <a:rPr lang="en-US" b="0" dirty="0"/>
                        <a:t>Poor problem-solving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0509381"/>
                  </a:ext>
                </a:extLst>
              </a:tr>
            </a:tbl>
          </a:graphicData>
        </a:graphic>
      </p:graphicFrame>
      <p:sp>
        <p:nvSpPr>
          <p:cNvPr id="6" name="TextBox 5">
            <a:extLst>
              <a:ext uri="{FF2B5EF4-FFF2-40B4-BE49-F238E27FC236}">
                <a16:creationId xmlns:a16="http://schemas.microsoft.com/office/drawing/2014/main" id="{96ACE0D9-7CFA-E241-A0A9-9C8DE8AA9A9A}"/>
              </a:ext>
            </a:extLst>
          </p:cNvPr>
          <p:cNvSpPr txBox="1"/>
          <p:nvPr/>
        </p:nvSpPr>
        <p:spPr>
          <a:xfrm>
            <a:off x="9196460" y="5828901"/>
            <a:ext cx="3470032"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Suicide Prevention Resource Center,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Gordon &amp; Melvin, 2014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Kivisto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et al., 2020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5374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018EE-752F-5645-95E0-C3ABD87E265C}"/>
              </a:ext>
            </a:extLst>
          </p:cNvPr>
          <p:cNvSpPr>
            <a:spLocks noGrp="1"/>
          </p:cNvSpPr>
          <p:nvPr>
            <p:ph type="title"/>
          </p:nvPr>
        </p:nvSpPr>
        <p:spPr/>
        <p:txBody>
          <a:bodyPr/>
          <a:lstStyle/>
          <a:p>
            <a:r>
              <a:rPr lang="en-US" b="1" u="sng" dirty="0"/>
              <a:t>Protective factors for Adolescent Suicide </a:t>
            </a:r>
          </a:p>
        </p:txBody>
      </p:sp>
      <p:sp>
        <p:nvSpPr>
          <p:cNvPr id="3" name="Content Placeholder 2">
            <a:extLst>
              <a:ext uri="{FF2B5EF4-FFF2-40B4-BE49-F238E27FC236}">
                <a16:creationId xmlns:a16="http://schemas.microsoft.com/office/drawing/2014/main" id="{0C3E3004-2352-894C-A13D-6FCA93AD6BFA}"/>
              </a:ext>
            </a:extLst>
          </p:cNvPr>
          <p:cNvSpPr>
            <a:spLocks noGrp="1"/>
          </p:cNvSpPr>
          <p:nvPr>
            <p:ph idx="1"/>
          </p:nvPr>
        </p:nvSpPr>
        <p:spPr/>
        <p:txBody>
          <a:bodyPr/>
          <a:lstStyle/>
          <a:p>
            <a:pPr marL="342900" indent="-342900">
              <a:buFont typeface="+mj-lt"/>
              <a:buAutoNum type="arabicPeriod"/>
            </a:pPr>
            <a:r>
              <a:rPr lang="en-US" sz="3200" dirty="0"/>
              <a:t>Strong social support </a:t>
            </a:r>
          </a:p>
          <a:p>
            <a:pPr marL="342900" indent="-342900">
              <a:buFont typeface="+mj-lt"/>
              <a:buAutoNum type="arabicPeriod"/>
            </a:pPr>
            <a:r>
              <a:rPr lang="en-US" sz="3200" dirty="0"/>
              <a:t>Positive, trusting relationships with caregivers</a:t>
            </a:r>
          </a:p>
          <a:p>
            <a:pPr marL="342900" indent="-342900">
              <a:buFont typeface="+mj-lt"/>
              <a:buAutoNum type="arabicPeriod"/>
            </a:pPr>
            <a:r>
              <a:rPr lang="en-US" sz="3200" dirty="0"/>
              <a:t>Connection to a community </a:t>
            </a:r>
          </a:p>
          <a:p>
            <a:pPr marL="342900" indent="-342900">
              <a:buFont typeface="+mj-lt"/>
              <a:buAutoNum type="arabicPeriod"/>
            </a:pPr>
            <a:r>
              <a:rPr lang="en-US" sz="3200" dirty="0"/>
              <a:t>Engagement in meaningful work/activities </a:t>
            </a:r>
          </a:p>
          <a:p>
            <a:pPr marL="342900" indent="-342900">
              <a:buFont typeface="+mj-lt"/>
              <a:buAutoNum type="arabicPeriod"/>
            </a:pPr>
            <a:r>
              <a:rPr lang="en-US" sz="3200" dirty="0"/>
              <a:t>Ability to engage in problem solving</a:t>
            </a:r>
          </a:p>
          <a:p>
            <a:pPr marL="342900" indent="-342900">
              <a:buFont typeface="+mj-lt"/>
              <a:buAutoNum type="arabicPeriod"/>
            </a:pPr>
            <a:r>
              <a:rPr lang="en-US" sz="3200" dirty="0"/>
              <a:t>Restricted access to lethal means </a:t>
            </a:r>
          </a:p>
          <a:p>
            <a:pPr marL="342900" indent="-342900">
              <a:buFont typeface="+mj-lt"/>
              <a:buAutoNum type="arabicPeriod"/>
            </a:pPr>
            <a:r>
              <a:rPr lang="en-US" sz="3200" dirty="0"/>
              <a:t>Access to mental health and substance use treatment </a:t>
            </a:r>
          </a:p>
          <a:p>
            <a:pPr marL="0" indent="0">
              <a:buNone/>
            </a:pPr>
            <a:endParaRPr lang="en-US" dirty="0"/>
          </a:p>
        </p:txBody>
      </p:sp>
      <p:sp>
        <p:nvSpPr>
          <p:cNvPr id="5" name="TextBox 4">
            <a:extLst>
              <a:ext uri="{FF2B5EF4-FFF2-40B4-BE49-F238E27FC236}">
                <a16:creationId xmlns:a16="http://schemas.microsoft.com/office/drawing/2014/main" id="{E3A0F94A-CDD7-7B48-802D-6D3AD11D351F}"/>
              </a:ext>
            </a:extLst>
          </p:cNvPr>
          <p:cNvSpPr txBox="1"/>
          <p:nvPr/>
        </p:nvSpPr>
        <p:spPr>
          <a:xfrm>
            <a:off x="9550790" y="6103221"/>
            <a:ext cx="3470032"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Suicide Prevention Resource Center,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nd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Gordon &amp; Melvin, 2014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Kivisto</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et al., 2020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309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FCF0-A9BE-394D-A0F1-561DBF77B0D7}"/>
              </a:ext>
            </a:extLst>
          </p:cNvPr>
          <p:cNvSpPr>
            <a:spLocks noGrp="1"/>
          </p:cNvSpPr>
          <p:nvPr>
            <p:ph type="title"/>
          </p:nvPr>
        </p:nvSpPr>
        <p:spPr>
          <a:xfrm>
            <a:off x="838200" y="-194945"/>
            <a:ext cx="10515600" cy="1325563"/>
          </a:xfrm>
        </p:spPr>
        <p:txBody>
          <a:bodyPr/>
          <a:lstStyle/>
          <a:p>
            <a:r>
              <a:rPr lang="en-US" b="1" u="sng" dirty="0"/>
              <a:t>Risk Factors for Suicide: “Three-Step Theory”</a:t>
            </a:r>
            <a:endParaRPr lang="en-US" dirty="0"/>
          </a:p>
        </p:txBody>
      </p:sp>
      <p:sp>
        <p:nvSpPr>
          <p:cNvPr id="3" name="Content Placeholder 2">
            <a:extLst>
              <a:ext uri="{FF2B5EF4-FFF2-40B4-BE49-F238E27FC236}">
                <a16:creationId xmlns:a16="http://schemas.microsoft.com/office/drawing/2014/main" id="{9E7698C6-0EED-3B45-BDB1-0146556EF169}"/>
              </a:ext>
            </a:extLst>
          </p:cNvPr>
          <p:cNvSpPr>
            <a:spLocks noGrp="1"/>
          </p:cNvSpPr>
          <p:nvPr>
            <p:ph idx="1"/>
          </p:nvPr>
        </p:nvSpPr>
        <p:spPr>
          <a:xfrm>
            <a:off x="838200" y="1711325"/>
            <a:ext cx="10515600" cy="3706495"/>
          </a:xfrm>
        </p:spPr>
        <p:txBody>
          <a:bodyPr>
            <a:normAutofit/>
          </a:bodyPr>
          <a:lstStyle/>
          <a:p>
            <a:pPr marL="0" indent="0" algn="ctr">
              <a:buNone/>
            </a:pPr>
            <a:r>
              <a:rPr lang="en-US" sz="3600" dirty="0">
                <a:solidFill>
                  <a:srgbClr val="FF0000"/>
                </a:solidFill>
              </a:rPr>
              <a:t>Pain + Hopelessness = desire for suicide</a:t>
            </a:r>
          </a:p>
          <a:p>
            <a:pPr marL="0" indent="0" algn="ctr">
              <a:buNone/>
            </a:pPr>
            <a:endParaRPr lang="en-US" sz="3600" dirty="0">
              <a:solidFill>
                <a:srgbClr val="FF0000"/>
              </a:solidFill>
            </a:endParaRPr>
          </a:p>
          <a:p>
            <a:pPr marL="0" indent="0" algn="ctr">
              <a:buNone/>
            </a:pPr>
            <a:r>
              <a:rPr lang="en-US" sz="3600" dirty="0">
                <a:solidFill>
                  <a:srgbClr val="FF0000"/>
                </a:solidFill>
              </a:rPr>
              <a:t>Perceived (Dis)connection</a:t>
            </a:r>
          </a:p>
          <a:p>
            <a:pPr marL="0" indent="0" algn="ctr">
              <a:buNone/>
            </a:pPr>
            <a:endParaRPr lang="en-US" sz="3600" dirty="0">
              <a:solidFill>
                <a:srgbClr val="FF0000"/>
              </a:solidFill>
            </a:endParaRPr>
          </a:p>
          <a:p>
            <a:pPr marL="0" indent="0" algn="ctr">
              <a:buNone/>
            </a:pPr>
            <a:r>
              <a:rPr lang="en-US" sz="3600" dirty="0">
                <a:solidFill>
                  <a:srgbClr val="FF0000"/>
                </a:solidFill>
              </a:rPr>
              <a:t>Capability for suicide</a:t>
            </a:r>
          </a:p>
          <a:p>
            <a:pPr marL="0" indent="0">
              <a:buNone/>
            </a:pPr>
            <a:endParaRPr lang="en-US" dirty="0">
              <a:solidFill>
                <a:srgbClr val="FF0000"/>
              </a:solidFill>
            </a:endParaRPr>
          </a:p>
        </p:txBody>
      </p:sp>
      <p:sp>
        <p:nvSpPr>
          <p:cNvPr id="4" name="Rectangle 3">
            <a:extLst>
              <a:ext uri="{FF2B5EF4-FFF2-40B4-BE49-F238E27FC236}">
                <a16:creationId xmlns:a16="http://schemas.microsoft.com/office/drawing/2014/main" id="{D5DC3696-3FA0-0E40-B0B7-A100B68F0E9D}"/>
              </a:ext>
            </a:extLst>
          </p:cNvPr>
          <p:cNvSpPr/>
          <p:nvPr/>
        </p:nvSpPr>
        <p:spPr>
          <a:xfrm>
            <a:off x="10420350" y="5654725"/>
            <a:ext cx="2301240"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Klonsky et al. 2021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8872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17">
            <a:extLst>
              <a:ext uri="{FF2B5EF4-FFF2-40B4-BE49-F238E27FC236}">
                <a16:creationId xmlns:a16="http://schemas.microsoft.com/office/drawing/2014/main" id="{994F066C-E2DD-4D41-AAD5-C0EE7179A7E6}"/>
              </a:ext>
            </a:extLst>
          </p:cNvPr>
          <p:cNvSpPr/>
          <p:nvPr/>
        </p:nvSpPr>
        <p:spPr>
          <a:xfrm rot="2430608">
            <a:off x="7677442" y="1780002"/>
            <a:ext cx="2016369" cy="5627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ight Arrow 16">
            <a:extLst>
              <a:ext uri="{FF2B5EF4-FFF2-40B4-BE49-F238E27FC236}">
                <a16:creationId xmlns:a16="http://schemas.microsoft.com/office/drawing/2014/main" id="{294A4E63-8F95-F24D-A34D-EC2F0B9FE959}"/>
              </a:ext>
            </a:extLst>
          </p:cNvPr>
          <p:cNvSpPr/>
          <p:nvPr/>
        </p:nvSpPr>
        <p:spPr>
          <a:xfrm>
            <a:off x="4854083" y="1202522"/>
            <a:ext cx="1408900" cy="5627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ight Arrow 15">
            <a:extLst>
              <a:ext uri="{FF2B5EF4-FFF2-40B4-BE49-F238E27FC236}">
                <a16:creationId xmlns:a16="http://schemas.microsoft.com/office/drawing/2014/main" id="{D5E23252-BC75-5240-9CA0-511BF4D1419C}"/>
              </a:ext>
            </a:extLst>
          </p:cNvPr>
          <p:cNvSpPr/>
          <p:nvPr/>
        </p:nvSpPr>
        <p:spPr>
          <a:xfrm rot="19913751">
            <a:off x="1506383" y="2081755"/>
            <a:ext cx="1041605" cy="5627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5CE2E8E2-8B6C-3D42-A23E-CB80D4B0FF5F}"/>
              </a:ext>
            </a:extLst>
          </p:cNvPr>
          <p:cNvSpPr/>
          <p:nvPr/>
        </p:nvSpPr>
        <p:spPr>
          <a:xfrm>
            <a:off x="3764280" y="2461552"/>
            <a:ext cx="4173415" cy="3868615"/>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0" i="1" u="none" strike="noStrike" kern="1200" cap="small" spc="0" normalizeH="0" baseline="0" noProof="0" dirty="0">
                <a:ln>
                  <a:noFill/>
                </a:ln>
                <a:solidFill>
                  <a:prstClr val="white"/>
                </a:solidFill>
                <a:effectLst/>
                <a:uLnTx/>
                <a:uFillTx/>
                <a:latin typeface="Calibri" panose="020F0502020204030204"/>
                <a:ea typeface="+mn-ea"/>
                <a:cs typeface="+mn-cs"/>
              </a:rPr>
              <a:t>Suicide Prevention </a:t>
            </a:r>
          </a:p>
        </p:txBody>
      </p:sp>
      <p:sp>
        <p:nvSpPr>
          <p:cNvPr id="7" name="Oval 6">
            <a:extLst>
              <a:ext uri="{FF2B5EF4-FFF2-40B4-BE49-F238E27FC236}">
                <a16:creationId xmlns:a16="http://schemas.microsoft.com/office/drawing/2014/main" id="{5B57FB97-F541-E741-9769-D83E64A44DAC}"/>
              </a:ext>
            </a:extLst>
          </p:cNvPr>
          <p:cNvSpPr/>
          <p:nvPr/>
        </p:nvSpPr>
        <p:spPr>
          <a:xfrm>
            <a:off x="34876" y="2428141"/>
            <a:ext cx="2965939" cy="2772508"/>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small" spc="0" normalizeH="0" baseline="0" noProof="0" dirty="0">
                <a:ln>
                  <a:noFill/>
                </a:ln>
                <a:solidFill>
                  <a:prstClr val="white"/>
                </a:solidFill>
                <a:effectLst/>
                <a:uLnTx/>
                <a:uFillTx/>
                <a:latin typeface="Calibri" panose="020F0502020204030204"/>
                <a:ea typeface="+mn-ea"/>
                <a:cs typeface="+mn-cs"/>
              </a:rPr>
              <a:t>ID by screening </a:t>
            </a:r>
          </a:p>
        </p:txBody>
      </p:sp>
      <p:sp>
        <p:nvSpPr>
          <p:cNvPr id="8" name="Oval 7">
            <a:extLst>
              <a:ext uri="{FF2B5EF4-FFF2-40B4-BE49-F238E27FC236}">
                <a16:creationId xmlns:a16="http://schemas.microsoft.com/office/drawing/2014/main" id="{10B2A6FC-7347-1F4F-AD35-CC383EFC026A}"/>
              </a:ext>
            </a:extLst>
          </p:cNvPr>
          <p:cNvSpPr/>
          <p:nvPr/>
        </p:nvSpPr>
        <p:spPr>
          <a:xfrm>
            <a:off x="2388284" y="233581"/>
            <a:ext cx="2965938" cy="277250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small" spc="0" normalizeH="0" baseline="0" noProof="0" dirty="0">
                <a:ln>
                  <a:noFill/>
                </a:ln>
                <a:solidFill>
                  <a:prstClr val="white"/>
                </a:solidFill>
                <a:effectLst/>
                <a:uLnTx/>
                <a:uFillTx/>
                <a:latin typeface="Calibri" panose="020F0502020204030204"/>
                <a:ea typeface="+mn-ea"/>
                <a:cs typeface="+mn-cs"/>
              </a:rPr>
              <a:t>Risk Assessment </a:t>
            </a:r>
          </a:p>
        </p:txBody>
      </p:sp>
      <p:sp>
        <p:nvSpPr>
          <p:cNvPr id="10" name="Oval 9">
            <a:extLst>
              <a:ext uri="{FF2B5EF4-FFF2-40B4-BE49-F238E27FC236}">
                <a16:creationId xmlns:a16="http://schemas.microsoft.com/office/drawing/2014/main" id="{BABCD913-A283-1E4D-9554-455B11160D51}"/>
              </a:ext>
            </a:extLst>
          </p:cNvPr>
          <p:cNvSpPr/>
          <p:nvPr/>
        </p:nvSpPr>
        <p:spPr>
          <a:xfrm>
            <a:off x="8682698" y="2511379"/>
            <a:ext cx="3153508" cy="27725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small" spc="0" normalizeH="0" baseline="0" noProof="0" dirty="0">
                <a:ln>
                  <a:noFill/>
                </a:ln>
                <a:solidFill>
                  <a:prstClr val="white"/>
                </a:solidFill>
                <a:effectLst/>
                <a:uLnTx/>
                <a:uFillTx/>
                <a:latin typeface="Calibri" panose="020F0502020204030204"/>
                <a:ea typeface="+mn-ea"/>
                <a:cs typeface="+mn-cs"/>
              </a:rPr>
              <a:t>Intervention</a:t>
            </a:r>
            <a:r>
              <a:rPr kumimoji="0" lang="en-US" sz="2600" b="0" i="0" u="none" strike="noStrike" kern="1200" cap="small" spc="0" normalizeH="0" baseline="0" noProof="0" dirty="0">
                <a:ln>
                  <a:noFill/>
                </a:ln>
                <a:solidFill>
                  <a:prstClr val="white"/>
                </a:solidFill>
                <a:effectLst/>
                <a:uLnTx/>
                <a:uFillTx/>
                <a:latin typeface="Calibri" panose="020F0502020204030204"/>
                <a:ea typeface="+mn-ea"/>
                <a:cs typeface="+mn-cs"/>
              </a:rPr>
              <a:t> </a:t>
            </a:r>
          </a:p>
        </p:txBody>
      </p:sp>
      <p:sp>
        <p:nvSpPr>
          <p:cNvPr id="11" name="Oval 10">
            <a:extLst>
              <a:ext uri="{FF2B5EF4-FFF2-40B4-BE49-F238E27FC236}">
                <a16:creationId xmlns:a16="http://schemas.microsoft.com/office/drawing/2014/main" id="{5AF58190-06FF-E748-BB13-F319C055E05F}"/>
              </a:ext>
            </a:extLst>
          </p:cNvPr>
          <p:cNvSpPr/>
          <p:nvPr/>
        </p:nvSpPr>
        <p:spPr>
          <a:xfrm>
            <a:off x="6255140" y="175554"/>
            <a:ext cx="2965938" cy="27725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small" spc="0" normalizeH="0" baseline="0" noProof="0" dirty="0">
                <a:ln>
                  <a:noFill/>
                </a:ln>
                <a:solidFill>
                  <a:prstClr val="white"/>
                </a:solidFill>
                <a:effectLst/>
                <a:uLnTx/>
                <a:uFillTx/>
                <a:latin typeface="Calibri" panose="020F0502020204030204"/>
                <a:ea typeface="+mn-ea"/>
                <a:cs typeface="+mn-cs"/>
              </a:rPr>
              <a:t>Triage</a:t>
            </a: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127303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E6A6-A96A-0747-B520-630FE37CEEFD}"/>
              </a:ext>
            </a:extLst>
          </p:cNvPr>
          <p:cNvSpPr>
            <a:spLocks noGrp="1"/>
          </p:cNvSpPr>
          <p:nvPr>
            <p:ph type="title"/>
          </p:nvPr>
        </p:nvSpPr>
        <p:spPr/>
        <p:txBody>
          <a:bodyPr/>
          <a:lstStyle/>
          <a:p>
            <a:r>
              <a:rPr lang="en-US" b="1" u="sng" dirty="0"/>
              <a:t>Objectives</a:t>
            </a:r>
          </a:p>
        </p:txBody>
      </p:sp>
      <p:sp>
        <p:nvSpPr>
          <p:cNvPr id="3" name="Content Placeholder 2">
            <a:extLst>
              <a:ext uri="{FF2B5EF4-FFF2-40B4-BE49-F238E27FC236}">
                <a16:creationId xmlns:a16="http://schemas.microsoft.com/office/drawing/2014/main" id="{226AC412-6AAD-0E4D-8679-58B659360A10}"/>
              </a:ext>
            </a:extLst>
          </p:cNvPr>
          <p:cNvSpPr>
            <a:spLocks noGrp="1"/>
          </p:cNvSpPr>
          <p:nvPr>
            <p:ph idx="1"/>
          </p:nvPr>
        </p:nvSpPr>
        <p:spPr/>
        <p:txBody>
          <a:bodyPr/>
          <a:lstStyle/>
          <a:p>
            <a:pPr marL="514350" indent="-514350">
              <a:buFont typeface="+mj-lt"/>
              <a:buAutoNum type="arabicPeriod"/>
            </a:pPr>
            <a:r>
              <a:rPr lang="en-US" dirty="0">
                <a:solidFill>
                  <a:schemeClr val="tx1"/>
                </a:solidFill>
              </a:rPr>
              <a:t>Definitions </a:t>
            </a:r>
          </a:p>
          <a:p>
            <a:pPr marL="514350" indent="-514350">
              <a:buFont typeface="+mj-lt"/>
              <a:buAutoNum type="arabicPeriod"/>
            </a:pPr>
            <a:r>
              <a:rPr lang="en-US" dirty="0"/>
              <a:t>Epidemiology &amp; Context 	</a:t>
            </a:r>
          </a:p>
          <a:p>
            <a:pPr marL="514350" indent="-514350">
              <a:buFont typeface="+mj-lt"/>
              <a:buAutoNum type="arabicPeriod"/>
            </a:pPr>
            <a:r>
              <a:rPr lang="en-US" dirty="0">
                <a:solidFill>
                  <a:schemeClr val="tx1"/>
                </a:solidFill>
              </a:rPr>
              <a:t>Risk factors</a:t>
            </a:r>
          </a:p>
          <a:p>
            <a:pPr marL="514350" indent="-514350">
              <a:buFont typeface="+mj-lt"/>
              <a:buAutoNum type="arabicPeriod"/>
            </a:pPr>
            <a:r>
              <a:rPr lang="en-US" sz="3400" b="1" dirty="0">
                <a:solidFill>
                  <a:srgbClr val="FF0000"/>
                </a:solidFill>
              </a:rPr>
              <a:t>Screening </a:t>
            </a:r>
          </a:p>
          <a:p>
            <a:pPr marL="514350" indent="-514350">
              <a:buFont typeface="+mj-lt"/>
              <a:buAutoNum type="arabicPeriod"/>
            </a:pPr>
            <a:r>
              <a:rPr lang="en-US" dirty="0"/>
              <a:t>Intervention </a:t>
            </a:r>
          </a:p>
        </p:txBody>
      </p:sp>
    </p:spTree>
    <p:extLst>
      <p:ext uri="{BB962C8B-B14F-4D97-AF65-F5344CB8AC3E}">
        <p14:creationId xmlns:p14="http://schemas.microsoft.com/office/powerpoint/2010/main" val="1384261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F7F3-7783-444E-9084-1D9BE28CE793}"/>
              </a:ext>
            </a:extLst>
          </p:cNvPr>
          <p:cNvSpPr>
            <a:spLocks noGrp="1"/>
          </p:cNvSpPr>
          <p:nvPr>
            <p:ph type="title"/>
          </p:nvPr>
        </p:nvSpPr>
        <p:spPr>
          <a:xfrm>
            <a:off x="2231136" y="339969"/>
            <a:ext cx="7729728" cy="1188720"/>
          </a:xfrm>
        </p:spPr>
        <p:txBody>
          <a:bodyPr/>
          <a:lstStyle/>
          <a:p>
            <a:r>
              <a:rPr lang="en-US" b="1" u="sng" dirty="0"/>
              <a:t>Youth Suicide screen tools </a:t>
            </a:r>
          </a:p>
        </p:txBody>
      </p:sp>
      <p:graphicFrame>
        <p:nvGraphicFramePr>
          <p:cNvPr id="4" name="Table 4">
            <a:extLst>
              <a:ext uri="{FF2B5EF4-FFF2-40B4-BE49-F238E27FC236}">
                <a16:creationId xmlns:a16="http://schemas.microsoft.com/office/drawing/2014/main" id="{C5FD6993-9B46-1A41-BBB3-CC94F243BA16}"/>
              </a:ext>
            </a:extLst>
          </p:cNvPr>
          <p:cNvGraphicFramePr>
            <a:graphicFrameLocks noGrp="1"/>
          </p:cNvGraphicFramePr>
          <p:nvPr>
            <p:extLst>
              <p:ext uri="{D42A27DB-BD31-4B8C-83A1-F6EECF244321}">
                <p14:modId xmlns:p14="http://schemas.microsoft.com/office/powerpoint/2010/main" val="3833266812"/>
              </p:ext>
            </p:extLst>
          </p:nvPr>
        </p:nvGraphicFramePr>
        <p:xfrm>
          <a:off x="1219200" y="1796307"/>
          <a:ext cx="9753600" cy="4371176"/>
        </p:xfrm>
        <a:graphic>
          <a:graphicData uri="http://schemas.openxmlformats.org/drawingml/2006/table">
            <a:tbl>
              <a:tblPr firstRow="1" bandRow="1">
                <a:tableStyleId>{21E4AEA4-8DFA-4A89-87EB-49C32662AFE0}</a:tableStyleId>
              </a:tblPr>
              <a:tblGrid>
                <a:gridCol w="3114805">
                  <a:extLst>
                    <a:ext uri="{9D8B030D-6E8A-4147-A177-3AD203B41FA5}">
                      <a16:colId xmlns:a16="http://schemas.microsoft.com/office/drawing/2014/main" val="55202634"/>
                    </a:ext>
                  </a:extLst>
                </a:gridCol>
                <a:gridCol w="1177447">
                  <a:extLst>
                    <a:ext uri="{9D8B030D-6E8A-4147-A177-3AD203B41FA5}">
                      <a16:colId xmlns:a16="http://schemas.microsoft.com/office/drawing/2014/main" val="3263757064"/>
                    </a:ext>
                  </a:extLst>
                </a:gridCol>
                <a:gridCol w="5461348">
                  <a:extLst>
                    <a:ext uri="{9D8B030D-6E8A-4147-A177-3AD203B41FA5}">
                      <a16:colId xmlns:a16="http://schemas.microsoft.com/office/drawing/2014/main" val="4046989485"/>
                    </a:ext>
                  </a:extLst>
                </a:gridCol>
              </a:tblGrid>
              <a:tr h="512017">
                <a:tc>
                  <a:txBody>
                    <a:bodyPr/>
                    <a:lstStyle/>
                    <a:p>
                      <a:pPr algn="ctr"/>
                      <a:r>
                        <a:rPr lang="en-US" u="sng" cap="small" baseline="0" dirty="0"/>
                        <a:t>Screening 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u="sng" cap="small" baseline="0" dirty="0"/>
                        <a:t> 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u="sng" cap="small" baseline="0" dirty="0"/>
                        <a:t>Accessible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2478039"/>
                  </a:ext>
                </a:extLst>
              </a:tr>
              <a:tr h="1111034">
                <a:tc>
                  <a:txBody>
                    <a:bodyPr/>
                    <a:lstStyle/>
                    <a:p>
                      <a:pPr algn="ctr"/>
                      <a:endParaRPr lang="en-US" sz="1500" dirty="0"/>
                    </a:p>
                    <a:p>
                      <a:pPr algn="ctr"/>
                      <a:r>
                        <a:rPr lang="en-US" sz="1500" dirty="0"/>
                        <a:t>PHQ-9 Adolescent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dirty="0"/>
                    </a:p>
                    <a:p>
                      <a:pPr algn="ctr"/>
                      <a:r>
                        <a:rPr lang="en-US" sz="1500" dirty="0"/>
                        <a:t>11-17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hlinkClick r:id=""/>
                      </a:endParaRPr>
                    </a:p>
                    <a:p>
                      <a:r>
                        <a:rPr lang="en-US" sz="1100" dirty="0">
                          <a:hlinkClick r:id=""/>
                        </a:rPr>
                        <a:t>https://www.aacap.org/App_Themes/AACAP/docs/member_resources/toolbox_for_clinical_practice_and_outcomes/symptoms/GLAD-PC_PHQ-9.pdf</a:t>
                      </a:r>
                      <a:endParaRPr lang="en-US" sz="1100" dirty="0"/>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1895470"/>
                  </a:ext>
                </a:extLst>
              </a:tr>
              <a:tr h="1025570">
                <a:tc>
                  <a:txBody>
                    <a:bodyPr/>
                    <a:lstStyle/>
                    <a:p>
                      <a:pPr algn="ctr"/>
                      <a:endParaRPr lang="en-US" sz="1500" dirty="0"/>
                    </a:p>
                    <a:p>
                      <a:pPr algn="ctr"/>
                      <a:r>
                        <a:rPr lang="en-US" sz="1500" dirty="0"/>
                        <a:t>Ask Suicide Screening Questions (ASQ)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dirty="0"/>
                    </a:p>
                    <a:p>
                      <a:pPr algn="ctr"/>
                      <a:r>
                        <a:rPr lang="en-US" sz="1500" dirty="0"/>
                        <a:t>10-24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hlinkClick r:id="rId3"/>
                      </a:endParaRPr>
                    </a:p>
                    <a:p>
                      <a:r>
                        <a:rPr lang="en-US" sz="1100" dirty="0">
                          <a:hlinkClick r:id="rId4"/>
                        </a:rPr>
                        <a:t>https://www.nimh.nih.gov/research/research-conducted-at-nimh/asq-toolkit-materials/youth-asq-toolkit</a:t>
                      </a:r>
                      <a:endParaRPr lang="en-US" sz="1100" dirty="0"/>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2405522"/>
                  </a:ext>
                </a:extLst>
              </a:tr>
              <a:tr h="960555">
                <a:tc>
                  <a:txBody>
                    <a:bodyPr/>
                    <a:lstStyle/>
                    <a:p>
                      <a:pPr algn="ctr"/>
                      <a:endParaRPr lang="en-US" sz="1200" dirty="0"/>
                    </a:p>
                    <a:p>
                      <a:pPr algn="ctr"/>
                      <a:r>
                        <a:rPr lang="en-US" sz="1200" dirty="0"/>
                        <a:t>Columbia Suicide Severity Rating Scale Screen (C-SSRS)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dirty="0"/>
                    </a:p>
                    <a:p>
                      <a:pPr algn="ctr"/>
                      <a:r>
                        <a:rPr lang="en-US" sz="1500" dirty="0"/>
                        <a:t>12+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100" dirty="0">
                        <a:hlinkClick r:id=""/>
                      </a:endParaRPr>
                    </a:p>
                    <a:p>
                      <a:r>
                        <a:rPr lang="en-US" sz="1100" dirty="0">
                          <a:hlinkClick r:id=""/>
                        </a:rPr>
                        <a:t>http://cssrs.columbia.edu/wp-content/uploads/C-SSRS_Pediatric-SLC_11.14.16.pdf</a:t>
                      </a:r>
                      <a:r>
                        <a:rPr lang="en-US" sz="11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5452124"/>
                  </a:ext>
                </a:extLst>
              </a:tr>
              <a:tr h="630761">
                <a:tc>
                  <a:txBody>
                    <a:bodyPr/>
                    <a:lstStyle/>
                    <a:p>
                      <a:pPr algn="ctr"/>
                      <a:endParaRPr lang="en-US" sz="1200" dirty="0"/>
                    </a:p>
                    <a:p>
                      <a:pPr algn="ctr"/>
                      <a:r>
                        <a:rPr lang="en-US" sz="1200" dirty="0"/>
                        <a:t>Suicide Assessment 5-Step Evaluation and Triage (SAFE-T)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500" dirty="0"/>
                    </a:p>
                    <a:p>
                      <a:pPr algn="ctr"/>
                      <a:r>
                        <a:rPr lang="en-US" sz="1500" dirty="0"/>
                        <a:t>Youth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hlinkClick r:id="rId5"/>
                        </a:rPr>
                        <a:t>https://www.porticonetwork.ca/documents/366159/1073220/Suicide+Assessment+Five-Step+Evaluation+and+Triage+%28SAFE-T%29%20Booklet/00b209ca-3078-45db-a175-6983c6962166</a:t>
                      </a:r>
                      <a:endParaRPr lang="en-US" sz="1100" dirty="0"/>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769874"/>
                  </a:ext>
                </a:extLst>
              </a:tr>
            </a:tbl>
          </a:graphicData>
        </a:graphic>
      </p:graphicFrame>
      <p:sp>
        <p:nvSpPr>
          <p:cNvPr id="7" name="TextBox 6">
            <a:extLst>
              <a:ext uri="{FF2B5EF4-FFF2-40B4-BE49-F238E27FC236}">
                <a16:creationId xmlns:a16="http://schemas.microsoft.com/office/drawing/2014/main" id="{FD7AFE34-6224-E348-97A1-EDDC4E804B4F}"/>
              </a:ext>
            </a:extLst>
          </p:cNvPr>
          <p:cNvSpPr txBox="1"/>
          <p:nvPr/>
        </p:nvSpPr>
        <p:spPr>
          <a:xfrm>
            <a:off x="10152183" y="6307016"/>
            <a:ext cx="314178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Spottswood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et al.,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(AAP, n.d.)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478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48400" y="2684932"/>
            <a:ext cx="5791200" cy="949559"/>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500" y="111423"/>
            <a:ext cx="11353800" cy="779463"/>
          </a:xfrm>
        </p:spPr>
        <p:txBody>
          <a:bodyPr/>
          <a:lstStyle/>
          <a:p>
            <a:r>
              <a:rPr lang="en-US" dirty="0"/>
              <a:t>Situation </a:t>
            </a:r>
            <a:r>
              <a:rPr lang="en-US" dirty="0" smtClean="0"/>
              <a:t>update</a:t>
            </a:r>
            <a:endParaRPr lang="en-US" sz="3000" dirty="0">
              <a:solidFill>
                <a:srgbClr val="FF0000"/>
              </a:solidFill>
            </a:endParaRPr>
          </a:p>
        </p:txBody>
      </p:sp>
      <p:sp>
        <p:nvSpPr>
          <p:cNvPr id="4" name="Date Placeholder 3"/>
          <p:cNvSpPr>
            <a:spLocks noGrp="1"/>
          </p:cNvSpPr>
          <p:nvPr>
            <p:ph type="dt" sz="half" idx="10"/>
          </p:nvPr>
        </p:nvSpPr>
        <p:spPr>
          <a:xfrm>
            <a:off x="5352756" y="6400800"/>
            <a:ext cx="1943687" cy="207653"/>
          </a:xfrm>
        </p:spPr>
        <p:txBody>
          <a:bodyPr/>
          <a:lstStyle/>
          <a:p>
            <a:pPr algn="ctr">
              <a:defRPr/>
            </a:pPr>
            <a:fld id="{FBE334CB-AFA4-4733-8DB1-4C6468E8F854}" type="datetime4">
              <a:rPr lang="en-US" smtClean="0"/>
              <a:t>May 18, 2022</a:t>
            </a:fld>
            <a:endParaRPr lang="en-US" dirty="0"/>
          </a:p>
        </p:txBody>
      </p:sp>
      <p:sp>
        <p:nvSpPr>
          <p:cNvPr id="9" name="Content Placeholder 8"/>
          <p:cNvSpPr>
            <a:spLocks noGrp="1" noChangeAspect="1"/>
          </p:cNvSpPr>
          <p:nvPr>
            <p:ph sz="quarter" idx="2"/>
          </p:nvPr>
        </p:nvSpPr>
        <p:spPr>
          <a:xfrm>
            <a:off x="5562600" y="1262331"/>
            <a:ext cx="6629400" cy="5303520"/>
          </a:xfrm>
        </p:spPr>
        <p:txBody>
          <a:bodyPr/>
          <a:lstStyle/>
          <a:p>
            <a:r>
              <a:rPr lang="en-US" sz="1900" dirty="0" smtClean="0"/>
              <a:t>One year ago: 23,945 </a:t>
            </a:r>
            <a:r>
              <a:rPr lang="en-US" sz="1900" b="1" dirty="0" smtClean="0"/>
              <a:t>VT </a:t>
            </a:r>
            <a:r>
              <a:rPr lang="en-US" sz="1900" dirty="0" smtClean="0"/>
              <a:t>total cases; 35 new/9 hosp.</a:t>
            </a:r>
          </a:p>
          <a:p>
            <a:r>
              <a:rPr lang="en-US" sz="2000" dirty="0" smtClean="0"/>
              <a:t>U.S. </a:t>
            </a:r>
            <a:r>
              <a:rPr lang="en-US" sz="2000" b="1" dirty="0" smtClean="0">
                <a:solidFill>
                  <a:srgbClr val="FF0000"/>
                </a:solidFill>
              </a:rPr>
              <a:t>82.7 million+ </a:t>
            </a:r>
            <a:r>
              <a:rPr lang="en-US" sz="2000" dirty="0" smtClean="0"/>
              <a:t>cases; </a:t>
            </a:r>
            <a:r>
              <a:rPr lang="en-US" sz="2000" b="1" dirty="0" smtClean="0">
                <a:solidFill>
                  <a:srgbClr val="FF0000"/>
                </a:solidFill>
              </a:rPr>
              <a:t>999,027 deaths </a:t>
            </a:r>
          </a:p>
          <a:p>
            <a:pPr lvl="1"/>
            <a:r>
              <a:rPr lang="en-US" sz="1800" u="sng" dirty="0" smtClean="0">
                <a:solidFill>
                  <a:schemeClr val="accent1">
                    <a:lumMod val="75000"/>
                  </a:schemeClr>
                </a:solidFill>
              </a:rPr>
              <a:t>https</a:t>
            </a:r>
            <a:r>
              <a:rPr lang="en-US" sz="1800" u="sng" dirty="0">
                <a:solidFill>
                  <a:schemeClr val="accent1">
                    <a:lumMod val="75000"/>
                  </a:schemeClr>
                </a:solidFill>
              </a:rPr>
              <a:t>://</a:t>
            </a:r>
            <a:r>
              <a:rPr lang="en-US" sz="1800" u="sng" dirty="0" smtClean="0">
                <a:solidFill>
                  <a:schemeClr val="accent1">
                    <a:lumMod val="75000"/>
                  </a:schemeClr>
                </a:solidFill>
              </a:rPr>
              <a:t>www.nytimes.com/interactive/2021/us/covid-cases.html</a:t>
            </a:r>
            <a:r>
              <a:rPr lang="en-US" sz="1800" dirty="0" smtClean="0">
                <a:solidFill>
                  <a:schemeClr val="accent1">
                    <a:lumMod val="75000"/>
                  </a:schemeClr>
                </a:solidFill>
              </a:rPr>
              <a:t> </a:t>
            </a:r>
            <a:r>
              <a:rPr lang="en-US" sz="1800" dirty="0" smtClean="0"/>
              <a:t>(</a:t>
            </a:r>
            <a:r>
              <a:rPr lang="en-US" sz="1800" dirty="0"/>
              <a:t>updated </a:t>
            </a:r>
            <a:r>
              <a:rPr lang="en-US" sz="1800" dirty="0" smtClean="0"/>
              <a:t>5/18//22)</a:t>
            </a:r>
            <a:endParaRPr lang="en-US" sz="1800" dirty="0"/>
          </a:p>
          <a:p>
            <a:pPr lvl="1"/>
            <a:r>
              <a:rPr lang="en-US" sz="1800" dirty="0" smtClean="0"/>
              <a:t>Past </a:t>
            </a:r>
            <a:r>
              <a:rPr lang="en-US" sz="1800" dirty="0"/>
              <a:t>week: </a:t>
            </a:r>
            <a:r>
              <a:rPr lang="en-US" sz="1800" dirty="0" smtClean="0"/>
              <a:t>av. 100,732 cases/day (14d. </a:t>
            </a:r>
            <a:r>
              <a:rPr lang="en-US" sz="1800" dirty="0"/>
              <a:t>c</a:t>
            </a:r>
            <a:r>
              <a:rPr lang="en-US" sz="1800" dirty="0" smtClean="0"/>
              <a:t>hange </a:t>
            </a:r>
            <a:r>
              <a:rPr lang="en-US" sz="1800" b="1" dirty="0" smtClean="0">
                <a:solidFill>
                  <a:srgbClr val="FF0000"/>
                </a:solidFill>
              </a:rPr>
              <a:t>+61%)</a:t>
            </a:r>
            <a:endParaRPr lang="en-US" sz="1800" dirty="0"/>
          </a:p>
          <a:p>
            <a:pPr lvl="1"/>
            <a:r>
              <a:rPr lang="en-US" sz="1800" b="1" dirty="0" smtClean="0">
                <a:solidFill>
                  <a:srgbClr val="FF0000"/>
                </a:solidFill>
              </a:rPr>
              <a:t>6.267 million</a:t>
            </a:r>
            <a:r>
              <a:rPr lang="en-US" sz="1800" b="1" dirty="0">
                <a:solidFill>
                  <a:srgbClr val="FF0000"/>
                </a:solidFill>
              </a:rPr>
              <a:t>+ deaths </a:t>
            </a:r>
            <a:r>
              <a:rPr lang="en-US" sz="1800" b="1" dirty="0" smtClean="0">
                <a:solidFill>
                  <a:srgbClr val="FF0000"/>
                </a:solidFill>
              </a:rPr>
              <a:t>worldwide</a:t>
            </a:r>
            <a:r>
              <a:rPr lang="en-US" sz="1800" b="1" dirty="0" smtClean="0"/>
              <a:t>; </a:t>
            </a:r>
            <a:r>
              <a:rPr lang="en-US" sz="1800" b="1" u="sng" dirty="0" smtClean="0">
                <a:solidFill>
                  <a:srgbClr val="FF0000"/>
                </a:solidFill>
              </a:rPr>
              <a:t>522.7</a:t>
            </a:r>
            <a:r>
              <a:rPr lang="en-US" sz="1800" b="1" dirty="0" smtClean="0">
                <a:solidFill>
                  <a:srgbClr val="FF0000"/>
                </a:solidFill>
              </a:rPr>
              <a:t> </a:t>
            </a:r>
            <a:r>
              <a:rPr lang="en-US" sz="1800" b="1" dirty="0">
                <a:solidFill>
                  <a:srgbClr val="FF0000"/>
                </a:solidFill>
              </a:rPr>
              <a:t>million+ </a:t>
            </a:r>
            <a:r>
              <a:rPr lang="en-US" sz="1800" b="1" dirty="0" smtClean="0">
                <a:solidFill>
                  <a:srgbClr val="FF0000"/>
                </a:solidFill>
              </a:rPr>
              <a:t>cases</a:t>
            </a:r>
            <a:r>
              <a:rPr lang="en-US" sz="1800" b="1" dirty="0"/>
              <a:t> </a:t>
            </a:r>
            <a:r>
              <a:rPr lang="en-US" sz="1800" dirty="0" smtClean="0"/>
              <a:t>(-26% &amp; -4% 14-day change respectively)</a:t>
            </a:r>
            <a:endParaRPr lang="en-US" sz="1800" b="1" dirty="0"/>
          </a:p>
          <a:p>
            <a:r>
              <a:rPr lang="en-US" sz="2000" dirty="0" smtClean="0"/>
              <a:t>VDH </a:t>
            </a:r>
            <a:r>
              <a:rPr lang="en-US" sz="2000" b="1" dirty="0" smtClean="0"/>
              <a:t>Data Summary</a:t>
            </a:r>
            <a:r>
              <a:rPr lang="en-US" sz="2000" dirty="0" smtClean="0"/>
              <a:t> now </a:t>
            </a:r>
            <a:r>
              <a:rPr lang="en-US" sz="2000" dirty="0" err="1" smtClean="0"/>
              <a:t>q.o.week</a:t>
            </a:r>
            <a:r>
              <a:rPr lang="en-US" sz="2000" dirty="0" smtClean="0"/>
              <a:t>. </a:t>
            </a:r>
            <a:r>
              <a:rPr lang="en-US" sz="2000" b="1" dirty="0" smtClean="0"/>
              <a:t>5/13/22:</a:t>
            </a:r>
          </a:p>
          <a:p>
            <a:pPr lvl="1"/>
            <a:r>
              <a:rPr lang="en-US" sz="1800" b="1" dirty="0" smtClean="0"/>
              <a:t>Table of Contents: </a:t>
            </a:r>
            <a:r>
              <a:rPr lang="en-US" sz="1800" dirty="0" smtClean="0"/>
              <a:t>Overview of COVID-19 in Vermont; Clinical Course; Vaccine Breakthrough.</a:t>
            </a:r>
          </a:p>
          <a:p>
            <a:pPr lvl="1"/>
            <a:r>
              <a:rPr lang="en-US" sz="1800" b="1" dirty="0" smtClean="0"/>
              <a:t>Vaccine breakthrough cases = 52,649 </a:t>
            </a:r>
            <a:r>
              <a:rPr lang="en-US" sz="1800" dirty="0" smtClean="0"/>
              <a:t>since Jan. 2021 (~10.8% of fully vaccinated). Find previous summaries at: </a:t>
            </a:r>
            <a:r>
              <a:rPr lang="en-US" sz="1800" dirty="0">
                <a:solidFill>
                  <a:schemeClr val="accent1">
                    <a:lumMod val="75000"/>
                  </a:schemeClr>
                </a:solidFill>
              </a:rPr>
              <a:t>https://</a:t>
            </a:r>
            <a:r>
              <a:rPr lang="en-US" sz="1800" dirty="0" smtClean="0">
                <a:solidFill>
                  <a:schemeClr val="accent1">
                    <a:lumMod val="75000"/>
                  </a:schemeClr>
                </a:solidFill>
              </a:rPr>
              <a:t>www.healthvermont.gov/covid-19/current-activity/data-summary</a:t>
            </a:r>
            <a:endParaRPr lang="en-US" sz="1700" dirty="0" smtClean="0">
              <a:solidFill>
                <a:schemeClr val="accent1">
                  <a:lumMod val="75000"/>
                </a:schemeClr>
              </a:solidFill>
            </a:endParaRPr>
          </a:p>
        </p:txBody>
      </p:sp>
      <p:pic>
        <p:nvPicPr>
          <p:cNvPr id="13" name="Picture 12"/>
          <p:cNvPicPr>
            <a:picLocks noChangeAspect="1"/>
          </p:cNvPicPr>
          <p:nvPr/>
        </p:nvPicPr>
        <p:blipFill>
          <a:blip r:embed="rId3"/>
          <a:stretch>
            <a:fillRect/>
          </a:stretch>
        </p:blipFill>
        <p:spPr>
          <a:xfrm>
            <a:off x="1853830" y="1337345"/>
            <a:ext cx="3777917" cy="228600"/>
          </a:xfrm>
          <a:prstGeom prst="rect">
            <a:avLst/>
          </a:prstGeom>
        </p:spPr>
      </p:pic>
      <p:sp>
        <p:nvSpPr>
          <p:cNvPr id="12" name="Rectangle 11"/>
          <p:cNvSpPr/>
          <p:nvPr/>
        </p:nvSpPr>
        <p:spPr>
          <a:xfrm>
            <a:off x="1918906" y="6273793"/>
            <a:ext cx="3600653" cy="461665"/>
          </a:xfrm>
          <a:prstGeom prst="rect">
            <a:avLst/>
          </a:prstGeom>
        </p:spPr>
        <p:txBody>
          <a:bodyPr wrap="square">
            <a:spAutoFit/>
          </a:bodyPr>
          <a:lstStyle/>
          <a:p>
            <a:pPr algn="ctr"/>
            <a:r>
              <a:rPr lang="en-US" sz="1200" dirty="0">
                <a:solidFill>
                  <a:schemeClr val="accent1">
                    <a:lumMod val="75000"/>
                  </a:schemeClr>
                </a:solidFill>
              </a:rPr>
              <a:t>https://www.healthvermont.gov/covid-19/current-activity/case-dashboard</a:t>
            </a:r>
          </a:p>
        </p:txBody>
      </p:sp>
      <p:pic>
        <p:nvPicPr>
          <p:cNvPr id="5" name="Picture 4"/>
          <p:cNvPicPr>
            <a:picLocks noChangeAspect="1"/>
          </p:cNvPicPr>
          <p:nvPr/>
        </p:nvPicPr>
        <p:blipFill>
          <a:blip r:embed="rId4"/>
          <a:stretch>
            <a:fillRect/>
          </a:stretch>
        </p:blipFill>
        <p:spPr>
          <a:xfrm>
            <a:off x="0" y="890886"/>
            <a:ext cx="1828800" cy="5486400"/>
          </a:xfrm>
          <a:prstGeom prst="rect">
            <a:avLst/>
          </a:prstGeom>
        </p:spPr>
      </p:pic>
      <p:pic>
        <p:nvPicPr>
          <p:cNvPr id="8" name="Picture 7"/>
          <p:cNvPicPr>
            <a:picLocks noChangeAspect="1"/>
          </p:cNvPicPr>
          <p:nvPr/>
        </p:nvPicPr>
        <p:blipFill>
          <a:blip r:embed="rId5"/>
          <a:stretch>
            <a:fillRect/>
          </a:stretch>
        </p:blipFill>
        <p:spPr>
          <a:xfrm>
            <a:off x="1871841" y="1541958"/>
            <a:ext cx="3507761" cy="2011680"/>
          </a:xfrm>
          <a:prstGeom prst="rect">
            <a:avLst/>
          </a:prstGeom>
        </p:spPr>
      </p:pic>
      <p:sp>
        <p:nvSpPr>
          <p:cNvPr id="10" name="Rectangle 9"/>
          <p:cNvSpPr/>
          <p:nvPr/>
        </p:nvSpPr>
        <p:spPr>
          <a:xfrm>
            <a:off x="1828800" y="3707526"/>
            <a:ext cx="3962400" cy="2246769"/>
          </a:xfrm>
          <a:prstGeom prst="rect">
            <a:avLst/>
          </a:prstGeom>
        </p:spPr>
        <p:txBody>
          <a:bodyPr wrap="square">
            <a:spAutoFit/>
          </a:bodyPr>
          <a:lstStyle/>
          <a:p>
            <a:r>
              <a:rPr lang="en-US" u="sng" dirty="0" smtClean="0">
                <a:solidFill>
                  <a:srgbClr val="FF0000"/>
                </a:solidFill>
                <a:latin typeface="Noto Sans"/>
              </a:rPr>
              <a:t>NOTE</a:t>
            </a:r>
            <a:r>
              <a:rPr lang="en-US" dirty="0" smtClean="0">
                <a:solidFill>
                  <a:srgbClr val="FF0000"/>
                </a:solidFill>
                <a:latin typeface="Noto Sans"/>
              </a:rPr>
              <a:t>: </a:t>
            </a:r>
            <a:r>
              <a:rPr lang="en-US" b="0" dirty="0">
                <a:solidFill>
                  <a:srgbClr val="333333"/>
                </a:solidFill>
                <a:latin typeface="Noto Sans"/>
              </a:rPr>
              <a:t>The </a:t>
            </a:r>
            <a:r>
              <a:rPr lang="en-US" b="0" dirty="0">
                <a:solidFill>
                  <a:srgbClr val="0171A1"/>
                </a:solidFill>
                <a:latin typeface="Noto Sans"/>
              </a:rPr>
              <a:t>COVID-19 Surveillance </a:t>
            </a:r>
            <a:r>
              <a:rPr lang="en-US" b="0" dirty="0" smtClean="0">
                <a:solidFill>
                  <a:srgbClr val="0171A1"/>
                </a:solidFill>
                <a:latin typeface="Noto Sans"/>
              </a:rPr>
              <a:t>Report</a:t>
            </a:r>
            <a:r>
              <a:rPr lang="en-US" b="0" dirty="0" smtClean="0">
                <a:solidFill>
                  <a:srgbClr val="333333"/>
                </a:solidFill>
                <a:latin typeface="Noto Sans"/>
              </a:rPr>
              <a:t> focuses </a:t>
            </a:r>
            <a:r>
              <a:rPr lang="en-US" b="0" dirty="0">
                <a:solidFill>
                  <a:srgbClr val="333333"/>
                </a:solidFill>
                <a:latin typeface="Noto Sans"/>
              </a:rPr>
              <a:t>on </a:t>
            </a:r>
            <a:r>
              <a:rPr lang="en-US" b="0" dirty="0" smtClean="0">
                <a:solidFill>
                  <a:srgbClr val="333333"/>
                </a:solidFill>
                <a:latin typeface="Noto Sans"/>
              </a:rPr>
              <a:t>data/indicators </a:t>
            </a:r>
            <a:r>
              <a:rPr lang="en-US" b="0" dirty="0">
                <a:solidFill>
                  <a:srgbClr val="333333"/>
                </a:solidFill>
                <a:latin typeface="Noto Sans"/>
              </a:rPr>
              <a:t>most useful to help monitor </a:t>
            </a:r>
            <a:r>
              <a:rPr lang="en-US" b="0" dirty="0" smtClean="0">
                <a:solidFill>
                  <a:srgbClr val="333333"/>
                </a:solidFill>
                <a:latin typeface="Noto Sans"/>
              </a:rPr>
              <a:t>&amp; </a:t>
            </a:r>
            <a:r>
              <a:rPr lang="en-US" b="0" dirty="0">
                <a:solidFill>
                  <a:srgbClr val="333333"/>
                </a:solidFill>
                <a:latin typeface="Noto Sans"/>
              </a:rPr>
              <a:t>determine risk of COVID-19 in </a:t>
            </a:r>
            <a:r>
              <a:rPr lang="en-US" b="0" dirty="0" smtClean="0">
                <a:solidFill>
                  <a:srgbClr val="333333"/>
                </a:solidFill>
                <a:latin typeface="Noto Sans"/>
              </a:rPr>
              <a:t>VT. It </a:t>
            </a:r>
            <a:r>
              <a:rPr lang="en-US" b="0" dirty="0">
                <a:solidFill>
                  <a:srgbClr val="333333"/>
                </a:solidFill>
                <a:latin typeface="Noto Sans"/>
              </a:rPr>
              <a:t>will be updated every </a:t>
            </a:r>
            <a:r>
              <a:rPr lang="en-US" b="0" dirty="0" smtClean="0">
                <a:solidFill>
                  <a:srgbClr val="333333"/>
                </a:solidFill>
                <a:latin typeface="Noto Sans"/>
              </a:rPr>
              <a:t>Wednesday &amp; will </a:t>
            </a:r>
            <a:r>
              <a:rPr lang="en-US" b="0" dirty="0">
                <a:solidFill>
                  <a:srgbClr val="333333"/>
                </a:solidFill>
                <a:latin typeface="Noto Sans"/>
              </a:rPr>
              <a:t>replace the COVID-19 Case Dashboard. </a:t>
            </a:r>
            <a:r>
              <a:rPr lang="en-US" dirty="0">
                <a:solidFill>
                  <a:srgbClr val="FF0000"/>
                </a:solidFill>
                <a:latin typeface="Noto Sans"/>
              </a:rPr>
              <a:t>The final dashboard update will be May 18.</a:t>
            </a:r>
          </a:p>
          <a:p>
            <a:r>
              <a:rPr lang="en-US" b="0" dirty="0">
                <a:solidFill>
                  <a:srgbClr val="333333"/>
                </a:solidFill>
                <a:latin typeface="Noto Sans"/>
              </a:rPr>
              <a:t>COVID-19 data sets will still be accessible through the </a:t>
            </a:r>
            <a:r>
              <a:rPr lang="en-US" b="0" dirty="0">
                <a:solidFill>
                  <a:srgbClr val="0171A1"/>
                </a:solidFill>
                <a:latin typeface="Noto Sans"/>
              </a:rPr>
              <a:t>Vermont Open </a:t>
            </a:r>
            <a:r>
              <a:rPr lang="en-US" b="0" dirty="0" err="1">
                <a:solidFill>
                  <a:srgbClr val="0171A1"/>
                </a:solidFill>
                <a:latin typeface="Noto Sans"/>
              </a:rPr>
              <a:t>Geodata</a:t>
            </a:r>
            <a:r>
              <a:rPr lang="en-US" b="0" dirty="0">
                <a:solidFill>
                  <a:srgbClr val="0171A1"/>
                </a:solidFill>
                <a:latin typeface="Noto Sans"/>
              </a:rPr>
              <a:t> Portal</a:t>
            </a:r>
            <a:r>
              <a:rPr lang="en-US" b="0" dirty="0">
                <a:solidFill>
                  <a:srgbClr val="333333"/>
                </a:solidFill>
                <a:latin typeface="Noto Sans"/>
              </a:rPr>
              <a:t>, including case counts, hospitalizations, deaths, PCR testing and more. </a:t>
            </a:r>
            <a:endParaRPr lang="en-US" b="0" i="0" dirty="0">
              <a:solidFill>
                <a:srgbClr val="333333"/>
              </a:solidFill>
              <a:effectLst/>
              <a:latin typeface="Noto Sans"/>
            </a:endParaRPr>
          </a:p>
        </p:txBody>
      </p:sp>
    </p:spTree>
    <p:extLst>
      <p:ext uri="{BB962C8B-B14F-4D97-AF65-F5344CB8AC3E}">
        <p14:creationId xmlns:p14="http://schemas.microsoft.com/office/powerpoint/2010/main" val="4980158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4ED81D0-123F-9C4E-B6EA-53711883769D}"/>
              </a:ext>
            </a:extLst>
          </p:cNvPr>
          <p:cNvGraphicFramePr>
            <a:graphicFrameLocks noGrp="1"/>
          </p:cNvGraphicFramePr>
          <p:nvPr>
            <p:extLst>
              <p:ext uri="{D42A27DB-BD31-4B8C-83A1-F6EECF244321}">
                <p14:modId xmlns:p14="http://schemas.microsoft.com/office/powerpoint/2010/main" val="2694641900"/>
              </p:ext>
            </p:extLst>
          </p:nvPr>
        </p:nvGraphicFramePr>
        <p:xfrm>
          <a:off x="416168" y="0"/>
          <a:ext cx="11359664" cy="6454883"/>
        </p:xfrm>
        <a:graphic>
          <a:graphicData uri="http://schemas.openxmlformats.org/drawingml/2006/table">
            <a:tbl>
              <a:tblPr firstRow="1" bandRow="1">
                <a:tableStyleId>{5C22544A-7EE6-4342-B048-85BDC9FD1C3A}</a:tableStyleId>
              </a:tblPr>
              <a:tblGrid>
                <a:gridCol w="2075323">
                  <a:extLst>
                    <a:ext uri="{9D8B030D-6E8A-4147-A177-3AD203B41FA5}">
                      <a16:colId xmlns:a16="http://schemas.microsoft.com/office/drawing/2014/main" val="326230995"/>
                    </a:ext>
                  </a:extLst>
                </a:gridCol>
                <a:gridCol w="2992835">
                  <a:extLst>
                    <a:ext uri="{9D8B030D-6E8A-4147-A177-3AD203B41FA5}">
                      <a16:colId xmlns:a16="http://schemas.microsoft.com/office/drawing/2014/main" val="2490221873"/>
                    </a:ext>
                  </a:extLst>
                </a:gridCol>
                <a:gridCol w="3451590">
                  <a:extLst>
                    <a:ext uri="{9D8B030D-6E8A-4147-A177-3AD203B41FA5}">
                      <a16:colId xmlns:a16="http://schemas.microsoft.com/office/drawing/2014/main" val="440367497"/>
                    </a:ext>
                  </a:extLst>
                </a:gridCol>
                <a:gridCol w="2839916">
                  <a:extLst>
                    <a:ext uri="{9D8B030D-6E8A-4147-A177-3AD203B41FA5}">
                      <a16:colId xmlns:a16="http://schemas.microsoft.com/office/drawing/2014/main" val="175836523"/>
                    </a:ext>
                  </a:extLst>
                </a:gridCol>
              </a:tblGrid>
              <a:tr h="46625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u="sng" cap="small" baseline="0" dirty="0"/>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u="sng" cap="small" baseline="0" dirty="0"/>
                        <a:t>Moderate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u="sng" cap="small" baseline="0" dirty="0">
                          <a:solidFill>
                            <a:schemeClr val="bg1"/>
                          </a:solidFill>
                        </a:rPr>
                        <a:t>High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880397"/>
                  </a:ext>
                </a:extLst>
              </a:tr>
              <a:tr h="1270381">
                <a:tc>
                  <a:txBody>
                    <a:bodyPr/>
                    <a:lstStyle/>
                    <a:p>
                      <a:r>
                        <a:rPr lang="en-US" b="1" dirty="0"/>
                        <a:t>Characteristics of ideation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Death wish or wish to have never been born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 planning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 intent</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Thoughts about method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 concrete acts of furtherance in way of pursuing method (i.e. detailed planning, purchasing materials)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No intent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rgbClr val="FF0000"/>
                          </a:solidFill>
                        </a:rPr>
                        <a:t>Detailed planning</a:t>
                      </a:r>
                    </a:p>
                    <a:p>
                      <a:pPr marL="285750" indent="-285750">
                        <a:buFont typeface="Arial" panose="020B0604020202020204" pitchFamily="34" charset="0"/>
                        <a:buChar char="•"/>
                      </a:pPr>
                      <a:r>
                        <a:rPr lang="en-US" sz="1400" b="1" dirty="0">
                          <a:solidFill>
                            <a:srgbClr val="FF0000"/>
                          </a:solidFill>
                        </a:rPr>
                        <a:t>Acts of furtherance</a:t>
                      </a:r>
                    </a:p>
                    <a:p>
                      <a:pPr marL="285750" indent="-285750">
                        <a:buFont typeface="Arial" panose="020B0604020202020204" pitchFamily="34" charset="0"/>
                        <a:buChar char="•"/>
                      </a:pPr>
                      <a:r>
                        <a:rPr lang="en-US" sz="1400" b="1" dirty="0">
                          <a:solidFill>
                            <a:srgbClr val="FF0000"/>
                          </a:solidFill>
                        </a:rPr>
                        <a:t>Intent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375158"/>
                  </a:ext>
                </a:extLst>
              </a:tr>
              <a:tr h="741227">
                <a:tc>
                  <a:txBody>
                    <a:bodyPr/>
                    <a:lstStyle/>
                    <a:p>
                      <a:r>
                        <a:rPr lang="en-US" b="1" dirty="0"/>
                        <a:t>History of Suicidal Behavior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None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Remote (&gt; 1 year ago)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rgbClr val="FF0000"/>
                          </a:solidFill>
                        </a:rPr>
                        <a:t>Recent (within the past 6 </a:t>
                      </a:r>
                      <a:r>
                        <a:rPr lang="en-US" sz="1400" b="1" dirty="0" err="1">
                          <a:solidFill>
                            <a:srgbClr val="FF0000"/>
                          </a:solidFill>
                        </a:rPr>
                        <a:t>mos</a:t>
                      </a:r>
                      <a:r>
                        <a:rPr lang="en-US" sz="1400" b="1" dirty="0">
                          <a:solidFill>
                            <a:srgbClr val="FF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1343004"/>
                  </a:ext>
                </a:extLst>
              </a:tr>
              <a:tr h="429440">
                <a:tc>
                  <a:txBody>
                    <a:bodyPr/>
                    <a:lstStyle/>
                    <a:p>
                      <a:r>
                        <a:rPr lang="en-US" b="1" dirty="0"/>
                        <a:t>Access to Means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None or restricted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None or restricted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rgbClr val="FF0000"/>
                          </a:solidFill>
                        </a:rPr>
                        <a:t>Yes (limited capacity to restrict)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39692"/>
                  </a:ext>
                </a:extLst>
              </a:tr>
              <a:tr h="745919">
                <a:tc>
                  <a:txBody>
                    <a:bodyPr/>
                    <a:lstStyle/>
                    <a:p>
                      <a:r>
                        <a:rPr lang="en-US" b="1" dirty="0"/>
                        <a:t>Social support and monitoring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Multiple sources of social support</a:t>
                      </a:r>
                    </a:p>
                    <a:p>
                      <a:pPr marL="285750" indent="-285750">
                        <a:buFont typeface="Arial" panose="020B0604020202020204" pitchFamily="34" charset="0"/>
                        <a:buChar char="•"/>
                      </a:pPr>
                      <a:r>
                        <a:rPr lang="en-US" sz="1400" dirty="0"/>
                        <a:t>Capacity for caregiver monitoring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At least one source of social support</a:t>
                      </a:r>
                    </a:p>
                    <a:p>
                      <a:pPr marL="285750" indent="-285750">
                        <a:buFont typeface="Arial" panose="020B0604020202020204" pitchFamily="34" charset="0"/>
                        <a:buChar char="•"/>
                      </a:pPr>
                      <a:r>
                        <a:rPr lang="en-US" sz="1400" dirty="0"/>
                        <a:t>Capacity for caregiver monitoring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rgbClr val="FF0000"/>
                          </a:solidFill>
                        </a:rPr>
                        <a:t>No/meager social support </a:t>
                      </a:r>
                    </a:p>
                    <a:p>
                      <a:pPr marL="285750" indent="-285750">
                        <a:buFont typeface="Arial" panose="020B0604020202020204" pitchFamily="34" charset="0"/>
                        <a:buChar char="•"/>
                      </a:pPr>
                      <a:r>
                        <a:rPr lang="en-US" sz="1400" b="1" dirty="0">
                          <a:solidFill>
                            <a:srgbClr val="FF0000"/>
                          </a:solidFill>
                        </a:rPr>
                        <a:t>Limited/</a:t>
                      </a:r>
                      <a:r>
                        <a:rPr lang="en-US" sz="1400" b="1" dirty="0" err="1">
                          <a:solidFill>
                            <a:srgbClr val="FF0000"/>
                          </a:solidFill>
                        </a:rPr>
                        <a:t>nconsistent</a:t>
                      </a:r>
                      <a:r>
                        <a:rPr lang="en-US" sz="1400" b="1" dirty="0">
                          <a:solidFill>
                            <a:srgbClr val="FF0000"/>
                          </a:solidFill>
                        </a:rPr>
                        <a:t> caregiver monitoring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318874"/>
                  </a:ext>
                </a:extLst>
              </a:tr>
              <a:tr h="963480">
                <a:tc>
                  <a:txBody>
                    <a:bodyPr/>
                    <a:lstStyle/>
                    <a:p>
                      <a:r>
                        <a:rPr lang="en-US" b="1" dirty="0"/>
                        <a:t>Mental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Mild distress, hopeful, calm, able to problem solve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Moderate distress, moderate anxiety or mood symptoms, some belief that things can improve, some ability to problem solve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rgbClr val="FF0000"/>
                          </a:solidFill>
                        </a:rPr>
                        <a:t>Agitated/highly anxious, hopeless, impulsive, intoxicated, isolated, can’t problem solve, feels a burden, sense of isolation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4429511"/>
                  </a:ext>
                </a:extLst>
              </a:tr>
              <a:tr h="429440">
                <a:tc>
                  <a:txBody>
                    <a:bodyPr/>
                    <a:lstStyle/>
                    <a:p>
                      <a:r>
                        <a:rPr lang="en-US" b="1" dirty="0"/>
                        <a:t>Safety Planning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Able to engage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Able to engage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rgbClr val="FF0000"/>
                          </a:solidFill>
                        </a:rPr>
                        <a:t>Unable to engage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3476759"/>
                  </a:ext>
                </a:extLst>
              </a:tr>
              <a:tr h="472757">
                <a:tc>
                  <a:txBody>
                    <a:bodyPr/>
                    <a:lstStyle/>
                    <a:p>
                      <a:r>
                        <a:rPr lang="en-US" b="1" dirty="0"/>
                        <a:t>Protective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Readily able to identify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Able to identify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rgbClr val="FF0000"/>
                          </a:solidFill>
                        </a:rPr>
                        <a:t>Unable to identify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606271"/>
                  </a:ext>
                </a:extLst>
              </a:tr>
              <a:tr h="741227">
                <a:tc>
                  <a:txBody>
                    <a:bodyPr/>
                    <a:lstStyle/>
                    <a:p>
                      <a:r>
                        <a:rPr lang="en-US" b="1" dirty="0"/>
                        <a:t>Precipitating factors/stressors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Viewed as modifiable / solvable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dirty="0"/>
                        <a:t>Viewed as significant, potentially not immediately modifiable, but manageable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400" b="1" dirty="0">
                          <a:solidFill>
                            <a:srgbClr val="FF0000"/>
                          </a:solidFill>
                        </a:rPr>
                        <a:t>Viewed as disastrous, not modifiable, not tolerable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508254"/>
                  </a:ext>
                </a:extLst>
              </a:tr>
            </a:tbl>
          </a:graphicData>
        </a:graphic>
      </p:graphicFrame>
    </p:spTree>
    <p:extLst>
      <p:ext uri="{BB962C8B-B14F-4D97-AF65-F5344CB8AC3E}">
        <p14:creationId xmlns:p14="http://schemas.microsoft.com/office/powerpoint/2010/main" val="27515908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332A-F902-6546-8D80-DF91885407D6}"/>
              </a:ext>
            </a:extLst>
          </p:cNvPr>
          <p:cNvSpPr>
            <a:spLocks noGrp="1"/>
          </p:cNvSpPr>
          <p:nvPr>
            <p:ph type="title"/>
          </p:nvPr>
        </p:nvSpPr>
        <p:spPr/>
        <p:txBody>
          <a:bodyPr/>
          <a:lstStyle/>
          <a:p>
            <a:r>
              <a:rPr lang="en-US" b="1" u="sng" dirty="0"/>
              <a:t>Safety Assessment Pearls</a:t>
            </a:r>
          </a:p>
        </p:txBody>
      </p:sp>
      <p:sp>
        <p:nvSpPr>
          <p:cNvPr id="3" name="Content Placeholder 2">
            <a:extLst>
              <a:ext uri="{FF2B5EF4-FFF2-40B4-BE49-F238E27FC236}">
                <a16:creationId xmlns:a16="http://schemas.microsoft.com/office/drawing/2014/main" id="{9257B1DD-ADC5-064C-938F-7B60EDD1D5B7}"/>
              </a:ext>
            </a:extLst>
          </p:cNvPr>
          <p:cNvSpPr>
            <a:spLocks noGrp="1"/>
          </p:cNvSpPr>
          <p:nvPr>
            <p:ph idx="1"/>
          </p:nvPr>
        </p:nvSpPr>
        <p:spPr>
          <a:xfrm>
            <a:off x="838200" y="1554480"/>
            <a:ext cx="10928018" cy="5029199"/>
          </a:xfrm>
        </p:spPr>
        <p:txBody>
          <a:bodyPr>
            <a:normAutofit fontScale="92500" lnSpcReduction="10000"/>
          </a:bodyPr>
          <a:lstStyle/>
          <a:p>
            <a:r>
              <a:rPr lang="en-US" dirty="0"/>
              <a:t>Ensure privacy </a:t>
            </a:r>
          </a:p>
          <a:p>
            <a:r>
              <a:rPr lang="en-US" dirty="0"/>
              <a:t>Normalize </a:t>
            </a:r>
          </a:p>
          <a:p>
            <a:r>
              <a:rPr lang="en-US" dirty="0"/>
              <a:t>Be direct </a:t>
            </a:r>
          </a:p>
          <a:p>
            <a:r>
              <a:rPr lang="en-US" dirty="0"/>
              <a:t>Assess planning/preparation and intent</a:t>
            </a:r>
          </a:p>
          <a:p>
            <a:r>
              <a:rPr lang="en-US" dirty="0"/>
              <a:t>Assess acute vs. chronic ideation </a:t>
            </a:r>
          </a:p>
          <a:p>
            <a:r>
              <a:rPr lang="en-US" dirty="0"/>
              <a:t>Precipitating factors, risk and protective factors </a:t>
            </a:r>
          </a:p>
          <a:p>
            <a:r>
              <a:rPr lang="en-US" dirty="0"/>
              <a:t>Validate </a:t>
            </a:r>
          </a:p>
          <a:p>
            <a:r>
              <a:rPr lang="en-US" dirty="0"/>
              <a:t>Safety trumps confidentiality--give autonomy when possible</a:t>
            </a:r>
          </a:p>
          <a:p>
            <a:r>
              <a:rPr lang="en-US" dirty="0">
                <a:solidFill>
                  <a:srgbClr val="FF0000"/>
                </a:solidFill>
              </a:rPr>
              <a:t>Changes in pain</a:t>
            </a:r>
          </a:p>
          <a:p>
            <a:r>
              <a:rPr lang="en-US" dirty="0">
                <a:solidFill>
                  <a:srgbClr val="FF0000"/>
                </a:solidFill>
              </a:rPr>
              <a:t>Changes in hopelessness  </a:t>
            </a:r>
          </a:p>
          <a:p>
            <a:pPr marL="0" indent="0">
              <a:buNone/>
            </a:pPr>
            <a:r>
              <a:rPr lang="en-US" b="1" dirty="0">
                <a:solidFill>
                  <a:srgbClr val="FF0000"/>
                </a:solidFill>
              </a:rPr>
              <a:t>						</a:t>
            </a:r>
            <a:r>
              <a:rPr lang="en-US" b="1" i="1" dirty="0">
                <a:solidFill>
                  <a:srgbClr val="FF0000"/>
                </a:solidFill>
              </a:rPr>
              <a:t>Are they feeling worse??</a:t>
            </a:r>
          </a:p>
          <a:p>
            <a:endParaRPr lang="en-US" dirty="0"/>
          </a:p>
        </p:txBody>
      </p:sp>
    </p:spTree>
    <p:extLst>
      <p:ext uri="{BB962C8B-B14F-4D97-AF65-F5344CB8AC3E}">
        <p14:creationId xmlns:p14="http://schemas.microsoft.com/office/powerpoint/2010/main" val="15207305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0D4790-6CDB-D941-8FD3-B4918A9A908F}"/>
              </a:ext>
            </a:extLst>
          </p:cNvPr>
          <p:cNvPicPr>
            <a:picLocks noChangeAspect="1"/>
          </p:cNvPicPr>
          <p:nvPr/>
        </p:nvPicPr>
        <p:blipFill>
          <a:blip r:embed="rId3"/>
          <a:stretch>
            <a:fillRect/>
          </a:stretch>
        </p:blipFill>
        <p:spPr>
          <a:xfrm>
            <a:off x="2965174" y="0"/>
            <a:ext cx="6261652" cy="6858000"/>
          </a:xfrm>
          <a:prstGeom prst="rect">
            <a:avLst/>
          </a:prstGeom>
        </p:spPr>
      </p:pic>
      <p:sp>
        <p:nvSpPr>
          <p:cNvPr id="6" name="TextBox 5">
            <a:extLst>
              <a:ext uri="{FF2B5EF4-FFF2-40B4-BE49-F238E27FC236}">
                <a16:creationId xmlns:a16="http://schemas.microsoft.com/office/drawing/2014/main" id="{6D3C85DC-5936-4E42-AB46-5E57238A776E}"/>
              </a:ext>
            </a:extLst>
          </p:cNvPr>
          <p:cNvSpPr txBox="1"/>
          <p:nvPr/>
        </p:nvSpPr>
        <p:spPr>
          <a:xfrm>
            <a:off x="9589477" y="5638800"/>
            <a:ext cx="243840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(Horowitz et al., 2012)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Accessible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https://www.nimh.nih.gov/research/research-conducted-at-nimh/asq-toolkit-materials/youth-asq-toolkit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Down Arrow 6">
            <a:extLst>
              <a:ext uri="{FF2B5EF4-FFF2-40B4-BE49-F238E27FC236}">
                <a16:creationId xmlns:a16="http://schemas.microsoft.com/office/drawing/2014/main" id="{43F93583-D99B-A846-A2A9-FE38D23548AB}"/>
              </a:ext>
            </a:extLst>
          </p:cNvPr>
          <p:cNvSpPr/>
          <p:nvPr/>
        </p:nvSpPr>
        <p:spPr>
          <a:xfrm>
            <a:off x="9425354" y="1219200"/>
            <a:ext cx="328246" cy="1336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90959D3-ECFC-4740-9033-F1B9D3B95072}"/>
              </a:ext>
            </a:extLst>
          </p:cNvPr>
          <p:cNvSpPr txBox="1"/>
          <p:nvPr/>
        </p:nvSpPr>
        <p:spPr>
          <a:xfrm>
            <a:off x="9753600" y="1406769"/>
            <a:ext cx="211015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Progresses from passive to active ideation</a:t>
            </a:r>
          </a:p>
        </p:txBody>
      </p:sp>
      <p:sp>
        <p:nvSpPr>
          <p:cNvPr id="9" name="Left Arrow 8">
            <a:extLst>
              <a:ext uri="{FF2B5EF4-FFF2-40B4-BE49-F238E27FC236}">
                <a16:creationId xmlns:a16="http://schemas.microsoft.com/office/drawing/2014/main" id="{6F149820-BD0C-E34B-90AD-6AF73794352D}"/>
              </a:ext>
            </a:extLst>
          </p:cNvPr>
          <p:cNvSpPr/>
          <p:nvPr/>
        </p:nvSpPr>
        <p:spPr>
          <a:xfrm>
            <a:off x="9003323" y="4360985"/>
            <a:ext cx="1969477" cy="609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508628C9-18B9-F446-A136-5A22A4378332}"/>
              </a:ext>
            </a:extLst>
          </p:cNvPr>
          <p:cNvSpPr txBox="1"/>
          <p:nvPr/>
        </p:nvSpPr>
        <p:spPr>
          <a:xfrm>
            <a:off x="9425354" y="4113238"/>
            <a:ext cx="24384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Assessing acute risk</a:t>
            </a:r>
          </a:p>
        </p:txBody>
      </p:sp>
    </p:spTree>
    <p:extLst>
      <p:ext uri="{BB962C8B-B14F-4D97-AF65-F5344CB8AC3E}">
        <p14:creationId xmlns:p14="http://schemas.microsoft.com/office/powerpoint/2010/main" val="38496268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801A84-C4D9-7B4A-9C39-DACC39794003}"/>
              </a:ext>
            </a:extLst>
          </p:cNvPr>
          <p:cNvPicPr>
            <a:picLocks noChangeAspect="1"/>
          </p:cNvPicPr>
          <p:nvPr/>
        </p:nvPicPr>
        <p:blipFill>
          <a:blip r:embed="rId3"/>
          <a:stretch>
            <a:fillRect/>
          </a:stretch>
        </p:blipFill>
        <p:spPr>
          <a:xfrm>
            <a:off x="328246" y="35169"/>
            <a:ext cx="5772038" cy="6787662"/>
          </a:xfrm>
          <a:prstGeom prst="rect">
            <a:avLst/>
          </a:prstGeom>
          <a:solidFill>
            <a:srgbClr val="00B0F0"/>
          </a:solidFill>
        </p:spPr>
      </p:pic>
      <p:sp>
        <p:nvSpPr>
          <p:cNvPr id="6" name="TextBox 5">
            <a:extLst>
              <a:ext uri="{FF2B5EF4-FFF2-40B4-BE49-F238E27FC236}">
                <a16:creationId xmlns:a16="http://schemas.microsoft.com/office/drawing/2014/main" id="{19C1D990-695F-0040-86AB-7BC713737B48}"/>
              </a:ext>
            </a:extLst>
          </p:cNvPr>
          <p:cNvSpPr txBox="1"/>
          <p:nvPr/>
        </p:nvSpPr>
        <p:spPr>
          <a:xfrm>
            <a:off x="9425354" y="5744308"/>
            <a:ext cx="243840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(Horowitz et al., 2012)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Freely accessible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https://www.nimh.nih.gov/research/research-conducted-at-nimh/asq-toolkit-materials/youth-asq-toolkit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ame 6">
            <a:extLst>
              <a:ext uri="{FF2B5EF4-FFF2-40B4-BE49-F238E27FC236}">
                <a16:creationId xmlns:a16="http://schemas.microsoft.com/office/drawing/2014/main" id="{31E6BDBE-D990-BF4C-A78E-9DEF99FE72BB}"/>
              </a:ext>
            </a:extLst>
          </p:cNvPr>
          <p:cNvSpPr/>
          <p:nvPr/>
        </p:nvSpPr>
        <p:spPr>
          <a:xfrm>
            <a:off x="328246" y="2438402"/>
            <a:ext cx="6564923" cy="662354"/>
          </a:xfrm>
          <a:prstGeom prst="frame">
            <a:avLst>
              <a:gd name="adj1" fmla="val 5420"/>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Left Arrow 7">
            <a:extLst>
              <a:ext uri="{FF2B5EF4-FFF2-40B4-BE49-F238E27FC236}">
                <a16:creationId xmlns:a16="http://schemas.microsoft.com/office/drawing/2014/main" id="{A1CF302F-0EE5-2248-8543-6F1981A4994F}"/>
              </a:ext>
            </a:extLst>
          </p:cNvPr>
          <p:cNvSpPr/>
          <p:nvPr/>
        </p:nvSpPr>
        <p:spPr>
          <a:xfrm>
            <a:off x="6893168" y="2489690"/>
            <a:ext cx="1875693" cy="559777"/>
          </a:xfrm>
          <a:prstGeom prst="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062978D-5C1A-4B4B-AF9C-F09466037F5B}"/>
              </a:ext>
            </a:extLst>
          </p:cNvPr>
          <p:cNvSpPr txBox="1"/>
          <p:nvPr/>
        </p:nvSpPr>
        <p:spPr>
          <a:xfrm>
            <a:off x="8768862" y="2125101"/>
            <a:ext cx="3094892" cy="1384995"/>
          </a:xfrm>
          <a:prstGeom prst="rect">
            <a:avLst/>
          </a:prstGeom>
          <a:solidFill>
            <a:srgbClr val="FFC000"/>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Brief Suicide Safety Assessment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Frequency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Planning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Past suicidal behavioral</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Symptoms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Social supports &amp; stressors </a:t>
            </a:r>
          </a:p>
        </p:txBody>
      </p:sp>
      <p:sp>
        <p:nvSpPr>
          <p:cNvPr id="10" name="Frame 9">
            <a:extLst>
              <a:ext uri="{FF2B5EF4-FFF2-40B4-BE49-F238E27FC236}">
                <a16:creationId xmlns:a16="http://schemas.microsoft.com/office/drawing/2014/main" id="{522AD1C2-409D-8D4B-9BA1-EA7802564AD7}"/>
              </a:ext>
            </a:extLst>
          </p:cNvPr>
          <p:cNvSpPr/>
          <p:nvPr/>
        </p:nvSpPr>
        <p:spPr>
          <a:xfrm>
            <a:off x="351691" y="3399693"/>
            <a:ext cx="6541478" cy="2104295"/>
          </a:xfrm>
          <a:prstGeom prst="frame">
            <a:avLst>
              <a:gd name="adj1" fmla="val 207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Left Arrow 10">
            <a:extLst>
              <a:ext uri="{FF2B5EF4-FFF2-40B4-BE49-F238E27FC236}">
                <a16:creationId xmlns:a16="http://schemas.microsoft.com/office/drawing/2014/main" id="{9DDDBA39-5225-C54B-AD0B-BF8D5D2476CD}"/>
              </a:ext>
            </a:extLst>
          </p:cNvPr>
          <p:cNvSpPr/>
          <p:nvPr/>
        </p:nvSpPr>
        <p:spPr>
          <a:xfrm>
            <a:off x="6893169" y="4500199"/>
            <a:ext cx="1852248" cy="559777"/>
          </a:xfrm>
          <a:prstGeom prst="lef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61A2E27-50C0-7A48-A376-75EDF6DCFD85}"/>
              </a:ext>
            </a:extLst>
          </p:cNvPr>
          <p:cNvSpPr txBox="1"/>
          <p:nvPr/>
        </p:nvSpPr>
        <p:spPr>
          <a:xfrm>
            <a:off x="8745417" y="4420189"/>
            <a:ext cx="3094892" cy="738664"/>
          </a:xfrm>
          <a:prstGeom prst="rect">
            <a:avLst/>
          </a:prstGeom>
          <a:solidFill>
            <a:srgbClr val="00B0F0"/>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Guide to triage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220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E6A6-A96A-0747-B520-630FE37CEEFD}"/>
              </a:ext>
            </a:extLst>
          </p:cNvPr>
          <p:cNvSpPr>
            <a:spLocks noGrp="1"/>
          </p:cNvSpPr>
          <p:nvPr>
            <p:ph type="title"/>
          </p:nvPr>
        </p:nvSpPr>
        <p:spPr/>
        <p:txBody>
          <a:bodyPr/>
          <a:lstStyle/>
          <a:p>
            <a:r>
              <a:rPr lang="en-US" b="1" u="sng" dirty="0"/>
              <a:t>Objectives</a:t>
            </a:r>
          </a:p>
        </p:txBody>
      </p:sp>
      <p:sp>
        <p:nvSpPr>
          <p:cNvPr id="3" name="Content Placeholder 2">
            <a:extLst>
              <a:ext uri="{FF2B5EF4-FFF2-40B4-BE49-F238E27FC236}">
                <a16:creationId xmlns:a16="http://schemas.microsoft.com/office/drawing/2014/main" id="{226AC412-6AAD-0E4D-8679-58B659360A10}"/>
              </a:ext>
            </a:extLst>
          </p:cNvPr>
          <p:cNvSpPr>
            <a:spLocks noGrp="1"/>
          </p:cNvSpPr>
          <p:nvPr>
            <p:ph idx="1"/>
          </p:nvPr>
        </p:nvSpPr>
        <p:spPr/>
        <p:txBody>
          <a:bodyPr/>
          <a:lstStyle/>
          <a:p>
            <a:pPr marL="514350" indent="-514350">
              <a:buFont typeface="+mj-lt"/>
              <a:buAutoNum type="arabicPeriod"/>
            </a:pPr>
            <a:r>
              <a:rPr lang="en-US" dirty="0">
                <a:solidFill>
                  <a:schemeClr val="tx1"/>
                </a:solidFill>
              </a:rPr>
              <a:t>Definitions </a:t>
            </a:r>
          </a:p>
          <a:p>
            <a:pPr marL="514350" indent="-514350">
              <a:buFont typeface="+mj-lt"/>
              <a:buAutoNum type="arabicPeriod"/>
            </a:pPr>
            <a:r>
              <a:rPr lang="en-US" dirty="0"/>
              <a:t>Epidemiology &amp; Context 	</a:t>
            </a:r>
          </a:p>
          <a:p>
            <a:pPr marL="514350" indent="-514350">
              <a:buFont typeface="+mj-lt"/>
              <a:buAutoNum type="arabicPeriod"/>
            </a:pPr>
            <a:r>
              <a:rPr lang="en-US" dirty="0"/>
              <a:t>Risk factors</a:t>
            </a:r>
          </a:p>
          <a:p>
            <a:pPr marL="514350" indent="-514350">
              <a:buFont typeface="+mj-lt"/>
              <a:buAutoNum type="arabicPeriod"/>
            </a:pPr>
            <a:r>
              <a:rPr lang="en-US" dirty="0"/>
              <a:t>Screening </a:t>
            </a:r>
          </a:p>
          <a:p>
            <a:pPr marL="514350" indent="-514350">
              <a:buFont typeface="+mj-lt"/>
              <a:buAutoNum type="arabicPeriod"/>
            </a:pPr>
            <a:r>
              <a:rPr lang="en-US" sz="3400" b="1" dirty="0">
                <a:solidFill>
                  <a:srgbClr val="FF0000"/>
                </a:solidFill>
              </a:rPr>
              <a:t>Intervention </a:t>
            </a:r>
          </a:p>
        </p:txBody>
      </p:sp>
    </p:spTree>
    <p:extLst>
      <p:ext uri="{BB962C8B-B14F-4D97-AF65-F5344CB8AC3E}">
        <p14:creationId xmlns:p14="http://schemas.microsoft.com/office/powerpoint/2010/main" val="41198134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61D1-22DA-1B4B-ADFC-BE9266239AFB}"/>
              </a:ext>
            </a:extLst>
          </p:cNvPr>
          <p:cNvSpPr>
            <a:spLocks noGrp="1"/>
          </p:cNvSpPr>
          <p:nvPr>
            <p:ph type="title"/>
          </p:nvPr>
        </p:nvSpPr>
        <p:spPr/>
        <p:txBody>
          <a:bodyPr/>
          <a:lstStyle/>
          <a:p>
            <a:r>
              <a:rPr lang="en-US" b="1" u="sng" dirty="0"/>
              <a:t>Reducing Risk</a:t>
            </a:r>
          </a:p>
        </p:txBody>
      </p:sp>
      <p:sp>
        <p:nvSpPr>
          <p:cNvPr id="3" name="Content Placeholder 2">
            <a:extLst>
              <a:ext uri="{FF2B5EF4-FFF2-40B4-BE49-F238E27FC236}">
                <a16:creationId xmlns:a16="http://schemas.microsoft.com/office/drawing/2014/main" id="{4DB91F47-AB84-A84F-8FF3-0AD501201638}"/>
              </a:ext>
            </a:extLst>
          </p:cNvPr>
          <p:cNvSpPr>
            <a:spLocks noGrp="1"/>
          </p:cNvSpPr>
          <p:nvPr>
            <p:ph idx="1"/>
          </p:nvPr>
        </p:nvSpPr>
        <p:spPr>
          <a:xfrm>
            <a:off x="4200613" y="3153597"/>
            <a:ext cx="7729728" cy="3101983"/>
          </a:xfrm>
        </p:spPr>
        <p:txBody>
          <a:bodyPr>
            <a:normAutofit/>
          </a:bodyPr>
          <a:lstStyle/>
          <a:p>
            <a:pPr marL="0" indent="0">
              <a:buNone/>
            </a:pPr>
            <a:r>
              <a:rPr lang="en-US" sz="4000" dirty="0"/>
              <a:t>Safety planning </a:t>
            </a:r>
          </a:p>
          <a:p>
            <a:pPr marL="0" indent="0">
              <a:buNone/>
            </a:pPr>
            <a:r>
              <a:rPr lang="en-US" sz="4000" dirty="0"/>
              <a:t>Lethal means reduction</a:t>
            </a:r>
          </a:p>
          <a:p>
            <a:pPr marL="0" indent="0">
              <a:buNone/>
            </a:pPr>
            <a:r>
              <a:rPr lang="en-US" sz="4000" dirty="0"/>
              <a:t>Relationship (PCP, adults)</a:t>
            </a:r>
          </a:p>
        </p:txBody>
      </p:sp>
    </p:spTree>
    <p:extLst>
      <p:ext uri="{BB962C8B-B14F-4D97-AF65-F5344CB8AC3E}">
        <p14:creationId xmlns:p14="http://schemas.microsoft.com/office/powerpoint/2010/main" val="14980937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F81DEB-0176-BD44-9D62-9F83CF5C73A4}"/>
              </a:ext>
            </a:extLst>
          </p:cNvPr>
          <p:cNvPicPr>
            <a:picLocks noChangeAspect="1"/>
          </p:cNvPicPr>
          <p:nvPr/>
        </p:nvPicPr>
        <p:blipFill>
          <a:blip r:embed="rId3"/>
          <a:stretch>
            <a:fillRect/>
          </a:stretch>
        </p:blipFill>
        <p:spPr>
          <a:xfrm>
            <a:off x="404937" y="0"/>
            <a:ext cx="5691063" cy="6858000"/>
          </a:xfrm>
          <a:prstGeom prst="rect">
            <a:avLst/>
          </a:prstGeom>
        </p:spPr>
      </p:pic>
      <p:sp>
        <p:nvSpPr>
          <p:cNvPr id="6" name="TextBox 5">
            <a:extLst>
              <a:ext uri="{FF2B5EF4-FFF2-40B4-BE49-F238E27FC236}">
                <a16:creationId xmlns:a16="http://schemas.microsoft.com/office/drawing/2014/main" id="{60292035-A4F9-BD46-9697-63FDA921B4D8}"/>
              </a:ext>
            </a:extLst>
          </p:cNvPr>
          <p:cNvSpPr txBox="1"/>
          <p:nvPr/>
        </p:nvSpPr>
        <p:spPr>
          <a:xfrm>
            <a:off x="8941531" y="5644657"/>
            <a:ext cx="301600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Stanley &amp; Brown, 2008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Free: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https://suicidepreventionlifeline.org/wp-content/uploads/2016/08/Brown_StanleySafetyPlanTemplate.pdf</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ame 6">
            <a:extLst>
              <a:ext uri="{FF2B5EF4-FFF2-40B4-BE49-F238E27FC236}">
                <a16:creationId xmlns:a16="http://schemas.microsoft.com/office/drawing/2014/main" id="{C14A9DB5-04A5-5F49-849A-350ED0FD6BAA}"/>
              </a:ext>
            </a:extLst>
          </p:cNvPr>
          <p:cNvSpPr/>
          <p:nvPr/>
        </p:nvSpPr>
        <p:spPr>
          <a:xfrm>
            <a:off x="557337" y="1277817"/>
            <a:ext cx="5691063" cy="2661137"/>
          </a:xfrm>
          <a:prstGeom prst="frame">
            <a:avLst>
              <a:gd name="adj1" fmla="val 1161"/>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ame 7">
            <a:extLst>
              <a:ext uri="{FF2B5EF4-FFF2-40B4-BE49-F238E27FC236}">
                <a16:creationId xmlns:a16="http://schemas.microsoft.com/office/drawing/2014/main" id="{9625A513-F80F-7F4C-A981-52D9C51F8BF9}"/>
              </a:ext>
            </a:extLst>
          </p:cNvPr>
          <p:cNvSpPr/>
          <p:nvPr/>
        </p:nvSpPr>
        <p:spPr>
          <a:xfrm>
            <a:off x="557337" y="316524"/>
            <a:ext cx="5691063" cy="961293"/>
          </a:xfrm>
          <a:prstGeom prst="frame">
            <a:avLst>
              <a:gd name="adj1" fmla="val 380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ame 8">
            <a:extLst>
              <a:ext uri="{FF2B5EF4-FFF2-40B4-BE49-F238E27FC236}">
                <a16:creationId xmlns:a16="http://schemas.microsoft.com/office/drawing/2014/main" id="{58FAF37C-A5BB-4E4F-8FC7-8F8E7320D5FD}"/>
              </a:ext>
            </a:extLst>
          </p:cNvPr>
          <p:cNvSpPr/>
          <p:nvPr/>
        </p:nvSpPr>
        <p:spPr>
          <a:xfrm>
            <a:off x="557337" y="3979983"/>
            <a:ext cx="5691063" cy="1623646"/>
          </a:xfrm>
          <a:prstGeom prst="frame">
            <a:avLst>
              <a:gd name="adj1" fmla="val 236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ame 9">
            <a:extLst>
              <a:ext uri="{FF2B5EF4-FFF2-40B4-BE49-F238E27FC236}">
                <a16:creationId xmlns:a16="http://schemas.microsoft.com/office/drawing/2014/main" id="{06D90C08-52CF-2845-9130-43004FED3162}"/>
              </a:ext>
            </a:extLst>
          </p:cNvPr>
          <p:cNvSpPr/>
          <p:nvPr/>
        </p:nvSpPr>
        <p:spPr>
          <a:xfrm>
            <a:off x="569061" y="5644658"/>
            <a:ext cx="5679340" cy="830997"/>
          </a:xfrm>
          <a:prstGeom prst="frame">
            <a:avLst>
              <a:gd name="adj1" fmla="val 23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ame 10">
            <a:extLst>
              <a:ext uri="{FF2B5EF4-FFF2-40B4-BE49-F238E27FC236}">
                <a16:creationId xmlns:a16="http://schemas.microsoft.com/office/drawing/2014/main" id="{0FF8B48B-67A1-4B4C-AB98-D8B315B9CFE3}"/>
              </a:ext>
            </a:extLst>
          </p:cNvPr>
          <p:cNvSpPr/>
          <p:nvPr/>
        </p:nvSpPr>
        <p:spPr>
          <a:xfrm>
            <a:off x="557336" y="6475654"/>
            <a:ext cx="5702788" cy="382345"/>
          </a:xfrm>
          <a:prstGeom prst="frame">
            <a:avLst>
              <a:gd name="adj1" fmla="val 236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ight Brace 11">
            <a:extLst>
              <a:ext uri="{FF2B5EF4-FFF2-40B4-BE49-F238E27FC236}">
                <a16:creationId xmlns:a16="http://schemas.microsoft.com/office/drawing/2014/main" id="{BC998B8B-C393-7E4E-A30E-F49A9F1776EF}"/>
              </a:ext>
            </a:extLst>
          </p:cNvPr>
          <p:cNvSpPr/>
          <p:nvPr/>
        </p:nvSpPr>
        <p:spPr>
          <a:xfrm>
            <a:off x="6611815" y="1477108"/>
            <a:ext cx="890954" cy="2227384"/>
          </a:xfrm>
          <a:prstGeom prst="righ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76200">
                <a:solidFill>
                  <a:prstClr val="black"/>
                </a:solid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7EF78D6-4042-6D47-9642-5C0145070E60}"/>
              </a:ext>
            </a:extLst>
          </p:cNvPr>
          <p:cNvSpPr txBox="1"/>
          <p:nvPr/>
        </p:nvSpPr>
        <p:spPr>
          <a:xfrm>
            <a:off x="7690339" y="2414952"/>
            <a:ext cx="1992924" cy="369332"/>
          </a:xfrm>
          <a:prstGeom prst="rect">
            <a:avLst/>
          </a:prstGeom>
          <a:solidFill>
            <a:srgbClr val="FFC000"/>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Coping Strategies</a:t>
            </a:r>
          </a:p>
        </p:txBody>
      </p:sp>
      <p:sp>
        <p:nvSpPr>
          <p:cNvPr id="14" name="TextBox 13">
            <a:extLst>
              <a:ext uri="{FF2B5EF4-FFF2-40B4-BE49-F238E27FC236}">
                <a16:creationId xmlns:a16="http://schemas.microsoft.com/office/drawing/2014/main" id="{2E70FB43-DCAE-0940-A1BC-FF99ECBDACAE}"/>
              </a:ext>
            </a:extLst>
          </p:cNvPr>
          <p:cNvSpPr txBox="1"/>
          <p:nvPr/>
        </p:nvSpPr>
        <p:spPr>
          <a:xfrm>
            <a:off x="6400801" y="4607140"/>
            <a:ext cx="1992924" cy="369332"/>
          </a:xfrm>
          <a:prstGeom prst="rect">
            <a:avLst/>
          </a:prstGeom>
          <a:solidFill>
            <a:srgbClr val="00B050"/>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Crisis Resources</a:t>
            </a:r>
          </a:p>
        </p:txBody>
      </p:sp>
      <p:sp>
        <p:nvSpPr>
          <p:cNvPr id="15" name="TextBox 14">
            <a:extLst>
              <a:ext uri="{FF2B5EF4-FFF2-40B4-BE49-F238E27FC236}">
                <a16:creationId xmlns:a16="http://schemas.microsoft.com/office/drawing/2014/main" id="{9F96C30C-4651-424F-97E6-01AB341099EA}"/>
              </a:ext>
            </a:extLst>
          </p:cNvPr>
          <p:cNvSpPr txBox="1"/>
          <p:nvPr/>
        </p:nvSpPr>
        <p:spPr>
          <a:xfrm>
            <a:off x="6412525" y="5644657"/>
            <a:ext cx="1992924" cy="646331"/>
          </a:xfrm>
          <a:prstGeom prst="rect">
            <a:avLst/>
          </a:prstGeom>
          <a:solidFill>
            <a:srgbClr val="FF0000"/>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Lethal means restriction</a:t>
            </a:r>
          </a:p>
        </p:txBody>
      </p:sp>
      <p:sp>
        <p:nvSpPr>
          <p:cNvPr id="16" name="TextBox 15">
            <a:extLst>
              <a:ext uri="{FF2B5EF4-FFF2-40B4-BE49-F238E27FC236}">
                <a16:creationId xmlns:a16="http://schemas.microsoft.com/office/drawing/2014/main" id="{FA8FD7AC-29C3-C542-8609-8FDE566E3140}"/>
              </a:ext>
            </a:extLst>
          </p:cNvPr>
          <p:cNvSpPr txBox="1"/>
          <p:nvPr/>
        </p:nvSpPr>
        <p:spPr>
          <a:xfrm>
            <a:off x="6440241" y="6475654"/>
            <a:ext cx="1992924" cy="369332"/>
          </a:xfrm>
          <a:prstGeom prst="rect">
            <a:avLst/>
          </a:prstGeom>
          <a:solidFill>
            <a:srgbClr val="00B0F0"/>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Protective Factors</a:t>
            </a:r>
          </a:p>
        </p:txBody>
      </p:sp>
      <p:sp>
        <p:nvSpPr>
          <p:cNvPr id="17" name="TextBox 16">
            <a:extLst>
              <a:ext uri="{FF2B5EF4-FFF2-40B4-BE49-F238E27FC236}">
                <a16:creationId xmlns:a16="http://schemas.microsoft.com/office/drawing/2014/main" id="{A5FCED9A-E454-0444-9A32-BB547A89CE03}"/>
              </a:ext>
            </a:extLst>
          </p:cNvPr>
          <p:cNvSpPr txBox="1"/>
          <p:nvPr/>
        </p:nvSpPr>
        <p:spPr>
          <a:xfrm>
            <a:off x="6400800" y="612504"/>
            <a:ext cx="1992924" cy="369332"/>
          </a:xfrm>
          <a:prstGeom prst="rect">
            <a:avLst/>
          </a:prstGeom>
          <a:solidFill>
            <a:srgbClr val="7030A0"/>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Warning Signs</a:t>
            </a:r>
          </a:p>
        </p:txBody>
      </p:sp>
      <p:sp>
        <p:nvSpPr>
          <p:cNvPr id="2" name="TextBox 1">
            <a:extLst>
              <a:ext uri="{FF2B5EF4-FFF2-40B4-BE49-F238E27FC236}">
                <a16:creationId xmlns:a16="http://schemas.microsoft.com/office/drawing/2014/main" id="{239BF3B0-FFBA-ED4F-ACD2-19D4609A13D8}"/>
              </a:ext>
            </a:extLst>
          </p:cNvPr>
          <p:cNvSpPr txBox="1"/>
          <p:nvPr/>
        </p:nvSpPr>
        <p:spPr>
          <a:xfrm>
            <a:off x="6440240" y="5109210"/>
            <a:ext cx="37667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Crisis Text Line: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Text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741741</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
        <p:nvSpPr>
          <p:cNvPr id="3" name="TextBox 2">
            <a:extLst>
              <a:ext uri="{FF2B5EF4-FFF2-40B4-BE49-F238E27FC236}">
                <a16:creationId xmlns:a16="http://schemas.microsoft.com/office/drawing/2014/main" id="{4B53F80E-945B-3346-A31A-F503C1A8B8DD}"/>
              </a:ext>
            </a:extLst>
          </p:cNvPr>
          <p:cNvSpPr txBox="1"/>
          <p:nvPr/>
        </p:nvSpPr>
        <p:spPr>
          <a:xfrm>
            <a:off x="9964614" y="1980028"/>
            <a:ext cx="1992924"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Virtual HOPE Box: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Helps kids make their own hopeful pictures/reminders of safety plan</a:t>
            </a:r>
          </a:p>
        </p:txBody>
      </p:sp>
    </p:spTree>
    <p:extLst>
      <p:ext uri="{BB962C8B-B14F-4D97-AF65-F5344CB8AC3E}">
        <p14:creationId xmlns:p14="http://schemas.microsoft.com/office/powerpoint/2010/main" val="30295787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61599-37FB-3643-AE35-616D18ED5A33}"/>
              </a:ext>
            </a:extLst>
          </p:cNvPr>
          <p:cNvSpPr>
            <a:spLocks noGrp="1"/>
          </p:cNvSpPr>
          <p:nvPr>
            <p:ph type="title"/>
          </p:nvPr>
        </p:nvSpPr>
        <p:spPr/>
        <p:txBody>
          <a:bodyPr/>
          <a:lstStyle/>
          <a:p>
            <a:r>
              <a:rPr lang="en-US" dirty="0"/>
              <a:t>Lethal Means Reduction </a:t>
            </a:r>
          </a:p>
        </p:txBody>
      </p:sp>
      <p:sp>
        <p:nvSpPr>
          <p:cNvPr id="3" name="Content Placeholder 2">
            <a:extLst>
              <a:ext uri="{FF2B5EF4-FFF2-40B4-BE49-F238E27FC236}">
                <a16:creationId xmlns:a16="http://schemas.microsoft.com/office/drawing/2014/main" id="{80FBDAED-AB20-6949-8B02-7D633BC29AA3}"/>
              </a:ext>
            </a:extLst>
          </p:cNvPr>
          <p:cNvSpPr>
            <a:spLocks noGrp="1"/>
          </p:cNvSpPr>
          <p:nvPr>
            <p:ph idx="1"/>
          </p:nvPr>
        </p:nvSpPr>
        <p:spPr>
          <a:xfrm>
            <a:off x="838200" y="1690689"/>
            <a:ext cx="10271525" cy="4202620"/>
          </a:xfrm>
        </p:spPr>
        <p:txBody>
          <a:bodyPr anchor="ctr"/>
          <a:lstStyle/>
          <a:p>
            <a:pPr marL="0" indent="0" algn="ctr">
              <a:buNone/>
            </a:pPr>
            <a:r>
              <a:rPr lang="en-US" sz="3600" dirty="0"/>
              <a:t>Lock box / locking cabinets </a:t>
            </a:r>
          </a:p>
          <a:p>
            <a:pPr marL="0" indent="0" algn="ctr">
              <a:buNone/>
            </a:pPr>
            <a:r>
              <a:rPr lang="en-US" sz="3600" dirty="0"/>
              <a:t>Gun trigger lock</a:t>
            </a:r>
          </a:p>
          <a:p>
            <a:pPr marL="0" indent="0" algn="ctr">
              <a:buNone/>
            </a:pPr>
            <a:r>
              <a:rPr lang="en-US" sz="3600" dirty="0"/>
              <a:t>Education about safe gun storage </a:t>
            </a:r>
          </a:p>
          <a:p>
            <a:pPr marL="0" indent="0" algn="ctr">
              <a:buNone/>
            </a:pPr>
            <a:r>
              <a:rPr lang="en-US" sz="3600" dirty="0"/>
              <a:t>Removing items from home </a:t>
            </a:r>
          </a:p>
          <a:p>
            <a:endParaRPr lang="en-US" dirty="0"/>
          </a:p>
          <a:p>
            <a:endParaRPr lang="en-US" dirty="0"/>
          </a:p>
        </p:txBody>
      </p:sp>
    </p:spTree>
    <p:extLst>
      <p:ext uri="{BB962C8B-B14F-4D97-AF65-F5344CB8AC3E}">
        <p14:creationId xmlns:p14="http://schemas.microsoft.com/office/powerpoint/2010/main" val="27306542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E088-07D6-F943-B40E-81A6AC2C76B1}"/>
              </a:ext>
            </a:extLst>
          </p:cNvPr>
          <p:cNvSpPr>
            <a:spLocks noGrp="1"/>
          </p:cNvSpPr>
          <p:nvPr>
            <p:ph type="title"/>
          </p:nvPr>
        </p:nvSpPr>
        <p:spPr/>
        <p:txBody>
          <a:bodyPr/>
          <a:lstStyle/>
          <a:p>
            <a:r>
              <a:rPr lang="en-US" dirty="0"/>
              <a:t>Relationships</a:t>
            </a:r>
          </a:p>
        </p:txBody>
      </p:sp>
      <p:sp>
        <p:nvSpPr>
          <p:cNvPr id="3" name="Content Placeholder 2">
            <a:extLst>
              <a:ext uri="{FF2B5EF4-FFF2-40B4-BE49-F238E27FC236}">
                <a16:creationId xmlns:a16="http://schemas.microsoft.com/office/drawing/2014/main" id="{21B879B4-7D0C-DD43-B985-3CD0667BEC54}"/>
              </a:ext>
            </a:extLst>
          </p:cNvPr>
          <p:cNvSpPr>
            <a:spLocks noGrp="1"/>
          </p:cNvSpPr>
          <p:nvPr>
            <p:ph idx="1"/>
          </p:nvPr>
        </p:nvSpPr>
        <p:spPr/>
        <p:txBody>
          <a:bodyPr/>
          <a:lstStyle/>
          <a:p>
            <a:pPr marL="0" indent="0">
              <a:buNone/>
            </a:pPr>
            <a:r>
              <a:rPr lang="en-US" i="1" dirty="0"/>
              <a:t>Perceived</a:t>
            </a:r>
            <a:r>
              <a:rPr lang="en-US" dirty="0"/>
              <a:t> relationships</a:t>
            </a:r>
          </a:p>
          <a:p>
            <a:pPr marL="0" indent="0">
              <a:buNone/>
            </a:pPr>
            <a:endParaRPr lang="en-US" dirty="0"/>
          </a:p>
          <a:p>
            <a:pPr marL="0" indent="0">
              <a:buNone/>
            </a:pPr>
            <a:endParaRPr lang="en-US" dirty="0"/>
          </a:p>
          <a:p>
            <a:pPr marL="0" indent="0">
              <a:buNone/>
            </a:pPr>
            <a:r>
              <a:rPr lang="en-US" i="1" dirty="0"/>
              <a:t>Caring contacts:</a:t>
            </a:r>
          </a:p>
          <a:p>
            <a:pPr marL="0" indent="0">
              <a:buNone/>
            </a:pPr>
            <a:r>
              <a:rPr lang="en-US" dirty="0"/>
              <a:t>Office can follow through </a:t>
            </a:r>
          </a:p>
          <a:p>
            <a:pPr marL="0" indent="0">
              <a:buNone/>
            </a:pPr>
            <a:r>
              <a:rPr lang="en-US" dirty="0"/>
              <a:t>with a caring relationship</a:t>
            </a:r>
          </a:p>
          <a:p>
            <a:pPr marL="0" indent="0">
              <a:buNone/>
            </a:pPr>
            <a:r>
              <a:rPr lang="en-US" dirty="0" err="1"/>
              <a:t>Nowmattersnow.org</a:t>
            </a:r>
            <a:endParaRPr lang="en-US" dirty="0"/>
          </a:p>
        </p:txBody>
      </p:sp>
      <p:pic>
        <p:nvPicPr>
          <p:cNvPr id="5" name="Picture 4">
            <a:extLst>
              <a:ext uri="{FF2B5EF4-FFF2-40B4-BE49-F238E27FC236}">
                <a16:creationId xmlns:a16="http://schemas.microsoft.com/office/drawing/2014/main" id="{3E84ED82-9646-3847-98F8-54B6CAC51631}"/>
              </a:ext>
            </a:extLst>
          </p:cNvPr>
          <p:cNvPicPr>
            <a:picLocks noChangeAspect="1"/>
          </p:cNvPicPr>
          <p:nvPr/>
        </p:nvPicPr>
        <p:blipFill>
          <a:blip r:embed="rId2"/>
          <a:stretch>
            <a:fillRect/>
          </a:stretch>
        </p:blipFill>
        <p:spPr>
          <a:xfrm>
            <a:off x="4787168" y="365125"/>
            <a:ext cx="7201626" cy="6127750"/>
          </a:xfrm>
          <a:prstGeom prst="rect">
            <a:avLst/>
          </a:prstGeom>
        </p:spPr>
      </p:pic>
    </p:spTree>
    <p:extLst>
      <p:ext uri="{BB962C8B-B14F-4D97-AF65-F5344CB8AC3E}">
        <p14:creationId xmlns:p14="http://schemas.microsoft.com/office/powerpoint/2010/main" val="14382394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7559-4484-184B-B76D-DB3E1D06208D}"/>
              </a:ext>
            </a:extLst>
          </p:cNvPr>
          <p:cNvSpPr>
            <a:spLocks noGrp="1"/>
          </p:cNvSpPr>
          <p:nvPr>
            <p:ph type="title"/>
          </p:nvPr>
        </p:nvSpPr>
        <p:spPr>
          <a:xfrm>
            <a:off x="838200" y="-11389"/>
            <a:ext cx="10515600" cy="1325563"/>
          </a:xfrm>
        </p:spPr>
        <p:txBody>
          <a:bodyPr/>
          <a:lstStyle/>
          <a:p>
            <a:r>
              <a:rPr lang="en-US" dirty="0"/>
              <a:t>VTCPAP: never worry alone</a:t>
            </a:r>
          </a:p>
        </p:txBody>
      </p:sp>
      <p:sp>
        <p:nvSpPr>
          <p:cNvPr id="3" name="Content Placeholder 2">
            <a:extLst>
              <a:ext uri="{FF2B5EF4-FFF2-40B4-BE49-F238E27FC236}">
                <a16:creationId xmlns:a16="http://schemas.microsoft.com/office/drawing/2014/main" id="{1BBB0E3C-74C3-3943-8789-1F6CCAFE73EB}"/>
              </a:ext>
            </a:extLst>
          </p:cNvPr>
          <p:cNvSpPr>
            <a:spLocks noGrp="1"/>
          </p:cNvSpPr>
          <p:nvPr>
            <p:ph idx="1"/>
          </p:nvPr>
        </p:nvSpPr>
        <p:spPr>
          <a:xfrm>
            <a:off x="838200" y="1314174"/>
            <a:ext cx="10515600" cy="4862789"/>
          </a:xfrm>
        </p:spPr>
        <p:txBody>
          <a:bodyPr>
            <a:normAutofit fontScale="92500" lnSpcReduction="20000"/>
          </a:bodyPr>
          <a:lstStyle/>
          <a:p>
            <a:pPr marL="0" indent="0" algn="ctr">
              <a:buNone/>
            </a:pPr>
            <a:r>
              <a:rPr lang="en-US" sz="3200" dirty="0"/>
              <a:t>Use emergency resources for urgent/emergencies </a:t>
            </a:r>
          </a:p>
          <a:p>
            <a:pPr marL="0" indent="0" algn="ctr">
              <a:buNone/>
            </a:pPr>
            <a:r>
              <a:rPr lang="en-US" sz="3200" dirty="0"/>
              <a:t>(not an emergency service)</a:t>
            </a:r>
          </a:p>
          <a:p>
            <a:pPr marL="0" indent="0" algn="ctr">
              <a:buNone/>
            </a:pPr>
            <a:endParaRPr lang="en-US" sz="3200" dirty="0"/>
          </a:p>
          <a:p>
            <a:pPr marL="0" indent="0" algn="ctr">
              <a:buNone/>
            </a:pPr>
            <a:r>
              <a:rPr lang="en-US" sz="3200" dirty="0"/>
              <a:t>Risk assessment is not an exact science</a:t>
            </a:r>
          </a:p>
          <a:p>
            <a:pPr marL="0" indent="0" algn="ctr">
              <a:buNone/>
            </a:pPr>
            <a:r>
              <a:rPr lang="en-US" sz="3200" dirty="0"/>
              <a:t>Call for a second opinion/help with decision making</a:t>
            </a:r>
          </a:p>
          <a:p>
            <a:endParaRPr lang="en-US" sz="3200" dirty="0">
              <a:solidFill>
                <a:srgbClr val="FF0000"/>
              </a:solidFill>
            </a:endParaRPr>
          </a:p>
          <a:p>
            <a:endParaRPr lang="en-US" sz="3200" dirty="0">
              <a:solidFill>
                <a:srgbClr val="FF0000"/>
              </a:solidFill>
            </a:endParaRPr>
          </a:p>
          <a:p>
            <a:pPr marL="0" indent="0" algn="ctr">
              <a:buNone/>
            </a:pPr>
            <a:r>
              <a:rPr lang="en-US" sz="3200" dirty="0">
                <a:solidFill>
                  <a:srgbClr val="FF0000"/>
                </a:solidFill>
              </a:rPr>
              <a:t>Email </a:t>
            </a:r>
            <a:r>
              <a:rPr lang="en-US" sz="3200" dirty="0">
                <a:solidFill>
                  <a:srgbClr val="FF0000"/>
                </a:solidFill>
                <a:hlinkClick r:id="rId2"/>
              </a:rPr>
              <a:t>aquinn@chcb.org</a:t>
            </a:r>
            <a:r>
              <a:rPr lang="en-US" sz="3200" dirty="0">
                <a:solidFill>
                  <a:srgbClr val="FF0000"/>
                </a:solidFill>
              </a:rPr>
              <a:t> to register your practice</a:t>
            </a:r>
          </a:p>
          <a:p>
            <a:pPr marL="0" indent="0" algn="ctr">
              <a:buNone/>
            </a:pPr>
            <a:r>
              <a:rPr lang="en-US" sz="3200" dirty="0">
                <a:solidFill>
                  <a:srgbClr val="FF0000"/>
                </a:solidFill>
              </a:rPr>
              <a:t>Opening June 13</a:t>
            </a:r>
          </a:p>
          <a:p>
            <a:pPr marL="0" indent="0" algn="ctr">
              <a:buNone/>
            </a:pPr>
            <a:r>
              <a:rPr lang="en-US" sz="3200" dirty="0">
                <a:solidFill>
                  <a:srgbClr val="FF0000"/>
                </a:solidFill>
              </a:rPr>
              <a:t>Weekdays 9-3p</a:t>
            </a:r>
          </a:p>
        </p:txBody>
      </p:sp>
    </p:spTree>
    <p:extLst>
      <p:ext uri="{BB962C8B-B14F-4D97-AF65-F5344CB8AC3E}">
        <p14:creationId xmlns:p14="http://schemas.microsoft.com/office/powerpoint/2010/main" val="1208673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95" y="75648"/>
            <a:ext cx="10998203" cy="779463"/>
          </a:xfrm>
        </p:spPr>
        <p:txBody>
          <a:bodyPr/>
          <a:lstStyle/>
          <a:p>
            <a:r>
              <a:rPr lang="en-US" dirty="0"/>
              <a:t>Situation </a:t>
            </a:r>
            <a:r>
              <a:rPr lang="en-US" dirty="0" smtClean="0"/>
              <a:t>update</a:t>
            </a:r>
            <a:endParaRPr lang="en-US" sz="2800" dirty="0">
              <a:solidFill>
                <a:srgbClr val="FF0000"/>
              </a:solidFill>
            </a:endParaRPr>
          </a:p>
        </p:txBody>
      </p:sp>
      <p:sp>
        <p:nvSpPr>
          <p:cNvPr id="4" name="Date Placeholder 3"/>
          <p:cNvSpPr>
            <a:spLocks noGrp="1"/>
          </p:cNvSpPr>
          <p:nvPr>
            <p:ph type="dt" sz="half" idx="10"/>
          </p:nvPr>
        </p:nvSpPr>
        <p:spPr>
          <a:xfrm>
            <a:off x="5276471" y="6574147"/>
            <a:ext cx="1943687" cy="207653"/>
          </a:xfrm>
        </p:spPr>
        <p:txBody>
          <a:bodyPr/>
          <a:lstStyle/>
          <a:p>
            <a:pPr algn="ctr">
              <a:defRPr/>
            </a:pPr>
            <a:fld id="{DDAC2FB7-1DF7-403F-AA6F-281A3D0BF004}" type="datetime4">
              <a:rPr lang="en-US" smtClean="0"/>
              <a:t>May 18, 2022</a:t>
            </a:fld>
            <a:endParaRPr lang="en-US" dirty="0"/>
          </a:p>
        </p:txBody>
      </p:sp>
      <p:sp>
        <p:nvSpPr>
          <p:cNvPr id="8" name="TextBox 7"/>
          <p:cNvSpPr txBox="1"/>
          <p:nvPr/>
        </p:nvSpPr>
        <p:spPr>
          <a:xfrm>
            <a:off x="3357588" y="6247222"/>
            <a:ext cx="5781454" cy="276999"/>
          </a:xfrm>
          <a:prstGeom prst="rect">
            <a:avLst/>
          </a:prstGeom>
          <a:noFill/>
        </p:spPr>
        <p:txBody>
          <a:bodyPr wrap="none" rtlCol="0">
            <a:spAutoFit/>
          </a:bodyPr>
          <a:lstStyle/>
          <a:p>
            <a:r>
              <a:rPr lang="en-US" sz="1200" u="sng" dirty="0">
                <a:solidFill>
                  <a:schemeClr val="accent1">
                    <a:lumMod val="75000"/>
                  </a:schemeClr>
                </a:solidFill>
              </a:rPr>
              <a:t>https://www.healthvermont.gov/covid-19/current-activity/vermont-dashboard</a:t>
            </a:r>
          </a:p>
        </p:txBody>
      </p:sp>
      <p:pic>
        <p:nvPicPr>
          <p:cNvPr id="3" name="Picture 2"/>
          <p:cNvPicPr>
            <a:picLocks noChangeAspect="1"/>
          </p:cNvPicPr>
          <p:nvPr/>
        </p:nvPicPr>
        <p:blipFill>
          <a:blip r:embed="rId3"/>
          <a:stretch>
            <a:fillRect/>
          </a:stretch>
        </p:blipFill>
        <p:spPr>
          <a:xfrm>
            <a:off x="1707845" y="760822"/>
            <a:ext cx="9080938" cy="5486400"/>
          </a:xfrm>
          <a:prstGeom prst="rect">
            <a:avLst/>
          </a:prstGeom>
        </p:spPr>
      </p:pic>
    </p:spTree>
    <p:extLst>
      <p:ext uri="{BB962C8B-B14F-4D97-AF65-F5344CB8AC3E}">
        <p14:creationId xmlns:p14="http://schemas.microsoft.com/office/powerpoint/2010/main" val="39594115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9C7541-6819-A343-AF15-1321CE16FD6C}"/>
              </a:ext>
            </a:extLst>
          </p:cNvPr>
          <p:cNvPicPr>
            <a:picLocks noChangeAspect="1"/>
          </p:cNvPicPr>
          <p:nvPr/>
        </p:nvPicPr>
        <p:blipFill>
          <a:blip r:embed="rId2"/>
          <a:stretch>
            <a:fillRect/>
          </a:stretch>
        </p:blipFill>
        <p:spPr>
          <a:xfrm>
            <a:off x="3646714" y="0"/>
            <a:ext cx="4898571" cy="6858000"/>
          </a:xfrm>
          <a:prstGeom prst="rect">
            <a:avLst/>
          </a:prstGeom>
        </p:spPr>
      </p:pic>
    </p:spTree>
    <p:extLst>
      <p:ext uri="{BB962C8B-B14F-4D97-AF65-F5344CB8AC3E}">
        <p14:creationId xmlns:p14="http://schemas.microsoft.com/office/powerpoint/2010/main" val="7985540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29A91-8515-0E40-A4D1-FD58F1E543E8}"/>
              </a:ext>
            </a:extLst>
          </p:cNvPr>
          <p:cNvSpPr>
            <a:spLocks noGrp="1"/>
          </p:cNvSpPr>
          <p:nvPr>
            <p:ph type="title"/>
          </p:nvPr>
        </p:nvSpPr>
        <p:spPr>
          <a:xfrm>
            <a:off x="838200" y="-65179"/>
            <a:ext cx="10515600" cy="1325563"/>
          </a:xfrm>
        </p:spPr>
        <p:txBody>
          <a:bodyPr/>
          <a:lstStyle/>
          <a:p>
            <a:r>
              <a:rPr lang="en-US" b="1" dirty="0"/>
              <a:t>Summary</a:t>
            </a:r>
          </a:p>
        </p:txBody>
      </p:sp>
      <p:sp>
        <p:nvSpPr>
          <p:cNvPr id="3" name="Content Placeholder 2">
            <a:extLst>
              <a:ext uri="{FF2B5EF4-FFF2-40B4-BE49-F238E27FC236}">
                <a16:creationId xmlns:a16="http://schemas.microsoft.com/office/drawing/2014/main" id="{3D51E87C-5C68-A94C-BBE3-DBF97FB41FE6}"/>
              </a:ext>
            </a:extLst>
          </p:cNvPr>
          <p:cNvSpPr>
            <a:spLocks noGrp="1"/>
          </p:cNvSpPr>
          <p:nvPr>
            <p:ph idx="1"/>
          </p:nvPr>
        </p:nvSpPr>
        <p:spPr>
          <a:xfrm>
            <a:off x="742950" y="986118"/>
            <a:ext cx="10906038" cy="5871881"/>
          </a:xfrm>
        </p:spPr>
        <p:txBody>
          <a:bodyPr anchor="ctr">
            <a:normAutofit/>
          </a:bodyPr>
          <a:lstStyle/>
          <a:p>
            <a:pPr marL="0" indent="0" algn="ctr">
              <a:buNone/>
            </a:pPr>
            <a:r>
              <a:rPr lang="en-US" dirty="0"/>
              <a:t>Youth suicide is a public health problem </a:t>
            </a:r>
          </a:p>
          <a:p>
            <a:pPr marL="0" indent="0" algn="ctr">
              <a:buNone/>
            </a:pPr>
            <a:r>
              <a:rPr lang="en-US" dirty="0"/>
              <a:t>Primary Care--critical role</a:t>
            </a:r>
          </a:p>
          <a:p>
            <a:pPr marL="0" indent="0" algn="ctr">
              <a:buNone/>
            </a:pPr>
            <a:r>
              <a:rPr lang="en-US" dirty="0"/>
              <a:t>Address underlying problems</a:t>
            </a:r>
          </a:p>
          <a:p>
            <a:pPr marL="0" indent="0" algn="ctr">
              <a:buNone/>
            </a:pPr>
            <a:r>
              <a:rPr lang="en-US" dirty="0"/>
              <a:t>Provide treatment </a:t>
            </a:r>
            <a:r>
              <a:rPr lang="en-US" i="1" dirty="0"/>
              <a:t>now</a:t>
            </a:r>
          </a:p>
          <a:p>
            <a:pPr marL="0" indent="0" algn="ctr">
              <a:buNone/>
            </a:pPr>
            <a:endParaRPr lang="en-US" dirty="0"/>
          </a:p>
          <a:p>
            <a:pPr marL="0" indent="0" algn="ctr">
              <a:buNone/>
            </a:pPr>
            <a:r>
              <a:rPr lang="en-US" dirty="0">
                <a:solidFill>
                  <a:srgbClr val="FF0000"/>
                </a:solidFill>
              </a:rPr>
              <a:t>Sequence of Care</a:t>
            </a:r>
          </a:p>
          <a:p>
            <a:pPr marL="4171950" lvl="8" indent="-514350">
              <a:buFont typeface="+mj-lt"/>
              <a:buAutoNum type="arabicPeriod"/>
            </a:pPr>
            <a:r>
              <a:rPr lang="en-US" sz="2400" dirty="0"/>
              <a:t>Screen and triage</a:t>
            </a:r>
          </a:p>
          <a:p>
            <a:pPr marL="4171950" lvl="8" indent="-514350">
              <a:buFont typeface="+mj-lt"/>
              <a:buAutoNum type="arabicPeriod"/>
            </a:pPr>
            <a:r>
              <a:rPr lang="en-US" sz="2400" dirty="0"/>
              <a:t>Safety Plan</a:t>
            </a:r>
          </a:p>
          <a:p>
            <a:pPr marL="4171950" lvl="8" indent="-514350">
              <a:buFont typeface="+mj-lt"/>
              <a:buAutoNum type="arabicPeriod"/>
            </a:pPr>
            <a:r>
              <a:rPr lang="en-US" sz="2400" dirty="0"/>
              <a:t>Lethal means reduction </a:t>
            </a:r>
          </a:p>
          <a:p>
            <a:pPr marL="0" indent="0">
              <a:buNone/>
            </a:pPr>
            <a:endParaRPr lang="en-US" dirty="0"/>
          </a:p>
        </p:txBody>
      </p:sp>
    </p:spTree>
    <p:extLst>
      <p:ext uri="{BB962C8B-B14F-4D97-AF65-F5344CB8AC3E}">
        <p14:creationId xmlns:p14="http://schemas.microsoft.com/office/powerpoint/2010/main" val="23652774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506A-3611-9B40-A0AE-22EA9999DB85}"/>
              </a:ext>
            </a:extLst>
          </p:cNvPr>
          <p:cNvSpPr>
            <a:spLocks noGrp="1"/>
          </p:cNvSpPr>
          <p:nvPr>
            <p:ph type="title"/>
          </p:nvPr>
        </p:nvSpPr>
        <p:spPr>
          <a:xfrm>
            <a:off x="838200" y="-46355"/>
            <a:ext cx="10515600" cy="1325563"/>
          </a:xfrm>
        </p:spPr>
        <p:txBody>
          <a:bodyPr/>
          <a:lstStyle/>
          <a:p>
            <a:r>
              <a:rPr lang="en-US" b="1" dirty="0"/>
              <a:t>References</a:t>
            </a:r>
          </a:p>
        </p:txBody>
      </p:sp>
      <p:sp>
        <p:nvSpPr>
          <p:cNvPr id="3" name="Content Placeholder 2">
            <a:extLst>
              <a:ext uri="{FF2B5EF4-FFF2-40B4-BE49-F238E27FC236}">
                <a16:creationId xmlns:a16="http://schemas.microsoft.com/office/drawing/2014/main" id="{89C89903-E694-3F4C-8563-53DA6DC5C69E}"/>
              </a:ext>
            </a:extLst>
          </p:cNvPr>
          <p:cNvSpPr>
            <a:spLocks noGrp="1"/>
          </p:cNvSpPr>
          <p:nvPr>
            <p:ph idx="1"/>
          </p:nvPr>
        </p:nvSpPr>
        <p:spPr>
          <a:xfrm>
            <a:off x="738553" y="1120140"/>
            <a:ext cx="10515601" cy="5360670"/>
          </a:xfrm>
        </p:spPr>
        <p:txBody>
          <a:bodyPr>
            <a:normAutofit fontScale="62500" lnSpcReduction="20000"/>
          </a:bodyPr>
          <a:lstStyle/>
          <a:p>
            <a:pPr marL="0" indent="0">
              <a:buNone/>
            </a:pPr>
            <a:r>
              <a:rPr lang="en-US" sz="3400" dirty="0"/>
              <a:t>Curtin SC, Heron M. Death rates due to suicide and homicide among persons aged 10-24: United States, 2000-2017. NCHS Data Brief. 2019;(352):1–8</a:t>
            </a:r>
          </a:p>
          <a:p>
            <a:pPr marL="0" indent="0">
              <a:buNone/>
            </a:pPr>
            <a:r>
              <a:rPr lang="en-US" sz="3400" dirty="0"/>
              <a:t>Farley AM, Gallop RJ, Brooks ES, Gerdes, M, Bush ML, Young JF. Identification and management of adolescent depression in a large pediatric care network. J Dev </a:t>
            </a:r>
            <a:r>
              <a:rPr lang="en-US" sz="3400" dirty="0" err="1"/>
              <a:t>Behav</a:t>
            </a:r>
            <a:r>
              <a:rPr lang="en-US" sz="3400" dirty="0"/>
              <a:t> </a:t>
            </a:r>
            <a:r>
              <a:rPr lang="en-US" sz="3400" dirty="0" err="1"/>
              <a:t>Pediatr</a:t>
            </a:r>
            <a:r>
              <a:rPr lang="en-US" sz="3400" dirty="0"/>
              <a:t>. 2020;41(2):85–94.</a:t>
            </a:r>
          </a:p>
          <a:p>
            <a:pPr marL="0" indent="0">
              <a:buNone/>
            </a:pPr>
            <a:r>
              <a:rPr lang="en-US" sz="3400" dirty="0"/>
              <a:t>Gordon, M. &amp; Melvin, G. “Risk Assessment and Initial Management of Suicidal Adolescents.” </a:t>
            </a:r>
            <a:r>
              <a:rPr lang="en-US" sz="3400" i="1" dirty="0"/>
              <a:t>Australian Family Physician</a:t>
            </a:r>
            <a:r>
              <a:rPr lang="en-US" sz="3400" dirty="0"/>
              <a:t>. 43(6). June 6, 2014. Available: </a:t>
            </a:r>
            <a:r>
              <a:rPr lang="en-US" sz="3400" dirty="0">
                <a:hlinkClick r:id="rId3"/>
              </a:rPr>
              <a:t>https://www.racgp.org.au/afp/2014/june/suicidal-adolescents/</a:t>
            </a:r>
            <a:endParaRPr lang="en-US" sz="3400" dirty="0"/>
          </a:p>
          <a:p>
            <a:pPr marL="0" indent="0">
              <a:buNone/>
            </a:pPr>
            <a:r>
              <a:rPr lang="en-US" sz="3400" dirty="0"/>
              <a:t>Horowitz, L. M., Bridge, J. A., Teach, S. J., Ballard, E., Klima, J., Rosenstein, D. L., </a:t>
            </a:r>
            <a:r>
              <a:rPr lang="en-US" sz="3400" dirty="0" err="1"/>
              <a:t>Wharff</a:t>
            </a:r>
            <a:r>
              <a:rPr lang="en-US" sz="3400" dirty="0"/>
              <a:t>, E. A., </a:t>
            </a:r>
            <a:r>
              <a:rPr lang="en-US" sz="3400" dirty="0" err="1"/>
              <a:t>Ginnis</a:t>
            </a:r>
            <a:r>
              <a:rPr lang="en-US" sz="3400" dirty="0"/>
              <a:t>, K., Cannon, E., Joshi, P., &amp; Pao, M. (2012). Ask Suicide-Screening Questions (ASQ): A Brief Instrument for the Pediatric Emergency Department. </a:t>
            </a:r>
            <a:r>
              <a:rPr lang="en-US" sz="3400" i="1" dirty="0"/>
              <a:t>Archives of Pediatrics &amp; Adolescent Medicine</a:t>
            </a:r>
            <a:r>
              <a:rPr lang="en-US" sz="3400" dirty="0"/>
              <a:t>, </a:t>
            </a:r>
            <a:r>
              <a:rPr lang="en-US" sz="3400" i="1" dirty="0"/>
              <a:t>166</a:t>
            </a:r>
            <a:r>
              <a:rPr lang="en-US" sz="3400" dirty="0"/>
              <a:t>(12), 1170–1176. </a:t>
            </a:r>
            <a:r>
              <a:rPr lang="en-US" sz="3400" dirty="0">
                <a:hlinkClick r:id="rId4"/>
              </a:rPr>
              <a:t>https://doi.org/10.1001/archpediatrics.2012.1276</a:t>
            </a:r>
            <a:endParaRPr lang="en-US" sz="3400" dirty="0"/>
          </a:p>
          <a:p>
            <a:pPr marL="0" indent="0">
              <a:buNone/>
            </a:pPr>
            <a:r>
              <a:rPr lang="en-US" sz="3400" dirty="0" err="1"/>
              <a:t>Kivisto</a:t>
            </a:r>
            <a:r>
              <a:rPr lang="en-US" sz="3400" dirty="0"/>
              <a:t>, A. J., </a:t>
            </a:r>
            <a:r>
              <a:rPr lang="en-US" sz="3400" dirty="0" err="1"/>
              <a:t>Kivisto</a:t>
            </a:r>
            <a:r>
              <a:rPr lang="en-US" sz="3400" dirty="0"/>
              <a:t>, K. L., </a:t>
            </a:r>
            <a:r>
              <a:rPr lang="en-US" sz="3400" dirty="0" err="1"/>
              <a:t>Gurnell</a:t>
            </a:r>
            <a:r>
              <a:rPr lang="en-US" sz="3400" dirty="0"/>
              <a:t>, E., Phalen, P., &amp; Ray, B. (2021). Adolescent Suicide, Household Firearm Ownership, and the Effects of Child Access Prevention Laws. </a:t>
            </a:r>
            <a:r>
              <a:rPr lang="en-US" sz="3400" i="1" dirty="0"/>
              <a:t>Journal of the American Academy of Child &amp; Adolescent Psychiatry</a:t>
            </a:r>
            <a:r>
              <a:rPr lang="en-US" sz="3400" dirty="0"/>
              <a:t>, </a:t>
            </a:r>
            <a:r>
              <a:rPr lang="en-US" sz="3400" i="1" dirty="0"/>
              <a:t>60</a:t>
            </a:r>
            <a:r>
              <a:rPr lang="en-US" sz="3400" dirty="0"/>
              <a:t>(9), 1096–1104. </a:t>
            </a:r>
            <a:r>
              <a:rPr lang="en-US" sz="3400" dirty="0">
                <a:hlinkClick r:id="rId5"/>
              </a:rPr>
              <a:t>https://doi.org/10.1016/j.jaac.2020.08.442</a:t>
            </a:r>
            <a:endParaRPr lang="en-US" sz="3400" dirty="0"/>
          </a:p>
          <a:p>
            <a:pPr marL="0" indent="0">
              <a:buNone/>
            </a:pPr>
            <a:r>
              <a:rPr lang="en-US" sz="3400" dirty="0"/>
              <a:t>Klonsky DE, </a:t>
            </a:r>
            <a:r>
              <a:rPr lang="en-US" sz="3400" dirty="0" err="1"/>
              <a:t>Pachkowski</a:t>
            </a:r>
            <a:r>
              <a:rPr lang="en-US" sz="3400" dirty="0"/>
              <a:t> MC, Shahnaz A, May AM (2021). The three-step theory of suicide: Description, evidence, and some useful points of clarification. </a:t>
            </a:r>
            <a:r>
              <a:rPr lang="en-US" sz="3400" i="1" dirty="0"/>
              <a:t>Preventive Medicine,</a:t>
            </a:r>
            <a:r>
              <a:rPr lang="en-US" sz="3400" dirty="0"/>
              <a:t> 152(1), 106549.</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790574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61B-060E-5047-8121-F2484A1961A4}"/>
              </a:ext>
            </a:extLst>
          </p:cNvPr>
          <p:cNvSpPr>
            <a:spLocks noGrp="1"/>
          </p:cNvSpPr>
          <p:nvPr>
            <p:ph type="title"/>
          </p:nvPr>
        </p:nvSpPr>
        <p:spPr>
          <a:xfrm>
            <a:off x="838200" y="-103505"/>
            <a:ext cx="10515600" cy="1325563"/>
          </a:xfrm>
        </p:spPr>
        <p:txBody>
          <a:bodyPr/>
          <a:lstStyle/>
          <a:p>
            <a:r>
              <a:rPr lang="en-US" b="1" dirty="0"/>
              <a:t>References</a:t>
            </a:r>
          </a:p>
        </p:txBody>
      </p:sp>
      <p:sp>
        <p:nvSpPr>
          <p:cNvPr id="3" name="Content Placeholder 2">
            <a:extLst>
              <a:ext uri="{FF2B5EF4-FFF2-40B4-BE49-F238E27FC236}">
                <a16:creationId xmlns:a16="http://schemas.microsoft.com/office/drawing/2014/main" id="{4099F3E7-6CE9-C44F-B533-75E5425A90CA}"/>
              </a:ext>
            </a:extLst>
          </p:cNvPr>
          <p:cNvSpPr>
            <a:spLocks noGrp="1"/>
          </p:cNvSpPr>
          <p:nvPr>
            <p:ph idx="1"/>
          </p:nvPr>
        </p:nvSpPr>
        <p:spPr>
          <a:xfrm>
            <a:off x="838200" y="765810"/>
            <a:ext cx="10204937" cy="5349240"/>
          </a:xfrm>
        </p:spPr>
        <p:txBody>
          <a:bodyPr>
            <a:normAutofit fontScale="92500" lnSpcReduction="10000"/>
          </a:bodyPr>
          <a:lstStyle/>
          <a:p>
            <a:pPr marL="0" indent="0">
              <a:buNone/>
            </a:pPr>
            <a:endParaRPr lang="en-US" sz="1500" dirty="0"/>
          </a:p>
          <a:p>
            <a:pPr marL="0" indent="0">
              <a:buNone/>
            </a:pPr>
            <a:r>
              <a:rPr lang="en-US" sz="2000" dirty="0"/>
              <a:t>Murray, P.J. &amp; </a:t>
            </a:r>
            <a:r>
              <a:rPr lang="en-US" sz="2000" dirty="0" err="1"/>
              <a:t>Thoma</a:t>
            </a:r>
            <a:r>
              <a:rPr lang="en-US" sz="2000" dirty="0"/>
              <a:t>, B.C. Effective Screening and Treatment to Reduce Suicide Risk Among Sexual and Gender Minority Youth | Pediatrics | American Academy of Pediatrics. (n.d.). Retrieved April 12, 2022, from </a:t>
            </a:r>
            <a:r>
              <a:rPr lang="en-US" sz="2000" dirty="0">
                <a:hlinkClick r:id="rId3"/>
              </a:rPr>
              <a:t>https://publications.aap.org/pediatrics/article/148/4/e2021051831/181293/Effective-Screening-and-Treatment-to-Reduce</a:t>
            </a:r>
            <a:endParaRPr lang="en-US" sz="2000" dirty="0"/>
          </a:p>
          <a:p>
            <a:pPr marL="0" indent="0">
              <a:buNone/>
            </a:pPr>
            <a:r>
              <a:rPr lang="en-US" sz="2000" dirty="0">
                <a:hlinkClick r:id="rId4"/>
              </a:rPr>
              <a:t>https://zerosuicide.edc.org/sites/default/files/nowmmattersnow.pdf</a:t>
            </a:r>
            <a:r>
              <a:rPr lang="en-US" sz="2000" dirty="0"/>
              <a:t>. Accessed May 16, 2022.</a:t>
            </a:r>
          </a:p>
          <a:p>
            <a:pPr marL="0" indent="0">
              <a:buNone/>
            </a:pPr>
            <a:r>
              <a:rPr lang="en-US" sz="2000" dirty="0" err="1"/>
              <a:t>Sheftall</a:t>
            </a:r>
            <a:r>
              <a:rPr lang="en-US" sz="2000" dirty="0"/>
              <a:t>, A. H., Vakil, F., Ruch, D. A., Boyd, R. C., Lindsey, M. A., &amp; Bridge, J. A. (2021). Black Youth Suicide: Investigation of Current Trends and Precipitating Circumstances. </a:t>
            </a:r>
            <a:r>
              <a:rPr lang="en-US" sz="2000" i="1" dirty="0"/>
              <a:t>Journal of the American Academy of Child &amp; Adolescent Psychiatry</a:t>
            </a:r>
            <a:r>
              <a:rPr lang="en-US" sz="2000" dirty="0"/>
              <a:t>, </a:t>
            </a:r>
            <a:r>
              <a:rPr lang="en-US" sz="2000" i="1" dirty="0"/>
              <a:t>0</a:t>
            </a:r>
            <a:r>
              <a:rPr lang="en-US" sz="2000" dirty="0"/>
              <a:t>(0). </a:t>
            </a:r>
            <a:r>
              <a:rPr lang="en-US" sz="2000" dirty="0">
                <a:hlinkClick r:id="rId5"/>
              </a:rPr>
              <a:t>https://doi.org/10.1016/j.jaac.2021.08.021</a:t>
            </a:r>
            <a:endParaRPr lang="en-US" sz="1800" dirty="0"/>
          </a:p>
          <a:p>
            <a:pPr marL="0" indent="0">
              <a:buNone/>
            </a:pPr>
            <a:r>
              <a:rPr lang="en-US" sz="1800" dirty="0"/>
              <a:t>Wyckoff, A.S.  (2021). It’s everybody’s problem: goal to end youth suicide unites experts, organizations. </a:t>
            </a:r>
            <a:r>
              <a:rPr lang="en-US" sz="1800" i="1" dirty="0"/>
              <a:t>AAP News. </a:t>
            </a:r>
          </a:p>
          <a:p>
            <a:pPr marL="0" indent="0">
              <a:buNone/>
            </a:pPr>
            <a:r>
              <a:rPr lang="en-US" sz="1800" dirty="0"/>
              <a:t>Suicide Prevention Resource Center.  Available: </a:t>
            </a:r>
            <a:r>
              <a:rPr lang="en-US" sz="1800" dirty="0">
                <a:hlinkClick r:id="rId6"/>
              </a:rPr>
              <a:t>https://www.sprc.org/</a:t>
            </a:r>
            <a:endParaRPr lang="en-US" sz="1800" dirty="0"/>
          </a:p>
          <a:p>
            <a:pPr marL="0" indent="0">
              <a:buNone/>
            </a:pPr>
            <a:r>
              <a:rPr lang="en-US" sz="1800" dirty="0" err="1"/>
              <a:t>Spottswood</a:t>
            </a:r>
            <a:r>
              <a:rPr lang="en-US" sz="1800" dirty="0"/>
              <a:t>, M., Lim, C.T.,  </a:t>
            </a:r>
            <a:r>
              <a:rPr lang="en-US" sz="1800" dirty="0" err="1"/>
              <a:t>Davydow</a:t>
            </a:r>
            <a:r>
              <a:rPr lang="en-US" sz="1800" dirty="0"/>
              <a:t>, D., &amp; Huang, H. (2021). </a:t>
            </a:r>
            <a:r>
              <a:rPr lang="en-US" sz="1800" i="1" dirty="0"/>
              <a:t>Improving suicide prevention in primary care for differing levels of behavioral health integration: a review. </a:t>
            </a:r>
            <a:r>
              <a:rPr lang="en-US" sz="1800" dirty="0"/>
              <a:t>Frontiers in Medicine. Publication pending. </a:t>
            </a:r>
          </a:p>
          <a:p>
            <a:pPr marL="0" indent="0">
              <a:buNone/>
            </a:pPr>
            <a:r>
              <a:rPr lang="en-US" sz="1800" dirty="0"/>
              <a:t>Stanley, B., &amp; Brown, G. K. (2012). Safety planning intervention: A brief intervention to mitigate suicide risk. </a:t>
            </a:r>
            <a:r>
              <a:rPr lang="en-US" sz="1800" i="1" dirty="0"/>
              <a:t>Cognitive and Behavioral Practice, 19</a:t>
            </a:r>
            <a:r>
              <a:rPr lang="en-US" sz="1800" dirty="0"/>
              <a:t>(2), 256–264. </a:t>
            </a:r>
            <a:r>
              <a:rPr lang="en-US" sz="1800" dirty="0">
                <a:hlinkClick r:id="rId7"/>
              </a:rPr>
              <a:t>https://doi.org/10.1016/j.cbpra.2011.01.001</a:t>
            </a:r>
            <a:endParaRPr lang="en-US" sz="1800" dirty="0"/>
          </a:p>
          <a:p>
            <a:pPr marL="0" indent="0">
              <a:buNone/>
            </a:pPr>
            <a:r>
              <a:rPr lang="en-US" sz="1800" dirty="0"/>
              <a:t>Yard, E. (2021). Emergency Department Visits for Suspected Suicide Attempts Among Persons Aged 12–25 Years Before and During the COVID-19 Pandemic—United States, January 2019–May 2021. </a:t>
            </a:r>
            <a:r>
              <a:rPr lang="en-US" sz="1800" i="1" dirty="0"/>
              <a:t>MMWR. Morbidity and Mortality Weekly Report</a:t>
            </a:r>
            <a:r>
              <a:rPr lang="en-US" sz="1800" dirty="0"/>
              <a:t>, </a:t>
            </a:r>
            <a:r>
              <a:rPr lang="en-US" sz="1800" i="1" dirty="0"/>
              <a:t>70</a:t>
            </a:r>
            <a:r>
              <a:rPr lang="en-US" sz="1800" dirty="0"/>
              <a:t>. </a:t>
            </a:r>
            <a:r>
              <a:rPr lang="en-US" sz="1800" dirty="0">
                <a:hlinkClick r:id="rId8"/>
              </a:rPr>
              <a:t>https://doi.org/10.15585/mmwr.mm7024el</a:t>
            </a:r>
            <a:endParaRPr lang="en-US" sz="1800"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761623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i="1" dirty="0" smtClean="0"/>
              <a:t>From the American Academy of Pediatrics</a:t>
            </a:r>
            <a:br>
              <a:rPr lang="en-US" sz="3000" i="1" dirty="0" smtClean="0"/>
            </a:br>
            <a:r>
              <a:rPr lang="en-US" dirty="0" smtClean="0"/>
              <a:t>Policy Statement: </a:t>
            </a:r>
            <a:r>
              <a:rPr lang="en-US" i="1" dirty="0" smtClean="0"/>
              <a:t>Eliminating Race-Based Medicine</a:t>
            </a:r>
            <a:endParaRPr lang="en-US" i="1" dirty="0"/>
          </a:p>
        </p:txBody>
      </p:sp>
      <p:sp>
        <p:nvSpPr>
          <p:cNvPr id="3" name="Content Placeholder 2"/>
          <p:cNvSpPr>
            <a:spLocks noGrp="1"/>
          </p:cNvSpPr>
          <p:nvPr>
            <p:ph sz="quarter" idx="1"/>
          </p:nvPr>
        </p:nvSpPr>
        <p:spPr>
          <a:xfrm>
            <a:off x="816864" y="1219200"/>
            <a:ext cx="10871200" cy="4648200"/>
          </a:xfrm>
        </p:spPr>
        <p:txBody>
          <a:bodyPr/>
          <a:lstStyle/>
          <a:p>
            <a:r>
              <a:rPr lang="en-US" sz="2400" dirty="0" smtClean="0"/>
              <a:t>Addresses </a:t>
            </a:r>
            <a:r>
              <a:rPr lang="en-US" sz="2400" dirty="0"/>
              <a:t>the elimination of race-based medicine as part of a broader commitment to dismantle the structural and systemic inequities that lead to racial health </a:t>
            </a:r>
            <a:r>
              <a:rPr lang="en-US" sz="2400" dirty="0" smtClean="0"/>
              <a:t>disparities.</a:t>
            </a:r>
          </a:p>
          <a:p>
            <a:pPr lvl="1"/>
            <a:r>
              <a:rPr lang="en-US" sz="2100" dirty="0" smtClean="0"/>
              <a:t>Race-based </a:t>
            </a:r>
            <a:r>
              <a:rPr lang="en-US" sz="2100" dirty="0"/>
              <a:t>medicine has been pervasively interwoven into the fabric of health care delivery in the United States for more than 400 years. Race is a historically derived social construct that has no place as a biologic </a:t>
            </a:r>
            <a:r>
              <a:rPr lang="en-US" sz="2100" dirty="0" smtClean="0"/>
              <a:t>proxy.</a:t>
            </a:r>
          </a:p>
          <a:p>
            <a:pPr lvl="1"/>
            <a:r>
              <a:rPr lang="en-US" sz="2100" dirty="0">
                <a:solidFill>
                  <a:schemeClr val="accent1">
                    <a:lumMod val="75000"/>
                  </a:schemeClr>
                </a:solidFill>
              </a:rPr>
              <a:t>https://publications.aap.org/pediatrics/article/doi/10.1542/peds.2022-057998/186963/</a:t>
            </a:r>
            <a:endParaRPr lang="en-US" sz="2100" dirty="0" smtClean="0">
              <a:solidFill>
                <a:schemeClr val="accent1">
                  <a:lumMod val="75000"/>
                </a:schemeClr>
              </a:solidFill>
            </a:endParaRPr>
          </a:p>
          <a:p>
            <a:pPr lvl="0"/>
            <a:r>
              <a:rPr lang="en-US" sz="2400" b="1" dirty="0" smtClean="0"/>
              <a:t>AAP News </a:t>
            </a:r>
            <a:r>
              <a:rPr lang="en-US" sz="2400" dirty="0" smtClean="0"/>
              <a:t>article – “</a:t>
            </a:r>
            <a:r>
              <a:rPr lang="en-US" sz="2400" i="1" dirty="0" smtClean="0"/>
              <a:t>Equity </a:t>
            </a:r>
            <a:r>
              <a:rPr lang="en-US" sz="2400" i="1" dirty="0"/>
              <a:t>journey:  AAP calls for elimination of race-based medicine in new </a:t>
            </a:r>
            <a:r>
              <a:rPr lang="en-US" sz="2400" i="1" dirty="0" smtClean="0"/>
              <a:t>policy” </a:t>
            </a:r>
            <a:r>
              <a:rPr lang="en-US" sz="1800" dirty="0">
                <a:solidFill>
                  <a:schemeClr val="accent1">
                    <a:lumMod val="75000"/>
                  </a:schemeClr>
                </a:solidFill>
              </a:rPr>
              <a:t>https://publications.aap.org/aapnews/news/20159/Equity-journey-AAP-calls-for-elimination-of-race</a:t>
            </a:r>
            <a:endParaRPr lang="en-US" sz="1800" i="1" dirty="0">
              <a:solidFill>
                <a:schemeClr val="accent1">
                  <a:lumMod val="75000"/>
                </a:schemeClr>
              </a:solidFill>
            </a:endParaRPr>
          </a:p>
          <a:p>
            <a:r>
              <a:rPr lang="en-US" sz="2400" dirty="0"/>
              <a:t>News Release: </a:t>
            </a:r>
            <a:r>
              <a:rPr lang="en-US" sz="2400" i="1" dirty="0"/>
              <a:t>American Academy of Pediatrics Calls for Elimination of Race-Based </a:t>
            </a:r>
            <a:r>
              <a:rPr lang="en-US" sz="2400" i="1" dirty="0" smtClean="0"/>
              <a:t>Medicine </a:t>
            </a:r>
            <a:r>
              <a:rPr lang="en-US" sz="1800" dirty="0">
                <a:solidFill>
                  <a:schemeClr val="accent1">
                    <a:lumMod val="75000"/>
                  </a:schemeClr>
                </a:solidFill>
              </a:rPr>
              <a:t>https://www.aap.org/en/news-room/news-releases/aap/2022/american-academy-of-pediatrics-calls-for-elimination-of-race-based-medicine/</a:t>
            </a:r>
            <a:endParaRPr lang="en-US" sz="1800" i="1" dirty="0" smtClean="0">
              <a:solidFill>
                <a:schemeClr val="accent1">
                  <a:lumMod val="75000"/>
                </a:schemeClr>
              </a:solidFill>
            </a:endParaRPr>
          </a:p>
          <a:p>
            <a:r>
              <a:rPr lang="en-US" sz="2400" dirty="0" smtClean="0"/>
              <a:t>NPR coverage: </a:t>
            </a:r>
            <a:r>
              <a:rPr lang="en-US" sz="2100" dirty="0" smtClean="0">
                <a:solidFill>
                  <a:schemeClr val="accent1">
                    <a:lumMod val="75000"/>
                  </a:schemeClr>
                </a:solidFill>
              </a:rPr>
              <a:t>https</a:t>
            </a:r>
            <a:r>
              <a:rPr lang="en-US" sz="2100" dirty="0">
                <a:solidFill>
                  <a:schemeClr val="accent1">
                    <a:lumMod val="75000"/>
                  </a:schemeClr>
                </a:solidFill>
              </a:rPr>
              <a:t>://</a:t>
            </a:r>
            <a:r>
              <a:rPr lang="en-US" sz="2100" dirty="0" smtClean="0">
                <a:solidFill>
                  <a:schemeClr val="accent1">
                    <a:lumMod val="75000"/>
                  </a:schemeClr>
                </a:solidFill>
              </a:rPr>
              <a:t>www.npr.org/2022/05/02/1095939915/american-academy-of-	pediatrics-race-based-guidance</a:t>
            </a:r>
            <a:endParaRPr lang="en-US" sz="2100" dirty="0">
              <a:solidFill>
                <a:schemeClr val="accent1">
                  <a:lumMod val="75000"/>
                </a:schemeClr>
              </a:solidFill>
            </a:endParaRPr>
          </a:p>
          <a:p>
            <a:endParaRPr lang="en-US" sz="2400" i="1" dirty="0"/>
          </a:p>
        </p:txBody>
      </p:sp>
      <p:sp>
        <p:nvSpPr>
          <p:cNvPr id="4" name="Date Placeholder 3"/>
          <p:cNvSpPr>
            <a:spLocks noGrp="1"/>
          </p:cNvSpPr>
          <p:nvPr>
            <p:ph type="dt" sz="half" idx="10"/>
          </p:nvPr>
        </p:nvSpPr>
        <p:spPr>
          <a:xfrm>
            <a:off x="8382000" y="6468722"/>
            <a:ext cx="1784604" cy="373039"/>
          </a:xfrm>
        </p:spPr>
        <p:txBody>
          <a:bodyPr/>
          <a:lstStyle/>
          <a:p>
            <a:pPr>
              <a:defRPr/>
            </a:pPr>
            <a:fld id="{EB97A9A8-4960-4095-9EE8-7CED1B5B63E3}" type="datetime4">
              <a:rPr lang="en-US" smtClean="0"/>
              <a:t>May 18, 2022</a:t>
            </a:fld>
            <a:endParaRPr lang="en-US" dirty="0"/>
          </a:p>
        </p:txBody>
      </p:sp>
    </p:spTree>
    <p:extLst>
      <p:ext uri="{BB962C8B-B14F-4D97-AF65-F5344CB8AC3E}">
        <p14:creationId xmlns:p14="http://schemas.microsoft.com/office/powerpoint/2010/main" val="35735238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186520"/>
            <a:ext cx="10871200" cy="762000"/>
          </a:xfrm>
        </p:spPr>
        <p:txBody>
          <a:bodyPr/>
          <a:lstStyle/>
          <a:p>
            <a:r>
              <a:rPr lang="en-US" sz="2800" i="1" dirty="0" smtClean="0"/>
              <a:t>Happening now…</a:t>
            </a:r>
            <a:br>
              <a:rPr lang="en-US" sz="2800" i="1" dirty="0" smtClean="0"/>
            </a:br>
            <a:r>
              <a:rPr lang="en-US" dirty="0" smtClean="0"/>
              <a:t>Vermont State Parks Prescription Program</a:t>
            </a:r>
            <a:endParaRPr lang="en-US" dirty="0"/>
          </a:p>
        </p:txBody>
      </p:sp>
      <p:sp>
        <p:nvSpPr>
          <p:cNvPr id="3" name="Content Placeholder 2"/>
          <p:cNvSpPr>
            <a:spLocks noGrp="1"/>
          </p:cNvSpPr>
          <p:nvPr>
            <p:ph sz="quarter" idx="1"/>
          </p:nvPr>
        </p:nvSpPr>
        <p:spPr>
          <a:xfrm>
            <a:off x="816864" y="1447800"/>
            <a:ext cx="10871200" cy="4648200"/>
          </a:xfrm>
        </p:spPr>
        <p:txBody>
          <a:bodyPr/>
          <a:lstStyle/>
          <a:p>
            <a:pPr marL="0" indent="0">
              <a:buNone/>
            </a:pPr>
            <a:r>
              <a:rPr lang="en-US" sz="2600" b="1" dirty="0"/>
              <a:t>Prescription Passes Summer 2022</a:t>
            </a:r>
            <a:endParaRPr lang="en-US" sz="2600" dirty="0"/>
          </a:p>
          <a:p>
            <a:r>
              <a:rPr lang="en-US" sz="2600" b="1" u="sng" dirty="0" smtClean="0"/>
              <a:t>Who</a:t>
            </a:r>
            <a:r>
              <a:rPr lang="en-US" sz="2600" dirty="0" smtClean="0"/>
              <a:t>: Collaboration between VT Governor’s </a:t>
            </a:r>
            <a:r>
              <a:rPr lang="en-US" sz="2600" dirty="0"/>
              <a:t>Council on Physical Fitness </a:t>
            </a:r>
            <a:r>
              <a:rPr lang="en-US" sz="2600" dirty="0" smtClean="0"/>
              <a:t>&amp; Sports</a:t>
            </a:r>
            <a:r>
              <a:rPr lang="en-US" sz="2600" dirty="0"/>
              <a:t> </a:t>
            </a:r>
            <a:r>
              <a:rPr lang="en-US" sz="2600" dirty="0" smtClean="0"/>
              <a:t>with VT Department </a:t>
            </a:r>
            <a:r>
              <a:rPr lang="en-US" sz="2600" dirty="0"/>
              <a:t>of Forests, Parks and </a:t>
            </a:r>
            <a:r>
              <a:rPr lang="en-US" sz="2600" dirty="0" smtClean="0"/>
              <a:t>Recreation</a:t>
            </a:r>
          </a:p>
          <a:p>
            <a:r>
              <a:rPr lang="en-US" sz="2600" b="1" u="sng" dirty="0" smtClean="0"/>
              <a:t>What</a:t>
            </a:r>
            <a:r>
              <a:rPr lang="en-US" sz="2600" dirty="0" smtClean="0"/>
              <a:t>: </a:t>
            </a:r>
            <a:r>
              <a:rPr lang="en-US" sz="2600" b="1" i="1" dirty="0" smtClean="0"/>
              <a:t>free </a:t>
            </a:r>
            <a:r>
              <a:rPr lang="en-US" sz="2600" dirty="0"/>
              <a:t>day passes at Vermont State </a:t>
            </a:r>
            <a:r>
              <a:rPr lang="en-US" sz="2600" dirty="0" smtClean="0"/>
              <a:t>Parks</a:t>
            </a:r>
          </a:p>
          <a:p>
            <a:r>
              <a:rPr lang="en-US" sz="2600" b="1" u="sng" dirty="0" smtClean="0"/>
              <a:t>How</a:t>
            </a:r>
            <a:r>
              <a:rPr lang="en-US" sz="2600" dirty="0" smtClean="0"/>
              <a:t>: prescriptions distributed </a:t>
            </a:r>
            <a:r>
              <a:rPr lang="en-US" sz="2600" dirty="0"/>
              <a:t>to medical </a:t>
            </a:r>
            <a:r>
              <a:rPr lang="en-US" sz="2600" dirty="0" smtClean="0"/>
              <a:t>practices; creates opportunity for child/family health professionals to discuss importance/ health benefits </a:t>
            </a:r>
            <a:r>
              <a:rPr lang="en-US" sz="2600" dirty="0"/>
              <a:t>of outdoor </a:t>
            </a:r>
            <a:r>
              <a:rPr lang="en-US" sz="2600" dirty="0" smtClean="0"/>
              <a:t>exercise.</a:t>
            </a:r>
          </a:p>
          <a:p>
            <a:r>
              <a:rPr lang="en-US" sz="2600" dirty="0" smtClean="0"/>
              <a:t>If interested, please email </a:t>
            </a:r>
            <a:r>
              <a:rPr lang="en-US" sz="2600" dirty="0" smtClean="0">
                <a:solidFill>
                  <a:schemeClr val="accent1">
                    <a:lumMod val="75000"/>
                  </a:schemeClr>
                </a:solidFill>
              </a:rPr>
              <a:t>dbutsch@gmail.com</a:t>
            </a:r>
            <a:r>
              <a:rPr lang="en-US" sz="2600" dirty="0" smtClean="0"/>
              <a:t> &amp; request desired number of </a:t>
            </a:r>
            <a:r>
              <a:rPr lang="en-US" sz="2600" dirty="0" err="1" smtClean="0"/>
              <a:t>presription</a:t>
            </a:r>
            <a:r>
              <a:rPr lang="en-US" sz="2600" dirty="0" smtClean="0"/>
              <a:t> </a:t>
            </a:r>
            <a:r>
              <a:rPr lang="en-US" sz="2600" dirty="0"/>
              <a:t>pads </a:t>
            </a:r>
            <a:r>
              <a:rPr lang="en-US" sz="2600" dirty="0" smtClean="0"/>
              <a:t>(50 per pad)</a:t>
            </a:r>
          </a:p>
          <a:p>
            <a:pPr marL="0" indent="0" algn="ctr">
              <a:buNone/>
            </a:pPr>
            <a:r>
              <a:rPr lang="en-US" sz="2600" b="1" i="1" dirty="0" smtClean="0"/>
              <a:t>Thank you, Dr. David </a:t>
            </a:r>
            <a:r>
              <a:rPr lang="en-US" sz="2600" b="1" i="1" dirty="0" err="1" smtClean="0"/>
              <a:t>Butsch</a:t>
            </a:r>
            <a:r>
              <a:rPr lang="en-US" sz="2600" b="1" i="1" dirty="0" smtClean="0"/>
              <a:t>!</a:t>
            </a:r>
            <a:endParaRPr lang="en-US" sz="2600" b="1" i="1" dirty="0"/>
          </a:p>
        </p:txBody>
      </p:sp>
      <p:sp>
        <p:nvSpPr>
          <p:cNvPr id="4" name="Date Placeholder 3"/>
          <p:cNvSpPr>
            <a:spLocks noGrp="1"/>
          </p:cNvSpPr>
          <p:nvPr>
            <p:ph type="dt" sz="half" idx="10"/>
          </p:nvPr>
        </p:nvSpPr>
        <p:spPr/>
        <p:txBody>
          <a:bodyPr/>
          <a:lstStyle/>
          <a:p>
            <a:pPr>
              <a:defRPr/>
            </a:pPr>
            <a:fld id="{EB97A9A8-4960-4095-9EE8-7CED1B5B63E3}" type="datetime4">
              <a:rPr lang="en-US" smtClean="0"/>
              <a:t>May 18, 2022</a:t>
            </a:fld>
            <a:endParaRPr lang="en-US" dirty="0"/>
          </a:p>
        </p:txBody>
      </p:sp>
      <p:pic>
        <p:nvPicPr>
          <p:cNvPr id="5" name="Picture 4"/>
          <p:cNvPicPr>
            <a:picLocks noChangeAspect="1"/>
          </p:cNvPicPr>
          <p:nvPr/>
        </p:nvPicPr>
        <p:blipFill>
          <a:blip r:embed="rId2"/>
          <a:stretch>
            <a:fillRect/>
          </a:stretch>
        </p:blipFill>
        <p:spPr>
          <a:xfrm>
            <a:off x="10202974" y="27709"/>
            <a:ext cx="1912826" cy="1920240"/>
          </a:xfrm>
          <a:prstGeom prst="rect">
            <a:avLst/>
          </a:prstGeom>
        </p:spPr>
      </p:pic>
    </p:spTree>
    <p:extLst>
      <p:ext uri="{BB962C8B-B14F-4D97-AF65-F5344CB8AC3E}">
        <p14:creationId xmlns:p14="http://schemas.microsoft.com/office/powerpoint/2010/main" val="41849249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ormAutofit fontScale="90000"/>
          </a:bodyPr>
          <a:lstStyle/>
          <a:p>
            <a:pPr algn="l"/>
            <a:r>
              <a:rPr lang="en-US" sz="3300" i="1" dirty="0" smtClean="0"/>
              <a:t>In case you missed it 5/11/22)</a:t>
            </a:r>
            <a:br>
              <a:rPr lang="en-US" sz="3300" i="1" dirty="0" smtClean="0"/>
            </a:br>
            <a:r>
              <a:rPr lang="en-US" dirty="0" smtClean="0"/>
              <a:t>Blood Lead Screening Update</a:t>
            </a:r>
            <a:endParaRPr lang="en-US" dirty="0"/>
          </a:p>
        </p:txBody>
      </p:sp>
      <p:sp>
        <p:nvSpPr>
          <p:cNvPr id="3" name="Content Placeholder 2"/>
          <p:cNvSpPr>
            <a:spLocks noGrp="1"/>
          </p:cNvSpPr>
          <p:nvPr>
            <p:ph idx="1"/>
          </p:nvPr>
        </p:nvSpPr>
        <p:spPr>
          <a:xfrm>
            <a:off x="266700" y="1524000"/>
            <a:ext cx="11658600" cy="4525963"/>
          </a:xfrm>
        </p:spPr>
        <p:txBody>
          <a:bodyPr>
            <a:normAutofit fontScale="85000" lnSpcReduction="10000"/>
          </a:bodyPr>
          <a:lstStyle/>
          <a:p>
            <a:pPr marL="0" indent="0">
              <a:buNone/>
            </a:pPr>
            <a:r>
              <a:rPr lang="en-US" sz="3000" b="1" dirty="0" smtClean="0">
                <a:solidFill>
                  <a:srgbClr val="FF0000"/>
                </a:solidFill>
              </a:rPr>
              <a:t>Blood lead screening rates have fallen during the COVID-19 pandemic: please help increase screening rates by 10</a:t>
            </a:r>
            <a:r>
              <a:rPr lang="en-US" sz="3000" b="1" dirty="0">
                <a:solidFill>
                  <a:srgbClr val="FF0000"/>
                </a:solidFill>
              </a:rPr>
              <a:t>% by December 2022</a:t>
            </a:r>
            <a:r>
              <a:rPr lang="en-US" sz="3000" b="1" dirty="0" smtClean="0">
                <a:solidFill>
                  <a:srgbClr val="FF0000"/>
                </a:solidFill>
              </a:rPr>
              <a:t>!</a:t>
            </a:r>
            <a:endParaRPr lang="en-US" sz="3000" b="1" dirty="0">
              <a:solidFill>
                <a:srgbClr val="FF0000"/>
              </a:solidFill>
            </a:endParaRPr>
          </a:p>
          <a:p>
            <a:r>
              <a:rPr lang="en-US" sz="2800" dirty="0" smtClean="0"/>
              <a:t>Opportunities: families </a:t>
            </a:r>
            <a:r>
              <a:rPr lang="en-US" sz="2800" dirty="0"/>
              <a:t>are attending more well visits</a:t>
            </a:r>
          </a:p>
          <a:p>
            <a:r>
              <a:rPr lang="en-US" sz="2800" dirty="0" err="1"/>
              <a:t>LeadCare</a:t>
            </a:r>
            <a:r>
              <a:rPr lang="en-US" sz="2800" dirty="0"/>
              <a:t> II analyzer testing kits are </a:t>
            </a:r>
            <a:r>
              <a:rPr lang="en-US" sz="2800" dirty="0" smtClean="0"/>
              <a:t>once again </a:t>
            </a:r>
            <a:r>
              <a:rPr lang="en-US" sz="2800" dirty="0"/>
              <a:t>available</a:t>
            </a:r>
          </a:p>
          <a:p>
            <a:r>
              <a:rPr lang="en-US" sz="2800" dirty="0"/>
              <a:t>The Public Health Lab will send </a:t>
            </a:r>
            <a:r>
              <a:rPr lang="en-US" sz="2800" b="1" dirty="0"/>
              <a:t>free</a:t>
            </a:r>
            <a:r>
              <a:rPr lang="en-US" sz="2800" dirty="0"/>
              <a:t> kits and you can return to them for </a:t>
            </a:r>
            <a:r>
              <a:rPr lang="en-US" sz="2800" b="1" dirty="0"/>
              <a:t>free</a:t>
            </a:r>
            <a:r>
              <a:rPr lang="en-US" sz="2800" dirty="0"/>
              <a:t> for </a:t>
            </a:r>
            <a:r>
              <a:rPr lang="en-US" sz="2800" dirty="0" smtClean="0"/>
              <a:t>analysis – results </a:t>
            </a:r>
            <a:r>
              <a:rPr lang="en-US" sz="2800" dirty="0"/>
              <a:t>typically within 3 </a:t>
            </a:r>
            <a:r>
              <a:rPr lang="en-US" sz="2800" dirty="0" smtClean="0"/>
              <a:t>days</a:t>
            </a:r>
          </a:p>
          <a:p>
            <a:r>
              <a:rPr lang="en-US" sz="2800" dirty="0" smtClean="0"/>
              <a:t>Report regularly to VDH using </a:t>
            </a:r>
            <a:r>
              <a:rPr lang="en-US" sz="2800" dirty="0" err="1" smtClean="0"/>
              <a:t>Globalscape</a:t>
            </a:r>
            <a:endParaRPr lang="en-US" sz="2800" dirty="0"/>
          </a:p>
          <a:p>
            <a:pPr marL="457200" lvl="1" indent="0">
              <a:buNone/>
            </a:pPr>
            <a:endParaRPr lang="en-US" dirty="0"/>
          </a:p>
          <a:p>
            <a:pPr marL="57150" indent="0" algn="ctr">
              <a:buNone/>
            </a:pPr>
            <a:r>
              <a:rPr lang="en-US" sz="2800" dirty="0" smtClean="0"/>
              <a:t>Please contact us for more information, one-time </a:t>
            </a:r>
            <a:r>
              <a:rPr lang="en-US" sz="2800" dirty="0"/>
              <a:t>technical assistance or ongoing </a:t>
            </a:r>
            <a:r>
              <a:rPr lang="en-US" sz="2800" dirty="0" smtClean="0"/>
              <a:t>practice-specific </a:t>
            </a:r>
            <a:r>
              <a:rPr lang="en-US" sz="2800" dirty="0"/>
              <a:t>QI work</a:t>
            </a:r>
            <a:r>
              <a:rPr lang="en-US" sz="2800" dirty="0" smtClean="0"/>
              <a:t>:</a:t>
            </a:r>
          </a:p>
          <a:p>
            <a:pPr marL="57150" indent="0" algn="ctr">
              <a:buNone/>
            </a:pPr>
            <a:r>
              <a:rPr lang="en-US" sz="2200" dirty="0" smtClean="0">
                <a:hlinkClick r:id="rId2"/>
              </a:rPr>
              <a:t>Jill.Davis@med.uvm.edu</a:t>
            </a:r>
            <a:endParaRPr lang="en-US" sz="2200" dirty="0"/>
          </a:p>
          <a:p>
            <a:pPr marL="57150" indent="0" algn="ctr">
              <a:buNone/>
            </a:pPr>
            <a:r>
              <a:rPr lang="en-US" sz="2200" dirty="0">
                <a:hlinkClick r:id="rId3"/>
              </a:rPr>
              <a:t>Matt.saia@uvmhealth.org</a:t>
            </a:r>
            <a:endParaRPr lang="en-US" sz="2200" dirty="0"/>
          </a:p>
          <a:p>
            <a:endParaRPr lang="en-US" dirty="0"/>
          </a:p>
        </p:txBody>
      </p:sp>
    </p:spTree>
    <p:extLst>
      <p:ext uri="{BB962C8B-B14F-4D97-AF65-F5344CB8AC3E}">
        <p14:creationId xmlns:p14="http://schemas.microsoft.com/office/powerpoint/2010/main" val="40043672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A95D-B724-45C2-A6B6-674B5AB955A0}"/>
              </a:ext>
            </a:extLst>
          </p:cNvPr>
          <p:cNvSpPr>
            <a:spLocks noGrp="1"/>
          </p:cNvSpPr>
          <p:nvPr>
            <p:ph type="title"/>
          </p:nvPr>
        </p:nvSpPr>
        <p:spPr>
          <a:xfrm>
            <a:off x="816864" y="152400"/>
            <a:ext cx="10871200" cy="762000"/>
          </a:xfrm>
        </p:spPr>
        <p:txBody>
          <a:bodyPr>
            <a:normAutofit fontScale="90000"/>
          </a:bodyPr>
          <a:lstStyle/>
          <a:p>
            <a:r>
              <a:rPr lang="en-US" sz="3100" i="1" dirty="0" smtClean="0"/>
              <a:t>In case you missed it (5/4/22)</a:t>
            </a:r>
            <a:r>
              <a:rPr lang="en-US" sz="3100" b="1" dirty="0"/>
              <a:t/>
            </a:r>
            <a:br>
              <a:rPr lang="en-US" sz="3100" b="1" dirty="0"/>
            </a:br>
            <a:r>
              <a:rPr lang="en-US" sz="3800" dirty="0"/>
              <a:t>Vermont Child Psychiatry Access Program (CPAP)</a:t>
            </a:r>
          </a:p>
        </p:txBody>
      </p:sp>
      <p:sp>
        <p:nvSpPr>
          <p:cNvPr id="3" name="Content Placeholder 2">
            <a:extLst>
              <a:ext uri="{FF2B5EF4-FFF2-40B4-BE49-F238E27FC236}">
                <a16:creationId xmlns:a16="http://schemas.microsoft.com/office/drawing/2014/main" id="{FDE268E8-D5C6-44F2-AE32-E12B577D2216}"/>
              </a:ext>
            </a:extLst>
          </p:cNvPr>
          <p:cNvSpPr>
            <a:spLocks noGrp="1"/>
          </p:cNvSpPr>
          <p:nvPr>
            <p:ph idx="1"/>
          </p:nvPr>
        </p:nvSpPr>
        <p:spPr>
          <a:xfrm>
            <a:off x="816864" y="1219200"/>
            <a:ext cx="10994136" cy="4648200"/>
          </a:xfrm>
        </p:spPr>
        <p:txBody>
          <a:bodyPr>
            <a:noAutofit/>
          </a:bodyPr>
          <a:lstStyle/>
          <a:p>
            <a:pPr>
              <a:lnSpc>
                <a:spcPct val="107000"/>
              </a:lnSpc>
              <a:spcBef>
                <a:spcPts val="0"/>
              </a:spcBef>
              <a:spcAft>
                <a:spcPts val="800"/>
              </a:spcAft>
            </a:pPr>
            <a:r>
              <a:rPr lang="en-US" sz="2200" b="1" dirty="0" smtClean="0">
                <a:effectLst/>
                <a:ea typeface="Calibri" panose="020F0502020204030204" pitchFamily="34" charset="0"/>
              </a:rPr>
              <a:t>VT-CPAP</a:t>
            </a:r>
            <a:r>
              <a:rPr lang="en-US" sz="2200" dirty="0" smtClean="0">
                <a:effectLst/>
                <a:ea typeface="Calibri" panose="020F0502020204030204" pitchFamily="34" charset="0"/>
              </a:rPr>
              <a:t>: funded by Pediatric </a:t>
            </a:r>
            <a:r>
              <a:rPr lang="en-US" sz="2200" dirty="0">
                <a:effectLst/>
                <a:ea typeface="Calibri" panose="020F0502020204030204" pitchFamily="34" charset="0"/>
              </a:rPr>
              <a:t>Mental Health Care Access (PMHCA</a:t>
            </a:r>
            <a:r>
              <a:rPr lang="en-US" sz="2200" dirty="0" smtClean="0">
                <a:effectLst/>
                <a:ea typeface="Calibri" panose="020F0502020204030204" pitchFamily="34" charset="0"/>
              </a:rPr>
              <a:t>) New </a:t>
            </a:r>
            <a:r>
              <a:rPr lang="en-US" sz="2200" dirty="0">
                <a:effectLst/>
                <a:ea typeface="Calibri" panose="020F0502020204030204" pitchFamily="34" charset="0"/>
              </a:rPr>
              <a:t>Area Expansion grant from the </a:t>
            </a:r>
            <a:r>
              <a:rPr lang="en-US" sz="2200" dirty="0" smtClean="0">
                <a:effectLst/>
                <a:ea typeface="Calibri" panose="020F0502020204030204" pitchFamily="34" charset="0"/>
              </a:rPr>
              <a:t>ARPA via HRSA. VT DMH &amp; Community </a:t>
            </a:r>
            <a:r>
              <a:rPr lang="en-US" sz="2200" dirty="0">
                <a:effectLst/>
                <a:ea typeface="Calibri" panose="020F0502020204030204" pitchFamily="34" charset="0"/>
              </a:rPr>
              <a:t>Health Centers of </a:t>
            </a:r>
            <a:r>
              <a:rPr lang="en-US" sz="2200" dirty="0" smtClean="0">
                <a:effectLst/>
                <a:ea typeface="Calibri" panose="020F0502020204030204" pitchFamily="34" charset="0"/>
              </a:rPr>
              <a:t>Burlington will </a:t>
            </a:r>
            <a:r>
              <a:rPr lang="en-US" sz="2200" dirty="0">
                <a:effectLst/>
                <a:ea typeface="Calibri" panose="020F0502020204030204" pitchFamily="34" charset="0"/>
              </a:rPr>
              <a:t>host of the </a:t>
            </a:r>
            <a:r>
              <a:rPr lang="en-US" sz="2200" b="1" dirty="0">
                <a:effectLst/>
                <a:ea typeface="Calibri" panose="020F0502020204030204" pitchFamily="34" charset="0"/>
              </a:rPr>
              <a:t>Vermont Child Psychiatry Access </a:t>
            </a:r>
            <a:r>
              <a:rPr lang="en-US" sz="2200" b="1" dirty="0" smtClean="0">
                <a:effectLst/>
                <a:ea typeface="Calibri" panose="020F0502020204030204" pitchFamily="34" charset="0"/>
              </a:rPr>
              <a:t>Program</a:t>
            </a:r>
            <a:r>
              <a:rPr lang="en-US" sz="2200" dirty="0" smtClean="0">
                <a:effectLst/>
                <a:ea typeface="Calibri" panose="020F0502020204030204" pitchFamily="34" charset="0"/>
              </a:rPr>
              <a:t>. </a:t>
            </a:r>
            <a:endParaRPr lang="en-US" sz="2200" dirty="0">
              <a:effectLst/>
              <a:ea typeface="Calibri" panose="020F0502020204030204" pitchFamily="34" charset="0"/>
            </a:endParaRPr>
          </a:p>
          <a:p>
            <a:pPr>
              <a:lnSpc>
                <a:spcPct val="107000"/>
              </a:lnSpc>
              <a:spcBef>
                <a:spcPts val="0"/>
              </a:spcBef>
              <a:spcAft>
                <a:spcPts val="800"/>
              </a:spcAft>
            </a:pPr>
            <a:r>
              <a:rPr lang="en-US" sz="2200" dirty="0" smtClean="0">
                <a:effectLst/>
                <a:ea typeface="Calibri" panose="020F0502020204030204" pitchFamily="34" charset="0"/>
              </a:rPr>
              <a:t>Intent: support VT PCPs in managing </a:t>
            </a:r>
            <a:r>
              <a:rPr lang="en-US" sz="2200" dirty="0">
                <a:effectLst/>
                <a:ea typeface="Calibri" panose="020F0502020204030204" pitchFamily="34" charset="0"/>
              </a:rPr>
              <a:t>patients with behavioral health problems so </a:t>
            </a:r>
            <a:r>
              <a:rPr lang="en-US" sz="2200" dirty="0" smtClean="0">
                <a:effectLst/>
                <a:ea typeface="Calibri" panose="020F0502020204030204" pitchFamily="34" charset="0"/>
              </a:rPr>
              <a:t>they may </a:t>
            </a:r>
            <a:r>
              <a:rPr lang="en-US" sz="2200" dirty="0">
                <a:effectLst/>
                <a:ea typeface="Calibri" panose="020F0502020204030204" pitchFamily="34" charset="0"/>
              </a:rPr>
              <a:t>continue to be treated within the practice. </a:t>
            </a:r>
            <a:r>
              <a:rPr lang="en-US" sz="2200" dirty="0" smtClean="0">
                <a:effectLst/>
                <a:ea typeface="Calibri" panose="020F0502020204030204" pitchFamily="34" charset="0"/>
              </a:rPr>
              <a:t>Patient </a:t>
            </a:r>
            <a:r>
              <a:rPr lang="en-US" sz="2200" dirty="0">
                <a:effectLst/>
                <a:ea typeface="Calibri" panose="020F0502020204030204" pitchFamily="34" charset="0"/>
              </a:rPr>
              <a:t>group includes children, adolescents and young adults through age 21.</a:t>
            </a:r>
          </a:p>
          <a:p>
            <a:pPr>
              <a:lnSpc>
                <a:spcPct val="107000"/>
              </a:lnSpc>
              <a:spcBef>
                <a:spcPts val="0"/>
              </a:spcBef>
              <a:spcAft>
                <a:spcPts val="800"/>
              </a:spcAft>
            </a:pPr>
            <a:r>
              <a:rPr lang="en-US" sz="2200" dirty="0">
                <a:effectLst/>
                <a:ea typeface="Calibri" panose="020F0502020204030204" pitchFamily="34" charset="0"/>
              </a:rPr>
              <a:t>Support </a:t>
            </a:r>
            <a:r>
              <a:rPr lang="en-US" sz="2200" dirty="0">
                <a:ea typeface="Calibri" panose="020F0502020204030204" pitchFamily="34" charset="0"/>
              </a:rPr>
              <a:t>will be available </a:t>
            </a:r>
            <a:r>
              <a:rPr lang="en-US" sz="2200" dirty="0">
                <a:effectLst/>
                <a:ea typeface="Calibri" panose="020F0502020204030204" pitchFamily="34" charset="0"/>
              </a:rPr>
              <a:t>to providers through telephone consultations with VT-CPAP psychiatrists who can answer questions related to diagnosis, medication management, and psychotherapy recommendations. VT-CPAP providers </a:t>
            </a:r>
            <a:r>
              <a:rPr lang="en-US" sz="2200" dirty="0" smtClean="0">
                <a:effectLst/>
                <a:ea typeface="Calibri" panose="020F0502020204030204" pitchFamily="34" charset="0"/>
              </a:rPr>
              <a:t>will eventually by available </a:t>
            </a:r>
            <a:r>
              <a:rPr lang="en-US" sz="2200" dirty="0">
                <a:effectLst/>
                <a:ea typeface="Calibri" panose="020F0502020204030204" pitchFamily="34" charset="0"/>
              </a:rPr>
              <a:t>by </a:t>
            </a:r>
            <a:r>
              <a:rPr lang="en-US" sz="2200" dirty="0" smtClean="0">
                <a:effectLst/>
                <a:ea typeface="Calibri" panose="020F0502020204030204" pitchFamily="34" charset="0"/>
              </a:rPr>
              <a:t>phone M – F from 9 am to 3 pm, excluding </a:t>
            </a:r>
            <a:r>
              <a:rPr lang="en-US" sz="2200" dirty="0">
                <a:effectLst/>
                <a:ea typeface="Calibri" panose="020F0502020204030204" pitchFamily="34" charset="0"/>
              </a:rPr>
              <a:t>holidays</a:t>
            </a:r>
            <a:r>
              <a:rPr lang="en-US" sz="2200" dirty="0" smtClean="0">
                <a:effectLst/>
                <a:ea typeface="Calibri" panose="020F0502020204030204" pitchFamily="34" charset="0"/>
              </a:rPr>
              <a:t>.</a:t>
            </a:r>
          </a:p>
          <a:p>
            <a:pPr>
              <a:lnSpc>
                <a:spcPct val="107000"/>
              </a:lnSpc>
              <a:spcBef>
                <a:spcPts val="0"/>
              </a:spcBef>
              <a:spcAft>
                <a:spcPts val="800"/>
              </a:spcAft>
            </a:pPr>
            <a:r>
              <a:rPr lang="en-US" sz="2200" dirty="0">
                <a:ea typeface="Calibri" panose="020F0502020204030204" pitchFamily="34" charset="0"/>
              </a:rPr>
              <a:t>Liaison Coordinator </a:t>
            </a:r>
            <a:r>
              <a:rPr lang="en-US" sz="2200" dirty="0" smtClean="0">
                <a:ea typeface="Calibri" panose="020F0502020204030204" pitchFamily="34" charset="0"/>
              </a:rPr>
              <a:t>will </a:t>
            </a:r>
            <a:r>
              <a:rPr lang="en-US" sz="2200" dirty="0">
                <a:ea typeface="Calibri" panose="020F0502020204030204" pitchFamily="34" charset="0"/>
              </a:rPr>
              <a:t>assist </a:t>
            </a:r>
            <a:r>
              <a:rPr lang="en-US" sz="2200" dirty="0" smtClean="0">
                <a:ea typeface="Calibri" panose="020F0502020204030204" pitchFamily="34" charset="0"/>
              </a:rPr>
              <a:t>by </a:t>
            </a:r>
            <a:r>
              <a:rPr lang="en-US" sz="2200" dirty="0">
                <a:ea typeface="Calibri" panose="020F0502020204030204" pitchFamily="34" charset="0"/>
              </a:rPr>
              <a:t>triaging </a:t>
            </a:r>
            <a:r>
              <a:rPr lang="en-US" sz="2200" dirty="0" smtClean="0">
                <a:ea typeface="Calibri" panose="020F0502020204030204" pitchFamily="34" charset="0"/>
              </a:rPr>
              <a:t>referral </a:t>
            </a:r>
            <a:r>
              <a:rPr lang="en-US" sz="2200" dirty="0">
                <a:ea typeface="Calibri" panose="020F0502020204030204" pitchFamily="34" charset="0"/>
              </a:rPr>
              <a:t>for consultation, </a:t>
            </a:r>
            <a:r>
              <a:rPr lang="en-US" sz="2200" dirty="0" smtClean="0">
                <a:ea typeface="Calibri" panose="020F0502020204030204" pitchFamily="34" charset="0"/>
              </a:rPr>
              <a:t>responding </a:t>
            </a:r>
            <a:r>
              <a:rPr lang="en-US" sz="2200" dirty="0">
                <a:ea typeface="Calibri" panose="020F0502020204030204" pitchFamily="34" charset="0"/>
              </a:rPr>
              <a:t>to </a:t>
            </a:r>
            <a:r>
              <a:rPr lang="en-US" sz="2200" dirty="0" smtClean="0">
                <a:ea typeface="Calibri" panose="020F0502020204030204" pitchFamily="34" charset="0"/>
              </a:rPr>
              <a:t>questions &amp; forwarding cases </a:t>
            </a:r>
            <a:r>
              <a:rPr lang="en-US" sz="2200" dirty="0">
                <a:ea typeface="Calibri" panose="020F0502020204030204" pitchFamily="34" charset="0"/>
              </a:rPr>
              <a:t>to the </a:t>
            </a:r>
            <a:r>
              <a:rPr lang="en-US" sz="2200" dirty="0" smtClean="0">
                <a:ea typeface="Calibri" panose="020F0502020204030204" pitchFamily="34" charset="0"/>
              </a:rPr>
              <a:t>psychiatrist </a:t>
            </a:r>
            <a:r>
              <a:rPr lang="en-US" sz="2200" dirty="0">
                <a:ea typeface="Calibri" panose="020F0502020204030204" pitchFamily="34" charset="0"/>
              </a:rPr>
              <a:t>for </a:t>
            </a:r>
            <a:r>
              <a:rPr lang="en-US" sz="2200" b="1" dirty="0" smtClean="0">
                <a:ea typeface="Calibri" panose="020F0502020204030204" pitchFamily="34" charset="0"/>
              </a:rPr>
              <a:t>same/next-day </a:t>
            </a:r>
            <a:r>
              <a:rPr lang="en-US" sz="2200" b="1" dirty="0">
                <a:ea typeface="Calibri" panose="020F0502020204030204" pitchFamily="34" charset="0"/>
              </a:rPr>
              <a:t>phone </a:t>
            </a:r>
            <a:r>
              <a:rPr lang="en-US" sz="2200" b="1" dirty="0" smtClean="0">
                <a:ea typeface="Calibri" panose="020F0502020204030204" pitchFamily="34" charset="0"/>
              </a:rPr>
              <a:t>consultation</a:t>
            </a:r>
            <a:r>
              <a:rPr lang="en-US" sz="2200" dirty="0" smtClean="0">
                <a:ea typeface="Calibri" panose="020F0502020204030204" pitchFamily="34" charset="0"/>
              </a:rPr>
              <a:t>, provide </a:t>
            </a:r>
            <a:r>
              <a:rPr lang="en-US" sz="2200" dirty="0">
                <a:ea typeface="Calibri" panose="020F0502020204030204" pitchFamily="34" charset="0"/>
              </a:rPr>
              <a:t>linkages to community </a:t>
            </a:r>
            <a:r>
              <a:rPr lang="en-US" sz="2200" dirty="0" smtClean="0">
                <a:ea typeface="Calibri" panose="020F0502020204030204" pitchFamily="34" charset="0"/>
              </a:rPr>
              <a:t>resources.</a:t>
            </a:r>
            <a:endParaRPr lang="en-US" sz="2200" dirty="0">
              <a:effectLst/>
              <a:ea typeface="Calibri" panose="020F0502020204030204" pitchFamily="34" charset="0"/>
            </a:endParaRPr>
          </a:p>
          <a:p>
            <a:pPr marL="0" marR="0" indent="0">
              <a:spcBef>
                <a:spcPts val="0"/>
              </a:spcBef>
              <a:spcAft>
                <a:spcPts val="0"/>
              </a:spcAft>
              <a:buNone/>
            </a:pPr>
            <a:endParaRPr lang="en-US" sz="2200" dirty="0">
              <a:effectLst/>
              <a:latin typeface="Calibri" panose="020F0502020204030204" pitchFamily="34" charset="0"/>
              <a:ea typeface="Calibri" panose="020F0502020204030204" pitchFamily="34" charset="0"/>
            </a:endParaRPr>
          </a:p>
        </p:txBody>
      </p:sp>
      <p:sp>
        <p:nvSpPr>
          <p:cNvPr id="4" name="Date Placeholder 3"/>
          <p:cNvSpPr>
            <a:spLocks noGrp="1"/>
          </p:cNvSpPr>
          <p:nvPr>
            <p:ph type="dt" sz="half" idx="10"/>
          </p:nvPr>
        </p:nvSpPr>
        <p:spPr>
          <a:xfrm>
            <a:off x="5360162" y="6332561"/>
            <a:ext cx="1784604" cy="373039"/>
          </a:xfrm>
        </p:spPr>
        <p:txBody>
          <a:bodyPr/>
          <a:lstStyle/>
          <a:p>
            <a:pPr>
              <a:defRPr/>
            </a:pPr>
            <a:fld id="{C1D7205C-7529-4933-96B2-EFF288F043E8}" type="datetime4">
              <a:rPr lang="en-US" smtClean="0"/>
              <a:t>May 18, 2022</a:t>
            </a:fld>
            <a:endParaRPr lang="en-US" dirty="0"/>
          </a:p>
        </p:txBody>
      </p:sp>
    </p:spTree>
    <p:extLst>
      <p:ext uri="{BB962C8B-B14F-4D97-AF65-F5344CB8AC3E}">
        <p14:creationId xmlns:p14="http://schemas.microsoft.com/office/powerpoint/2010/main" val="19040115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877" y="152400"/>
            <a:ext cx="10871200" cy="762000"/>
          </a:xfrm>
        </p:spPr>
        <p:txBody>
          <a:bodyPr/>
          <a:lstStyle/>
          <a:p>
            <a:r>
              <a:rPr lang="en-US" sz="3200" dirty="0"/>
              <a:t>Green Mountain Care Board Chair and Member </a:t>
            </a:r>
            <a:r>
              <a:rPr lang="en-US" sz="3200" dirty="0" smtClean="0"/>
              <a:t>Vacancies</a:t>
            </a:r>
            <a:endParaRPr lang="en-US" dirty="0"/>
          </a:p>
        </p:txBody>
      </p:sp>
      <p:sp>
        <p:nvSpPr>
          <p:cNvPr id="3" name="Content Placeholder 2"/>
          <p:cNvSpPr>
            <a:spLocks noGrp="1"/>
          </p:cNvSpPr>
          <p:nvPr>
            <p:ph sz="quarter" idx="1"/>
          </p:nvPr>
        </p:nvSpPr>
        <p:spPr/>
        <p:txBody>
          <a:bodyPr/>
          <a:lstStyle/>
          <a:p>
            <a:r>
              <a:rPr lang="en-US" sz="2800" b="1" dirty="0" smtClean="0"/>
              <a:t>Applications </a:t>
            </a:r>
            <a:r>
              <a:rPr lang="en-US" sz="2800" b="1" dirty="0"/>
              <a:t>Due </a:t>
            </a:r>
            <a:r>
              <a:rPr lang="en-US" sz="2800" b="1" dirty="0" smtClean="0"/>
              <a:t>5/27/22</a:t>
            </a:r>
            <a:endParaRPr lang="en-US" sz="2800" dirty="0"/>
          </a:p>
          <a:p>
            <a:r>
              <a:rPr lang="en-US" sz="2800" dirty="0"/>
              <a:t>The State of Vermont has posted the description and application for the upcoming </a:t>
            </a:r>
            <a:r>
              <a:rPr lang="en-US" sz="2800" b="1" dirty="0"/>
              <a:t>Green Mountain Care Board Chair vacancy and a member seat</a:t>
            </a:r>
            <a:r>
              <a:rPr lang="en-US" sz="2800" dirty="0"/>
              <a:t>. The State is seeking candidates for the Chair (full time) and Board Member (32 hours per week) who serve a term of 6 years on the Board.  Applications are due by May 27th.  For more information </a:t>
            </a:r>
            <a:r>
              <a:rPr lang="en-US" sz="2800" dirty="0" smtClean="0"/>
              <a:t>see: </a:t>
            </a:r>
            <a:r>
              <a:rPr lang="en-US" sz="2800" dirty="0">
                <a:solidFill>
                  <a:schemeClr val="accent1">
                    <a:lumMod val="75000"/>
                  </a:schemeClr>
                </a:solidFill>
              </a:rPr>
              <a:t>https://</a:t>
            </a:r>
            <a:r>
              <a:rPr lang="en-US" sz="2800" dirty="0" smtClean="0">
                <a:solidFill>
                  <a:schemeClr val="accent1">
                    <a:lumMod val="75000"/>
                  </a:schemeClr>
                </a:solidFill>
              </a:rPr>
              <a:t>humanresources.vermont.gov/GMCB-Search-2022</a:t>
            </a:r>
            <a:endParaRPr lang="en-US" sz="2800" dirty="0">
              <a:solidFill>
                <a:schemeClr val="accent1">
                  <a:lumMod val="75000"/>
                </a:schemeClr>
              </a:solidFill>
            </a:endParaRPr>
          </a:p>
        </p:txBody>
      </p:sp>
      <p:sp>
        <p:nvSpPr>
          <p:cNvPr id="4" name="Date Placeholder 3"/>
          <p:cNvSpPr>
            <a:spLocks noGrp="1"/>
          </p:cNvSpPr>
          <p:nvPr>
            <p:ph type="dt" sz="half" idx="10"/>
          </p:nvPr>
        </p:nvSpPr>
        <p:spPr/>
        <p:txBody>
          <a:bodyPr/>
          <a:lstStyle/>
          <a:p>
            <a:pPr>
              <a:defRPr/>
            </a:pPr>
            <a:fld id="{EB97A9A8-4960-4095-9EE8-7CED1B5B63E3}" type="datetime4">
              <a:rPr lang="en-US" smtClean="0"/>
              <a:t>May 18, 2022</a:t>
            </a:fld>
            <a:endParaRPr lang="en-US" dirty="0"/>
          </a:p>
        </p:txBody>
      </p:sp>
    </p:spTree>
    <p:extLst>
      <p:ext uri="{BB962C8B-B14F-4D97-AF65-F5344CB8AC3E}">
        <p14:creationId xmlns:p14="http://schemas.microsoft.com/office/powerpoint/2010/main" val="17327993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12" y="144120"/>
            <a:ext cx="10871200" cy="762000"/>
          </a:xfrm>
        </p:spPr>
        <p:txBody>
          <a:bodyPr/>
          <a:lstStyle/>
          <a:p>
            <a:r>
              <a:rPr lang="en-US" dirty="0" smtClean="0"/>
              <a:t>VCHIP-VDH COVID-19 Call Schedule</a:t>
            </a:r>
            <a:endParaRPr lang="en-US" b="1" i="1" dirty="0"/>
          </a:p>
        </p:txBody>
      </p:sp>
      <p:sp>
        <p:nvSpPr>
          <p:cNvPr id="3" name="Content Placeholder 2"/>
          <p:cNvSpPr>
            <a:spLocks noGrp="1"/>
          </p:cNvSpPr>
          <p:nvPr>
            <p:ph sz="quarter" idx="1"/>
          </p:nvPr>
        </p:nvSpPr>
        <p:spPr>
          <a:xfrm>
            <a:off x="628812" y="1270163"/>
            <a:ext cx="9150604" cy="4829518"/>
          </a:xfrm>
          <a:ln>
            <a:noFill/>
          </a:ln>
        </p:spPr>
        <p:txBody>
          <a:bodyPr/>
          <a:lstStyle/>
          <a:p>
            <a:pPr marL="0" indent="0">
              <a:buNone/>
            </a:pPr>
            <a:r>
              <a:rPr lang="en-US" sz="2400" b="1" i="1" dirty="0" smtClean="0"/>
              <a:t>May / June / Summer 2022</a:t>
            </a:r>
            <a:r>
              <a:rPr lang="en-US" sz="2400" b="1" dirty="0" smtClean="0"/>
              <a:t>: </a:t>
            </a:r>
            <a:endParaRPr lang="en-US" sz="2300" b="1" dirty="0" smtClean="0">
              <a:solidFill>
                <a:srgbClr val="FF0000"/>
              </a:solidFill>
            </a:endParaRPr>
          </a:p>
          <a:p>
            <a:r>
              <a:rPr lang="en-US" sz="2400" dirty="0" smtClean="0"/>
              <a:t>May: calls on </a:t>
            </a:r>
            <a:r>
              <a:rPr lang="en-US" sz="2400" b="1" dirty="0" smtClean="0"/>
              <a:t>5/4, 5/11, 5/18 (</a:t>
            </a:r>
            <a:r>
              <a:rPr lang="en-US" sz="2400" b="1" i="1" dirty="0" smtClean="0"/>
              <a:t>no call </a:t>
            </a:r>
            <a:r>
              <a:rPr lang="en-US" sz="2400" b="1" dirty="0" smtClean="0"/>
              <a:t>5/25) </a:t>
            </a:r>
            <a:r>
              <a:rPr lang="en-US" sz="2400" dirty="0" smtClean="0"/>
              <a:t>– some specialized content (preventive care catchup; mental health care treatment/access; equity/diversity/inclusion)</a:t>
            </a:r>
          </a:p>
          <a:p>
            <a:r>
              <a:rPr lang="en-US" sz="2400" dirty="0" smtClean="0"/>
              <a:t>June: two calls only – </a:t>
            </a:r>
            <a:r>
              <a:rPr lang="en-US" sz="2400" b="1" dirty="0" smtClean="0"/>
              <a:t>6/1 and 6/8</a:t>
            </a:r>
          </a:p>
          <a:p>
            <a:r>
              <a:rPr lang="en-US" sz="2400" dirty="0" smtClean="0"/>
              <a:t>July: one call only </a:t>
            </a:r>
            <a:r>
              <a:rPr lang="en-US" sz="2400" b="1" dirty="0" smtClean="0"/>
              <a:t>7/20</a:t>
            </a:r>
          </a:p>
          <a:p>
            <a:r>
              <a:rPr lang="en-US" sz="2400" dirty="0" smtClean="0"/>
              <a:t>August: one call only </a:t>
            </a:r>
            <a:r>
              <a:rPr lang="en-US" sz="2400" b="1" dirty="0" smtClean="0"/>
              <a:t>8/24</a:t>
            </a:r>
          </a:p>
          <a:p>
            <a:r>
              <a:rPr lang="en-US" sz="2400" dirty="0" smtClean="0"/>
              <a:t>Fall, 2022: we REALLY need your input/feedback!</a:t>
            </a:r>
            <a:endParaRPr lang="en-US" sz="2400" b="1" i="1" dirty="0" smtClean="0"/>
          </a:p>
          <a:p>
            <a:r>
              <a:rPr lang="en-US" sz="2400" dirty="0" smtClean="0"/>
              <a:t>Schedule </a:t>
            </a:r>
            <a:r>
              <a:rPr lang="en-US" sz="2400" b="1" dirty="0" smtClean="0"/>
              <a:t>subject to change </a:t>
            </a:r>
            <a:r>
              <a:rPr lang="en-US" sz="2400" dirty="0" smtClean="0"/>
              <a:t>if circumstances warrant!</a:t>
            </a:r>
          </a:p>
          <a:p>
            <a:r>
              <a:rPr lang="en-US" sz="2400" i="1" dirty="0" smtClean="0"/>
              <a:t>Please continue to send your feedback re: schedule/topics to </a:t>
            </a:r>
            <a:r>
              <a:rPr lang="en-US" sz="2400" u="sng" dirty="0" smtClean="0">
                <a:solidFill>
                  <a:schemeClr val="accent1">
                    <a:lumMod val="75000"/>
                  </a:schemeClr>
                </a:solidFill>
              </a:rPr>
              <a:t>vchip.champ@med.uvm.edu</a:t>
            </a:r>
          </a:p>
          <a:p>
            <a:pPr marL="0" indent="0" algn="ctr">
              <a:buNone/>
            </a:pPr>
            <a:r>
              <a:rPr lang="en-US" sz="2400" b="1" i="1" dirty="0" smtClean="0"/>
              <a:t>2 years strong!</a:t>
            </a:r>
          </a:p>
        </p:txBody>
      </p:sp>
      <p:sp>
        <p:nvSpPr>
          <p:cNvPr id="4" name="Date Placeholder 3"/>
          <p:cNvSpPr>
            <a:spLocks noGrp="1"/>
          </p:cNvSpPr>
          <p:nvPr>
            <p:ph type="dt" sz="half" idx="10"/>
          </p:nvPr>
        </p:nvSpPr>
        <p:spPr>
          <a:xfrm>
            <a:off x="4311812" y="6433744"/>
            <a:ext cx="1784604" cy="373039"/>
          </a:xfrm>
        </p:spPr>
        <p:txBody>
          <a:bodyPr/>
          <a:lstStyle/>
          <a:p>
            <a:pPr>
              <a:defRPr/>
            </a:pPr>
            <a:fld id="{7F95561C-228C-40AB-A92D-C2A0D7174B30}" type="datetime4">
              <a:rPr lang="en-US" smtClean="0"/>
              <a:t>May 18, 2022</a:t>
            </a:fld>
            <a:endParaRPr lang="en-US" dirty="0"/>
          </a:p>
        </p:txBody>
      </p:sp>
      <p:pic>
        <p:nvPicPr>
          <p:cNvPr id="6" name="Picture 5" descr="Download Calendar Transparent HQ PNG Image | FreePNGIm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0708" y="1495294"/>
            <a:ext cx="2286000" cy="2286000"/>
          </a:xfrm>
          <a:prstGeom prst="rect">
            <a:avLst/>
          </a:prstGeom>
        </p:spPr>
      </p:pic>
    </p:spTree>
    <p:extLst>
      <p:ext uri="{BB962C8B-B14F-4D97-AF65-F5344CB8AC3E}">
        <p14:creationId xmlns:p14="http://schemas.microsoft.com/office/powerpoint/2010/main" val="3080169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152399"/>
            <a:ext cx="11375136" cy="762000"/>
          </a:xfrm>
        </p:spPr>
        <p:txBody>
          <a:bodyPr/>
          <a:lstStyle/>
          <a:p>
            <a:r>
              <a:rPr lang="en-US" sz="2800" b="1" i="1" dirty="0" smtClean="0"/>
              <a:t>NEW</a:t>
            </a:r>
            <a:r>
              <a:rPr lang="en-US" sz="2800" i="1" dirty="0" smtClean="0"/>
              <a:t> from VDH</a:t>
            </a:r>
            <a:br>
              <a:rPr lang="en-US" sz="2800" i="1" dirty="0" smtClean="0"/>
            </a:br>
            <a:r>
              <a:rPr lang="en-US" sz="3200" dirty="0" smtClean="0"/>
              <a:t>COVID-19 Surveillance Report</a:t>
            </a:r>
            <a:endParaRPr lang="en-US" dirty="0"/>
          </a:p>
        </p:txBody>
      </p:sp>
      <p:sp>
        <p:nvSpPr>
          <p:cNvPr id="3" name="Content Placeholder 2"/>
          <p:cNvSpPr>
            <a:spLocks noGrp="1"/>
          </p:cNvSpPr>
          <p:nvPr>
            <p:ph sz="quarter" idx="1"/>
          </p:nvPr>
        </p:nvSpPr>
        <p:spPr>
          <a:xfrm>
            <a:off x="816864" y="1299380"/>
            <a:ext cx="11375136" cy="4648200"/>
          </a:xfrm>
        </p:spPr>
        <p:txBody>
          <a:bodyPr/>
          <a:lstStyle/>
          <a:p>
            <a:r>
              <a:rPr lang="en-US" sz="2400" b="1" dirty="0"/>
              <a:t>NEW</a:t>
            </a:r>
            <a:r>
              <a:rPr lang="en-US" sz="2400" dirty="0"/>
              <a:t>: </a:t>
            </a:r>
            <a:r>
              <a:rPr lang="en-US" sz="2400" dirty="0" smtClean="0"/>
              <a:t>VDH </a:t>
            </a:r>
            <a:r>
              <a:rPr lang="en-US" sz="2400" b="1" i="1" dirty="0" smtClean="0"/>
              <a:t>COVID-19 </a:t>
            </a:r>
            <a:r>
              <a:rPr lang="en-US" sz="2400" b="1" i="1" dirty="0"/>
              <a:t>Surveillance </a:t>
            </a:r>
            <a:r>
              <a:rPr lang="en-US" sz="2400" b="1" i="1" dirty="0" smtClean="0"/>
              <a:t>Report</a:t>
            </a:r>
            <a:r>
              <a:rPr lang="en-US" sz="2400" b="1" i="1" dirty="0"/>
              <a:t> </a:t>
            </a:r>
            <a:r>
              <a:rPr lang="en-US" sz="2400" dirty="0" smtClean="0"/>
              <a:t>focuses </a:t>
            </a:r>
            <a:r>
              <a:rPr lang="en-US" sz="2400" dirty="0"/>
              <a:t>on </a:t>
            </a:r>
            <a:r>
              <a:rPr lang="en-US" sz="2400" dirty="0" smtClean="0"/>
              <a:t>data/indicators </a:t>
            </a:r>
            <a:r>
              <a:rPr lang="en-US" sz="2400" dirty="0"/>
              <a:t>most useful to help monitor </a:t>
            </a:r>
            <a:r>
              <a:rPr lang="en-US" sz="2400" dirty="0" smtClean="0"/>
              <a:t>&amp; </a:t>
            </a:r>
            <a:r>
              <a:rPr lang="en-US" sz="2400" dirty="0"/>
              <a:t>determine risk of COVID-19 in Vermont</a:t>
            </a:r>
            <a:r>
              <a:rPr lang="en-US" sz="2400" dirty="0" smtClean="0"/>
              <a:t>.</a:t>
            </a:r>
          </a:p>
          <a:p>
            <a:pPr lvl="1"/>
            <a:r>
              <a:rPr lang="en-US" sz="2100" dirty="0" smtClean="0"/>
              <a:t>Will </a:t>
            </a:r>
            <a:r>
              <a:rPr lang="en-US" sz="2100" dirty="0"/>
              <a:t>be updated every </a:t>
            </a:r>
            <a:r>
              <a:rPr lang="en-US" sz="2100" dirty="0" smtClean="0"/>
              <a:t>Wednesday &amp; replace</a:t>
            </a:r>
            <a:r>
              <a:rPr lang="en-US" sz="2100" dirty="0"/>
              <a:t> </a:t>
            </a:r>
            <a:r>
              <a:rPr lang="en-US" sz="2100" dirty="0" smtClean="0"/>
              <a:t>COVID-19 </a:t>
            </a:r>
            <a:r>
              <a:rPr lang="en-US" sz="2100" dirty="0"/>
              <a:t>Case </a:t>
            </a:r>
            <a:r>
              <a:rPr lang="en-US" sz="2100" dirty="0" smtClean="0"/>
              <a:t>Dashboard (final 5/18/22)</a:t>
            </a:r>
          </a:p>
          <a:p>
            <a:pPr lvl="1"/>
            <a:r>
              <a:rPr lang="en-US" sz="2100" dirty="0" smtClean="0"/>
              <a:t>COVID-19 </a:t>
            </a:r>
            <a:r>
              <a:rPr lang="en-US" sz="2100" dirty="0"/>
              <a:t>data sets will still be accessible through the </a:t>
            </a:r>
            <a:r>
              <a:rPr lang="en-US" sz="2100" b="1" dirty="0"/>
              <a:t>Vermont Open </a:t>
            </a:r>
            <a:r>
              <a:rPr lang="en-US" sz="2100" b="1" dirty="0" err="1"/>
              <a:t>Geodata</a:t>
            </a:r>
            <a:r>
              <a:rPr lang="en-US" sz="2100" b="1" dirty="0"/>
              <a:t> Portal</a:t>
            </a:r>
            <a:r>
              <a:rPr lang="en-US" sz="2100" dirty="0"/>
              <a:t>, including case counts, hospitalizations, deaths, PCR testing </a:t>
            </a:r>
            <a:r>
              <a:rPr lang="en-US" sz="2100" dirty="0" smtClean="0"/>
              <a:t>&amp; </a:t>
            </a:r>
            <a:r>
              <a:rPr lang="en-US" sz="2100" dirty="0"/>
              <a:t>more</a:t>
            </a:r>
            <a:r>
              <a:rPr lang="en-US" sz="2100" dirty="0" smtClean="0"/>
              <a:t>.</a:t>
            </a:r>
          </a:p>
          <a:p>
            <a:r>
              <a:rPr lang="en-US" sz="2400" b="1" dirty="0" smtClean="0"/>
              <a:t>Topics: </a:t>
            </a:r>
            <a:r>
              <a:rPr lang="en-US" sz="2400" dirty="0" smtClean="0"/>
              <a:t>Syndromic Surveillance; Proportion of Circulating Variants;  </a:t>
            </a:r>
            <a:r>
              <a:rPr lang="en-US" sz="2400" dirty="0"/>
              <a:t>Wastewater </a:t>
            </a:r>
            <a:r>
              <a:rPr lang="en-US" sz="2400" dirty="0" smtClean="0"/>
              <a:t>Monitoring; </a:t>
            </a:r>
            <a:r>
              <a:rPr lang="en-US" sz="2400" dirty="0"/>
              <a:t>Reported and Confirmed </a:t>
            </a:r>
            <a:r>
              <a:rPr lang="en-US" sz="2400" dirty="0" smtClean="0"/>
              <a:t>Outbreaks </a:t>
            </a:r>
            <a:r>
              <a:rPr lang="en-US" sz="2400" dirty="0"/>
              <a:t>Active as of May 10, </a:t>
            </a:r>
            <a:r>
              <a:rPr lang="en-US" sz="2400" dirty="0" smtClean="0"/>
              <a:t>2022; Vaccination Rates; Identified Cases</a:t>
            </a:r>
          </a:p>
          <a:p>
            <a:r>
              <a:rPr lang="en-US" sz="2400" dirty="0" smtClean="0"/>
              <a:t>Report from 5/1 – 5/7/22: statewide </a:t>
            </a:r>
            <a:r>
              <a:rPr lang="en-US" sz="2400" dirty="0"/>
              <a:t>community </a:t>
            </a:r>
            <a:r>
              <a:rPr lang="en-US" sz="2400" dirty="0" smtClean="0"/>
              <a:t>levels = High</a:t>
            </a:r>
            <a:r>
              <a:rPr lang="en-US" sz="2400" dirty="0"/>
              <a:t>. </a:t>
            </a:r>
            <a:r>
              <a:rPr lang="en-US" sz="2400" dirty="0" smtClean="0"/>
              <a:t>Daily </a:t>
            </a:r>
            <a:r>
              <a:rPr lang="en-US" sz="2400" dirty="0"/>
              <a:t>rate of new COVID </a:t>
            </a:r>
            <a:r>
              <a:rPr lang="en-US" sz="2400" dirty="0" smtClean="0"/>
              <a:t>cases/100K is &gt;200</a:t>
            </a:r>
            <a:r>
              <a:rPr lang="en-US" sz="2400" dirty="0"/>
              <a:t>. New COVID admissions </a:t>
            </a:r>
            <a:r>
              <a:rPr lang="en-US" sz="2400" dirty="0" smtClean="0"/>
              <a:t>&gt;10/100K/day; percent hospital </a:t>
            </a:r>
            <a:r>
              <a:rPr lang="en-US" sz="2400" dirty="0"/>
              <a:t>beds occupied by COVID-19 is </a:t>
            </a:r>
            <a:r>
              <a:rPr lang="en-US" sz="2400" dirty="0" smtClean="0"/>
              <a:t>&lt;10%.</a:t>
            </a:r>
          </a:p>
          <a:p>
            <a:r>
              <a:rPr lang="en-US" sz="2400" dirty="0" smtClean="0"/>
              <a:t>Find report at: </a:t>
            </a:r>
            <a:r>
              <a:rPr lang="en-US" sz="2000" dirty="0" smtClean="0">
                <a:solidFill>
                  <a:schemeClr val="accent1">
                    <a:lumMod val="75000"/>
                  </a:schemeClr>
                </a:solidFill>
              </a:rPr>
              <a:t>https</a:t>
            </a:r>
            <a:r>
              <a:rPr lang="en-US" sz="2000" dirty="0">
                <a:solidFill>
                  <a:schemeClr val="accent1">
                    <a:lumMod val="75000"/>
                  </a:schemeClr>
                </a:solidFill>
              </a:rPr>
              <a:t>://</a:t>
            </a:r>
            <a:r>
              <a:rPr lang="en-US" sz="2000" dirty="0" smtClean="0">
                <a:solidFill>
                  <a:schemeClr val="accent1">
                    <a:lumMod val="75000"/>
                  </a:schemeClr>
                </a:solidFill>
              </a:rPr>
              <a:t>www.healthvermont.gov/sites/default/files/documents/pdf/COVID-19-Surveillance-Report-20220511.pdf</a:t>
            </a:r>
            <a:endParaRPr lang="en-US" sz="2000" dirty="0">
              <a:solidFill>
                <a:schemeClr val="accent1">
                  <a:lumMod val="75000"/>
                </a:schemeClr>
              </a:solidFill>
            </a:endParaRPr>
          </a:p>
          <a:p>
            <a:endParaRPr lang="en-US" dirty="0"/>
          </a:p>
        </p:txBody>
      </p:sp>
      <p:sp>
        <p:nvSpPr>
          <p:cNvPr id="4" name="Date Placeholder 3"/>
          <p:cNvSpPr>
            <a:spLocks noGrp="1"/>
          </p:cNvSpPr>
          <p:nvPr>
            <p:ph type="dt" sz="half" idx="10"/>
          </p:nvPr>
        </p:nvSpPr>
        <p:spPr/>
        <p:txBody>
          <a:bodyPr/>
          <a:lstStyle/>
          <a:p>
            <a:pPr>
              <a:defRPr/>
            </a:pPr>
            <a:fld id="{EB97A9A8-4960-4095-9EE8-7CED1B5B63E3}" type="datetime4">
              <a:rPr lang="en-US" smtClean="0"/>
              <a:t>May 18, 2022</a:t>
            </a:fld>
            <a:endParaRPr lang="en-US" dirty="0"/>
          </a:p>
        </p:txBody>
      </p:sp>
    </p:spTree>
    <p:extLst>
      <p:ext uri="{BB962C8B-B14F-4D97-AF65-F5344CB8AC3E}">
        <p14:creationId xmlns:p14="http://schemas.microsoft.com/office/powerpoint/2010/main" val="37594208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VCHIP-VDH COVID-19 Update Calls – now via </a:t>
            </a:r>
            <a:r>
              <a:rPr lang="en-US" sz="3200" b="1" i="1" dirty="0" smtClean="0">
                <a:solidFill>
                  <a:srgbClr val="FF0000"/>
                </a:solidFill>
              </a:rPr>
              <a:t>ZOOM</a:t>
            </a:r>
            <a:r>
              <a:rPr lang="en-US" sz="3200" dirty="0" smtClean="0"/>
              <a:t>!</a:t>
            </a:r>
            <a:endParaRPr lang="en-US" sz="3200" dirty="0"/>
          </a:p>
        </p:txBody>
      </p:sp>
      <p:sp>
        <p:nvSpPr>
          <p:cNvPr id="3" name="Content Placeholder 2"/>
          <p:cNvSpPr>
            <a:spLocks noGrp="1"/>
          </p:cNvSpPr>
          <p:nvPr>
            <p:ph sz="quarter" idx="1"/>
          </p:nvPr>
        </p:nvSpPr>
        <p:spPr>
          <a:xfrm>
            <a:off x="816864" y="1319527"/>
            <a:ext cx="10871200" cy="4648200"/>
          </a:xfrm>
        </p:spPr>
        <p:txBody>
          <a:bodyPr/>
          <a:lstStyle/>
          <a:p>
            <a:pPr marL="0" indent="0">
              <a:buNone/>
            </a:pPr>
            <a:r>
              <a:rPr lang="en-US" sz="2400" dirty="0" smtClean="0"/>
              <a:t>Call login information:</a:t>
            </a:r>
          </a:p>
          <a:p>
            <a:r>
              <a:rPr lang="en-US" sz="2400" dirty="0" smtClean="0"/>
              <a:t>Topic</a:t>
            </a:r>
            <a:r>
              <a:rPr lang="en-US" sz="2400" dirty="0"/>
              <a:t>: </a:t>
            </a:r>
            <a:r>
              <a:rPr lang="en-US" sz="2400" i="1" dirty="0"/>
              <a:t>CHAMP VDH COVID-19 Call</a:t>
            </a:r>
          </a:p>
          <a:p>
            <a:r>
              <a:rPr lang="en-US" sz="2400" dirty="0" smtClean="0"/>
              <a:t>Join </a:t>
            </a:r>
            <a:r>
              <a:rPr lang="en-US" sz="2400" dirty="0"/>
              <a:t>Zoom Meeting</a:t>
            </a:r>
          </a:p>
          <a:p>
            <a:pPr lvl="1"/>
            <a:r>
              <a:rPr lang="en-US" sz="1900" dirty="0">
                <a:solidFill>
                  <a:schemeClr val="accent1">
                    <a:lumMod val="75000"/>
                  </a:schemeClr>
                </a:solidFill>
              </a:rPr>
              <a:t>https://</a:t>
            </a:r>
            <a:r>
              <a:rPr lang="en-US" sz="1900" dirty="0" smtClean="0">
                <a:solidFill>
                  <a:schemeClr val="accent1">
                    <a:lumMod val="75000"/>
                  </a:schemeClr>
                </a:solidFill>
              </a:rPr>
              <a:t>uvmcom.zoom.us/j/94142791300?pwd=K2N4VUYrSHlMQi9XeGVnc3duNTFmZz09</a:t>
            </a:r>
            <a:endParaRPr lang="en-US" sz="1900" dirty="0">
              <a:solidFill>
                <a:schemeClr val="accent1">
                  <a:lumMod val="75000"/>
                </a:schemeClr>
              </a:solidFill>
            </a:endParaRPr>
          </a:p>
          <a:p>
            <a:pPr lvl="1"/>
            <a:r>
              <a:rPr lang="en-US" sz="2100" dirty="0"/>
              <a:t>NOTE: password (CHAMP) should be imbedded in link (sharing in case needed for any reason. You will not be prompted to enter PW if using link we provided. </a:t>
            </a:r>
            <a:endParaRPr lang="en-US" sz="2400" dirty="0" smtClean="0"/>
          </a:p>
          <a:p>
            <a:r>
              <a:rPr lang="en-US" sz="2400" dirty="0" smtClean="0"/>
              <a:t>Meeting </a:t>
            </a:r>
            <a:r>
              <a:rPr lang="en-US" sz="2400" dirty="0"/>
              <a:t>ID: 941 4279 1300</a:t>
            </a:r>
          </a:p>
          <a:p>
            <a:r>
              <a:rPr lang="en-US" sz="2400" dirty="0" smtClean="0"/>
              <a:t>Passcode</a:t>
            </a:r>
            <a:r>
              <a:rPr lang="en-US" sz="2400" dirty="0"/>
              <a:t>: CHAMP</a:t>
            </a:r>
          </a:p>
          <a:p>
            <a:r>
              <a:rPr lang="en-US" sz="2400" dirty="0"/>
              <a:t>One tap mobile</a:t>
            </a:r>
          </a:p>
          <a:p>
            <a:r>
              <a:rPr lang="en-US" sz="2400" dirty="0"/>
              <a:t>+16468769923,,94142791300# US (New York)</a:t>
            </a:r>
          </a:p>
          <a:p>
            <a:r>
              <a:rPr lang="en-US" sz="2400" dirty="0"/>
              <a:t>+13017158592,,94142791300# US (Washington DC</a:t>
            </a:r>
            <a:r>
              <a:rPr lang="en-US" sz="2400" dirty="0" smtClean="0"/>
              <a:t>)</a:t>
            </a:r>
            <a:endParaRPr lang="en-US" sz="2400" dirty="0"/>
          </a:p>
        </p:txBody>
      </p:sp>
      <p:sp>
        <p:nvSpPr>
          <p:cNvPr id="4" name="Date Placeholder 3"/>
          <p:cNvSpPr>
            <a:spLocks noGrp="1"/>
          </p:cNvSpPr>
          <p:nvPr>
            <p:ph type="dt" sz="half" idx="10"/>
          </p:nvPr>
        </p:nvSpPr>
        <p:spPr/>
        <p:txBody>
          <a:bodyPr/>
          <a:lstStyle/>
          <a:p>
            <a:pPr>
              <a:defRPr/>
            </a:pPr>
            <a:fld id="{21EAFE3F-5D37-452B-A574-988AEEB7E32A}" type="datetime4">
              <a:rPr lang="en-US" smtClean="0"/>
              <a:t>May 18, 2022</a:t>
            </a:fld>
            <a:endParaRPr lang="en-US" dirty="0"/>
          </a:p>
        </p:txBody>
      </p:sp>
    </p:spTree>
    <p:extLst>
      <p:ext uri="{BB962C8B-B14F-4D97-AF65-F5344CB8AC3E}">
        <p14:creationId xmlns:p14="http://schemas.microsoft.com/office/powerpoint/2010/main" val="32425376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Questions/Discussion</a:t>
            </a:r>
          </a:p>
        </p:txBody>
      </p:sp>
      <p:sp>
        <p:nvSpPr>
          <p:cNvPr id="3" name="Content Placeholder 2"/>
          <p:cNvSpPr>
            <a:spLocks noGrp="1"/>
          </p:cNvSpPr>
          <p:nvPr>
            <p:ph sz="quarter" idx="1"/>
          </p:nvPr>
        </p:nvSpPr>
        <p:spPr>
          <a:xfrm>
            <a:off x="816864" y="1390172"/>
            <a:ext cx="10536936" cy="4934428"/>
          </a:xfrm>
        </p:spPr>
        <p:txBody>
          <a:bodyPr/>
          <a:lstStyle/>
          <a:p>
            <a:r>
              <a:rPr lang="en-US" sz="2100" dirty="0"/>
              <a:t>Q &amp; A Goal: monitor/respond in real time; record/disseminate/revisit later as needed.</a:t>
            </a:r>
          </a:p>
          <a:p>
            <a:r>
              <a:rPr lang="en-US" sz="2100" b="1" dirty="0"/>
              <a:t>For additional questions, please e-mail: </a:t>
            </a:r>
            <a:r>
              <a:rPr lang="en-US" sz="2100" u="sng" dirty="0">
                <a:solidFill>
                  <a:schemeClr val="accent1">
                    <a:lumMod val="75000"/>
                  </a:schemeClr>
                </a:solidFill>
              </a:rPr>
              <a:t>vchip.champ@med.uvm.edu</a:t>
            </a:r>
          </a:p>
          <a:p>
            <a:pPr lvl="1"/>
            <a:r>
              <a:rPr lang="en-US" sz="2100" b="1" dirty="0"/>
              <a:t>What do </a:t>
            </a:r>
            <a:r>
              <a:rPr lang="en-US" sz="2100" b="1" i="1" u="sng" dirty="0"/>
              <a:t>you</a:t>
            </a:r>
            <a:r>
              <a:rPr lang="en-US" sz="2100" b="1" dirty="0"/>
              <a:t> need </a:t>
            </a:r>
            <a:r>
              <a:rPr lang="en-US" sz="2100" dirty="0"/>
              <a:t>– how can we be helpful (specific guidance)?</a:t>
            </a:r>
            <a:endParaRPr lang="en-US" sz="2100" dirty="0">
              <a:solidFill>
                <a:schemeClr val="accent1">
                  <a:lumMod val="75000"/>
                </a:schemeClr>
              </a:solidFill>
            </a:endParaRPr>
          </a:p>
          <a:p>
            <a:r>
              <a:rPr lang="en-US" sz="2100" b="1" dirty="0"/>
              <a:t>VCHIP CHAMP VDH COVID-19 website: </a:t>
            </a:r>
            <a:r>
              <a:rPr lang="en-US" sz="1800" u="sng" dirty="0">
                <a:solidFill>
                  <a:schemeClr val="accent1">
                    <a:lumMod val="75000"/>
                  </a:schemeClr>
                </a:solidFill>
              </a:rPr>
              <a:t>https://www.med.uvm.edu/vchip/projects/vchip_champ_vdh_covid-19_updates</a:t>
            </a:r>
          </a:p>
          <a:p>
            <a:r>
              <a:rPr lang="en-US" sz="2100" b="1" dirty="0" smtClean="0"/>
              <a:t>Next CHAMP call in </a:t>
            </a:r>
            <a:r>
              <a:rPr lang="en-US" sz="2100" b="1" u="sng" dirty="0" smtClean="0"/>
              <a:t>2 weeks</a:t>
            </a:r>
            <a:r>
              <a:rPr lang="en-US" sz="2100" dirty="0" smtClean="0"/>
              <a:t>: </a:t>
            </a:r>
            <a:r>
              <a:rPr lang="en-US" sz="2100" b="1" i="1" u="sng" dirty="0" smtClean="0">
                <a:solidFill>
                  <a:srgbClr val="FF0000"/>
                </a:solidFill>
              </a:rPr>
              <a:t>Wednesday, June 1, 2022 12:15 – 1:00 pm</a:t>
            </a:r>
            <a:endParaRPr lang="en-US" sz="2100" b="1" dirty="0" smtClean="0">
              <a:solidFill>
                <a:srgbClr val="FF0000"/>
              </a:solidFill>
            </a:endParaRPr>
          </a:p>
          <a:p>
            <a:r>
              <a:rPr lang="en-US" sz="2100" b="1" i="1" u="sng" dirty="0" smtClean="0">
                <a:solidFill>
                  <a:srgbClr val="FF0000"/>
                </a:solidFill>
              </a:rPr>
              <a:t>NO CALL NEXT WEEK</a:t>
            </a:r>
            <a:r>
              <a:rPr lang="en-US" sz="2100" b="1" dirty="0" smtClean="0">
                <a:solidFill>
                  <a:srgbClr val="FF0000"/>
                </a:solidFill>
              </a:rPr>
              <a:t> (May 25, 2022)  </a:t>
            </a:r>
            <a:endParaRPr lang="en-US" sz="2100" b="1" u="sng" dirty="0" smtClean="0">
              <a:solidFill>
                <a:srgbClr val="FF0000"/>
              </a:solidFill>
            </a:endParaRPr>
          </a:p>
          <a:p>
            <a:r>
              <a:rPr lang="en-US" sz="2100" dirty="0" smtClean="0"/>
              <a:t>Please </a:t>
            </a:r>
            <a:r>
              <a:rPr lang="en-US" sz="2100" dirty="0"/>
              <a:t>tune in to VMS </a:t>
            </a:r>
            <a:r>
              <a:rPr lang="en-US" sz="2100" dirty="0" smtClean="0"/>
              <a:t>COVID-19 call with VDH Commissioner Levine: </a:t>
            </a:r>
            <a:r>
              <a:rPr lang="en-US" sz="2100" b="1" i="1" dirty="0">
                <a:solidFill>
                  <a:srgbClr val="FF0000"/>
                </a:solidFill>
              </a:rPr>
              <a:t>M</a:t>
            </a:r>
            <a:r>
              <a:rPr lang="en-US" sz="2100" b="1" i="1" dirty="0" smtClean="0">
                <a:solidFill>
                  <a:srgbClr val="FF0000"/>
                </a:solidFill>
              </a:rPr>
              <a:t>ay 19 –  12:30-1:00 p.m.</a:t>
            </a:r>
          </a:p>
          <a:p>
            <a:r>
              <a:rPr lang="en-US" sz="2100" b="1" dirty="0" smtClean="0"/>
              <a:t>Join VMS </a:t>
            </a:r>
            <a:r>
              <a:rPr lang="en-US" sz="2100" b="1" i="1" dirty="0"/>
              <a:t>Zoom</a:t>
            </a:r>
            <a:r>
              <a:rPr lang="en-US" sz="2100" b="1" dirty="0"/>
              <a:t> Meeting: </a:t>
            </a:r>
            <a:r>
              <a:rPr lang="en-US" sz="1800" u="sng" dirty="0">
                <a:solidFill>
                  <a:schemeClr val="accent1">
                    <a:lumMod val="75000"/>
                  </a:schemeClr>
                </a:solidFill>
              </a:rPr>
              <a:t>https://us02web.zoom.us/j/86726253105?pwd=VkVuNTJ1ZFQ2R3diSVdqdlJ2ZG4yQT09</a:t>
            </a:r>
            <a:endParaRPr lang="en-US" sz="1800" dirty="0">
              <a:solidFill>
                <a:schemeClr val="accent1">
                  <a:lumMod val="75000"/>
                </a:schemeClr>
              </a:solidFill>
            </a:endParaRPr>
          </a:p>
          <a:p>
            <a:pPr lvl="1"/>
            <a:r>
              <a:rPr lang="en-US" sz="1800" dirty="0"/>
              <a:t>Meeting ID: 867 2625 3105 / Password: 540684</a:t>
            </a:r>
          </a:p>
          <a:p>
            <a:pPr lvl="1"/>
            <a:r>
              <a:rPr lang="en-US" sz="1800" dirty="0"/>
              <a:t>One tap mobile - +1 646 876 9923,,86726253105#,,,,0#,,540684</a:t>
            </a:r>
            <a:r>
              <a:rPr lang="en-US" sz="1800" dirty="0" smtClean="0"/>
              <a:t>#</a:t>
            </a:r>
            <a:endParaRPr lang="en-US" sz="1800" dirty="0"/>
          </a:p>
        </p:txBody>
      </p:sp>
      <p:sp>
        <p:nvSpPr>
          <p:cNvPr id="4" name="Date Placeholder 3"/>
          <p:cNvSpPr>
            <a:spLocks noGrp="1"/>
          </p:cNvSpPr>
          <p:nvPr>
            <p:ph type="dt" sz="half" idx="10"/>
          </p:nvPr>
        </p:nvSpPr>
        <p:spPr>
          <a:xfrm>
            <a:off x="5340096" y="6306028"/>
            <a:ext cx="1824736" cy="399572"/>
          </a:xfrm>
        </p:spPr>
        <p:txBody>
          <a:bodyPr/>
          <a:lstStyle/>
          <a:p>
            <a:pPr>
              <a:defRPr/>
            </a:pPr>
            <a:fld id="{B6F3B3AC-63D3-48F6-99BA-A00077AEB0ED}" type="datetime4">
              <a:rPr lang="en-US" smtClean="0"/>
              <a:t>May 18, 2022</a:t>
            </a:fld>
            <a:endParaRPr lang="en-US" dirty="0"/>
          </a:p>
        </p:txBody>
      </p:sp>
    </p:spTree>
    <p:extLst>
      <p:ext uri="{BB962C8B-B14F-4D97-AF65-F5344CB8AC3E}">
        <p14:creationId xmlns:p14="http://schemas.microsoft.com/office/powerpoint/2010/main" val="1312230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64" y="152400"/>
            <a:ext cx="11959336" cy="762000"/>
          </a:xfrm>
        </p:spPr>
        <p:txBody>
          <a:bodyPr/>
          <a:lstStyle/>
          <a:p>
            <a:r>
              <a:rPr lang="en-US" sz="3200" dirty="0" smtClean="0"/>
              <a:t>Vermont Educational COVID-19 Data</a:t>
            </a:r>
            <a:endParaRPr lang="en-US" sz="3200" dirty="0">
              <a:solidFill>
                <a:srgbClr val="FF0000"/>
              </a:solidFill>
            </a:endParaRPr>
          </a:p>
        </p:txBody>
      </p:sp>
      <p:sp>
        <p:nvSpPr>
          <p:cNvPr id="3" name="Content Placeholder 2"/>
          <p:cNvSpPr>
            <a:spLocks noGrp="1"/>
          </p:cNvSpPr>
          <p:nvPr>
            <p:ph sz="quarter" idx="1"/>
          </p:nvPr>
        </p:nvSpPr>
        <p:spPr>
          <a:xfrm>
            <a:off x="65274" y="1329436"/>
            <a:ext cx="11440926" cy="4957689"/>
          </a:xfrm>
        </p:spPr>
        <p:txBody>
          <a:bodyPr/>
          <a:lstStyle/>
          <a:p>
            <a:r>
              <a:rPr lang="en-US" sz="2800" b="1" i="1" dirty="0"/>
              <a:t>NOTE</a:t>
            </a:r>
            <a:r>
              <a:rPr lang="en-US" sz="2800" dirty="0"/>
              <a:t>: VT AOE has </a:t>
            </a:r>
            <a:r>
              <a:rPr lang="en-US" sz="2800" b="1" i="1" dirty="0"/>
              <a:t>ceased</a:t>
            </a:r>
            <a:r>
              <a:rPr lang="en-US" sz="2800" dirty="0"/>
              <a:t> </a:t>
            </a:r>
            <a:r>
              <a:rPr lang="en-US" sz="2800" dirty="0" smtClean="0"/>
              <a:t>data collection for “COVID-19 </a:t>
            </a:r>
            <a:r>
              <a:rPr lang="en-US" sz="2800" dirty="0"/>
              <a:t>Cases in VT K-12 Learning Communities While </a:t>
            </a:r>
            <a:r>
              <a:rPr lang="en-US" sz="2800" dirty="0" smtClean="0"/>
              <a:t>Infectious”</a:t>
            </a:r>
            <a:endParaRPr lang="en-US" sz="2800" dirty="0" smtClean="0">
              <a:solidFill>
                <a:schemeClr val="accent1">
                  <a:lumMod val="75000"/>
                </a:schemeClr>
              </a:solidFill>
            </a:endParaRPr>
          </a:p>
          <a:p>
            <a:pPr lvl="1"/>
            <a:r>
              <a:rPr lang="en-US" sz="2400" dirty="0" smtClean="0"/>
              <a:t>Find previous files at: </a:t>
            </a:r>
            <a:r>
              <a:rPr lang="en-US" sz="2400" dirty="0" smtClean="0">
                <a:solidFill>
                  <a:schemeClr val="accent1">
                    <a:lumMod val="75000"/>
                  </a:schemeClr>
                </a:solidFill>
              </a:rPr>
              <a:t>https://www.healthvermont.gov/sites/default/files/documents/pdf/COVID19-Transmission-Schools.pdf</a:t>
            </a:r>
            <a:endParaRPr lang="en-US" sz="2400" dirty="0" smtClean="0"/>
          </a:p>
          <a:p>
            <a:r>
              <a:rPr lang="en-US" sz="2800" dirty="0" smtClean="0"/>
              <a:t>VT </a:t>
            </a:r>
            <a:r>
              <a:rPr lang="en-US" sz="2800" dirty="0"/>
              <a:t>College &amp; University dashboards: </a:t>
            </a:r>
          </a:p>
          <a:p>
            <a:pPr lvl="1"/>
            <a:r>
              <a:rPr lang="en-US" sz="2400" b="1" dirty="0" smtClean="0">
                <a:solidFill>
                  <a:schemeClr val="accent2">
                    <a:lumMod val="75000"/>
                  </a:schemeClr>
                </a:solidFill>
              </a:rPr>
              <a:t>UVM update </a:t>
            </a:r>
            <a:r>
              <a:rPr lang="en-US" sz="2400" dirty="0" smtClean="0">
                <a:solidFill>
                  <a:schemeClr val="accent2">
                    <a:lumMod val="75000"/>
                  </a:schemeClr>
                </a:solidFill>
              </a:rPr>
              <a:t>(week of 5/9-5/15/22): 28 pos. tests off campus; 25 on campus; 4  faculty; 9 staff.</a:t>
            </a:r>
            <a:endParaRPr lang="en-US" sz="2400" b="1" dirty="0" smtClean="0">
              <a:solidFill>
                <a:schemeClr val="accent2">
                  <a:lumMod val="75000"/>
                </a:schemeClr>
              </a:solidFill>
            </a:endParaRPr>
          </a:p>
          <a:p>
            <a:pPr lvl="1"/>
            <a:r>
              <a:rPr lang="en-US" sz="2400" b="1" dirty="0" smtClean="0">
                <a:solidFill>
                  <a:schemeClr val="accent6">
                    <a:lumMod val="75000"/>
                  </a:schemeClr>
                </a:solidFill>
              </a:rPr>
              <a:t>Bennington College </a:t>
            </a:r>
            <a:r>
              <a:rPr lang="en-US" sz="2400" dirty="0" smtClean="0">
                <a:solidFill>
                  <a:schemeClr val="accent6">
                    <a:lumMod val="75000"/>
                  </a:schemeClr>
                </a:solidFill>
              </a:rPr>
              <a:t>(as of 5/12/22):  13 total active/3 new active cases.</a:t>
            </a:r>
            <a:endParaRPr lang="en-US" sz="2400" b="1" dirty="0" smtClean="0">
              <a:solidFill>
                <a:schemeClr val="accent6">
                  <a:lumMod val="75000"/>
                </a:schemeClr>
              </a:solidFill>
            </a:endParaRPr>
          </a:p>
          <a:p>
            <a:pPr lvl="1"/>
            <a:r>
              <a:rPr lang="en-US" sz="2400" b="1" dirty="0" smtClean="0">
                <a:solidFill>
                  <a:schemeClr val="accent1">
                    <a:lumMod val="50000"/>
                  </a:schemeClr>
                </a:solidFill>
              </a:rPr>
              <a:t>Middlebury College</a:t>
            </a:r>
            <a:r>
              <a:rPr lang="en-US" sz="2400" dirty="0" smtClean="0">
                <a:solidFill>
                  <a:schemeClr val="accent1">
                    <a:lumMod val="50000"/>
                  </a:schemeClr>
                </a:solidFill>
              </a:rPr>
              <a:t> (as of 5/13/22): </a:t>
            </a:r>
            <a:r>
              <a:rPr lang="en-US" sz="2400" dirty="0">
                <a:solidFill>
                  <a:schemeClr val="accent1">
                    <a:lumMod val="50000"/>
                  </a:schemeClr>
                </a:solidFill>
              </a:rPr>
              <a:t>4</a:t>
            </a:r>
            <a:r>
              <a:rPr lang="en-US" sz="2400" dirty="0" smtClean="0">
                <a:solidFill>
                  <a:schemeClr val="accent1">
                    <a:lumMod val="50000"/>
                  </a:schemeClr>
                </a:solidFill>
              </a:rPr>
              <a:t> new cases; 5 total active (active cases:   </a:t>
            </a:r>
            <a:r>
              <a:rPr lang="en-US" sz="2400" dirty="0">
                <a:solidFill>
                  <a:schemeClr val="accent1">
                    <a:lumMod val="50000"/>
                  </a:schemeClr>
                </a:solidFill>
              </a:rPr>
              <a:t>4</a:t>
            </a:r>
            <a:r>
              <a:rPr lang="en-US" sz="2400" dirty="0" smtClean="0">
                <a:solidFill>
                  <a:schemeClr val="accent1">
                    <a:lumMod val="50000"/>
                  </a:schemeClr>
                </a:solidFill>
              </a:rPr>
              <a:t> students / </a:t>
            </a:r>
            <a:r>
              <a:rPr lang="en-US" sz="2400" dirty="0">
                <a:solidFill>
                  <a:schemeClr val="accent1">
                    <a:lumMod val="50000"/>
                  </a:schemeClr>
                </a:solidFill>
              </a:rPr>
              <a:t>1</a:t>
            </a:r>
            <a:r>
              <a:rPr lang="en-US" sz="2400" dirty="0" smtClean="0">
                <a:solidFill>
                  <a:schemeClr val="accent1">
                    <a:lumMod val="50000"/>
                  </a:schemeClr>
                </a:solidFill>
              </a:rPr>
              <a:t> employee)</a:t>
            </a:r>
          </a:p>
        </p:txBody>
      </p:sp>
      <p:sp>
        <p:nvSpPr>
          <p:cNvPr id="4" name="Date Placeholder 3"/>
          <p:cNvSpPr>
            <a:spLocks noGrp="1"/>
          </p:cNvSpPr>
          <p:nvPr>
            <p:ph type="dt" sz="half" idx="10"/>
          </p:nvPr>
        </p:nvSpPr>
        <p:spPr>
          <a:xfrm>
            <a:off x="5320030" y="6382484"/>
            <a:ext cx="1784604" cy="373039"/>
          </a:xfrm>
        </p:spPr>
        <p:txBody>
          <a:bodyPr/>
          <a:lstStyle/>
          <a:p>
            <a:pPr>
              <a:defRPr/>
            </a:pPr>
            <a:fld id="{5291DB93-E201-4DD5-BAB6-F48B15B95DE4}" type="datetime4">
              <a:rPr lang="en-US" smtClean="0"/>
              <a:t>May 18, 2022</a:t>
            </a:fld>
            <a:endParaRPr lang="en-US" dirty="0"/>
          </a:p>
        </p:txBody>
      </p:sp>
    </p:spTree>
    <p:extLst>
      <p:ext uri="{BB962C8B-B14F-4D97-AF65-F5344CB8AC3E}">
        <p14:creationId xmlns:p14="http://schemas.microsoft.com/office/powerpoint/2010/main" val="1071646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vis Slide Template Oct 2014 [Read-Only]" id="{4F5E59DF-3F47-47FC-A3ED-30809620EDB5}" vid="{1D63CEEF-AF08-45B3-A17F-5FEBEE72EAD1}"/>
    </a:ext>
  </a:extLst>
</a:theme>
</file>

<file path=ppt/theme/theme10.xml><?xml version="1.0" encoding="utf-8"?>
<a:theme xmlns:a="http://schemas.openxmlformats.org/drawingml/2006/main" name="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0.xml><?xml version="1.0" encoding="utf-8"?>
<a:theme xmlns:a="http://schemas.openxmlformats.org/drawingml/2006/main" name="9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1.xml><?xml version="1.0" encoding="utf-8"?>
<a:theme xmlns:a="http://schemas.openxmlformats.org/drawingml/2006/main" name="9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2.xml><?xml version="1.0" encoding="utf-8"?>
<a:theme xmlns:a="http://schemas.openxmlformats.org/drawingml/2006/main" name="9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3.xml><?xml version="1.0" encoding="utf-8"?>
<a:theme xmlns:a="http://schemas.openxmlformats.org/drawingml/2006/main" name="9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4.xml><?xml version="1.0" encoding="utf-8"?>
<a:theme xmlns:a="http://schemas.openxmlformats.org/drawingml/2006/main" name="9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5.xml><?xml version="1.0" encoding="utf-8"?>
<a:theme xmlns:a="http://schemas.openxmlformats.org/drawingml/2006/main" name="9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6.xml><?xml version="1.0" encoding="utf-8"?>
<a:theme xmlns:a="http://schemas.openxmlformats.org/drawingml/2006/main" name="9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7.xml><?xml version="1.0" encoding="utf-8"?>
<a:theme xmlns:a="http://schemas.openxmlformats.org/drawingml/2006/main" name="9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8.xml><?xml version="1.0" encoding="utf-8"?>
<a:theme xmlns:a="http://schemas.openxmlformats.org/drawingml/2006/main" name="9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9.xml><?xml version="1.0" encoding="utf-8"?>
<a:theme xmlns:a="http://schemas.openxmlformats.org/drawingml/2006/main" name="9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0.xml><?xml version="1.0" encoding="utf-8"?>
<a:theme xmlns:a="http://schemas.openxmlformats.org/drawingml/2006/main" name="10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1.xml><?xml version="1.0" encoding="utf-8"?>
<a:theme xmlns:a="http://schemas.openxmlformats.org/drawingml/2006/main" name="10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2.xml><?xml version="1.0" encoding="utf-8"?>
<a:theme xmlns:a="http://schemas.openxmlformats.org/drawingml/2006/main" name="10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3.xml><?xml version="1.0" encoding="utf-8"?>
<a:theme xmlns:a="http://schemas.openxmlformats.org/drawingml/2006/main" name="10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4.xml><?xml version="1.0" encoding="utf-8"?>
<a:theme xmlns:a="http://schemas.openxmlformats.org/drawingml/2006/main" name="10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5.xml><?xml version="1.0" encoding="utf-8"?>
<a:theme xmlns:a="http://schemas.openxmlformats.org/drawingml/2006/main" name="10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6.xml><?xml version="1.0" encoding="utf-8"?>
<a:theme xmlns:a="http://schemas.openxmlformats.org/drawingml/2006/main" name="10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7.xml><?xml version="1.0" encoding="utf-8"?>
<a:theme xmlns:a="http://schemas.openxmlformats.org/drawingml/2006/main" name="10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8.xml><?xml version="1.0" encoding="utf-8"?>
<a:theme xmlns:a="http://schemas.openxmlformats.org/drawingml/2006/main" name="10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9.xml><?xml version="1.0" encoding="utf-8"?>
<a:theme xmlns:a="http://schemas.openxmlformats.org/drawingml/2006/main" name="10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0.xml><?xml version="1.0" encoding="utf-8"?>
<a:theme xmlns:a="http://schemas.openxmlformats.org/drawingml/2006/main" name="11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1.xml><?xml version="1.0" encoding="utf-8"?>
<a:theme xmlns:a="http://schemas.openxmlformats.org/drawingml/2006/main" name="11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2.xml><?xml version="1.0" encoding="utf-8"?>
<a:theme xmlns:a="http://schemas.openxmlformats.org/drawingml/2006/main" name="11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3.xml><?xml version="1.0" encoding="utf-8"?>
<a:theme xmlns:a="http://schemas.openxmlformats.org/drawingml/2006/main" name="4_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vis Slide Template Oct 2014 [Read-Only]" id="{4F5E59DF-3F47-47FC-A3ED-30809620EDB5}" vid="{1D63CEEF-AF08-45B3-A17F-5FEBEE72EAD1}"/>
    </a:ext>
  </a:extLst>
</a:theme>
</file>

<file path=ppt/theme/theme124.xml><?xml version="1.0" encoding="utf-8"?>
<a:theme xmlns:a="http://schemas.openxmlformats.org/drawingml/2006/main" name="11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5.xml><?xml version="1.0" encoding="utf-8"?>
<a:theme xmlns:a="http://schemas.openxmlformats.org/drawingml/2006/main" name="11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6.xml><?xml version="1.0" encoding="utf-8"?>
<a:theme xmlns:a="http://schemas.openxmlformats.org/drawingml/2006/main" name="11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7.xml><?xml version="1.0" encoding="utf-8"?>
<a:theme xmlns:a="http://schemas.openxmlformats.org/drawingml/2006/main" name="11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8.xml><?xml version="1.0" encoding="utf-8"?>
<a:theme xmlns:a="http://schemas.openxmlformats.org/drawingml/2006/main" name="11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9.xml><?xml version="1.0" encoding="utf-8"?>
<a:theme xmlns:a="http://schemas.openxmlformats.org/drawingml/2006/main" name="11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0.xml><?xml version="1.0" encoding="utf-8"?>
<a:theme xmlns:a="http://schemas.openxmlformats.org/drawingml/2006/main" name="11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1.xml><?xml version="1.0" encoding="utf-8"?>
<a:theme xmlns:a="http://schemas.openxmlformats.org/drawingml/2006/main" name="12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2.xml><?xml version="1.0" encoding="utf-8"?>
<a:theme xmlns:a="http://schemas.openxmlformats.org/drawingml/2006/main" name="12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3.xml><?xml version="1.0" encoding="utf-8"?>
<a:theme xmlns:a="http://schemas.openxmlformats.org/drawingml/2006/main" name="12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4.xml><?xml version="1.0" encoding="utf-8"?>
<a:theme xmlns:a="http://schemas.openxmlformats.org/drawingml/2006/main" name="12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5.xml><?xml version="1.0" encoding="utf-8"?>
<a:theme xmlns:a="http://schemas.openxmlformats.org/drawingml/2006/main" name="12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6.xml><?xml version="1.0" encoding="utf-8"?>
<a:theme xmlns:a="http://schemas.openxmlformats.org/drawingml/2006/main" name="12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7.xml><?xml version="1.0" encoding="utf-8"?>
<a:theme xmlns:a="http://schemas.openxmlformats.org/drawingml/2006/main" name="12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8.xml><?xml version="1.0" encoding="utf-8"?>
<a:theme xmlns:a="http://schemas.openxmlformats.org/drawingml/2006/main" name="12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9.xml><?xml version="1.0" encoding="utf-8"?>
<a:theme xmlns:a="http://schemas.openxmlformats.org/drawingml/2006/main" name="12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0.xml><?xml version="1.0" encoding="utf-8"?>
<a:theme xmlns:a="http://schemas.openxmlformats.org/drawingml/2006/main" name="12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1.xml><?xml version="1.0" encoding="utf-8"?>
<a:theme xmlns:a="http://schemas.openxmlformats.org/drawingml/2006/main" name="13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2.xml><?xml version="1.0" encoding="utf-8"?>
<a:theme xmlns:a="http://schemas.openxmlformats.org/drawingml/2006/main" name="13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3.xml><?xml version="1.0" encoding="utf-8"?>
<a:theme xmlns:a="http://schemas.openxmlformats.org/drawingml/2006/main" name="13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4.xml><?xml version="1.0" encoding="utf-8"?>
<a:theme xmlns:a="http://schemas.openxmlformats.org/drawingml/2006/main" name="13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5.xml><?xml version="1.0" encoding="utf-8"?>
<a:theme xmlns:a="http://schemas.openxmlformats.org/drawingml/2006/main" name="13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6.xml><?xml version="1.0" encoding="utf-8"?>
<a:theme xmlns:a="http://schemas.openxmlformats.org/drawingml/2006/main" name="13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7.xml><?xml version="1.0" encoding="utf-8"?>
<a:theme xmlns:a="http://schemas.openxmlformats.org/drawingml/2006/main" name="13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8.xml><?xml version="1.0" encoding="utf-8"?>
<a:theme xmlns:a="http://schemas.openxmlformats.org/drawingml/2006/main" name="13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9.xml><?xml version="1.0" encoding="utf-8"?>
<a:theme xmlns:a="http://schemas.openxmlformats.org/drawingml/2006/main" name="13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0.xml><?xml version="1.0" encoding="utf-8"?>
<a:theme xmlns:a="http://schemas.openxmlformats.org/drawingml/2006/main" name="13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1.xml><?xml version="1.0" encoding="utf-8"?>
<a:theme xmlns:a="http://schemas.openxmlformats.org/drawingml/2006/main" name="14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2.xml><?xml version="1.0" encoding="utf-8"?>
<a:theme xmlns:a="http://schemas.openxmlformats.org/drawingml/2006/main" name="14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3.xml><?xml version="1.0" encoding="utf-8"?>
<a:theme xmlns:a="http://schemas.openxmlformats.org/drawingml/2006/main" name="14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4.xml><?xml version="1.0" encoding="utf-8"?>
<a:theme xmlns:a="http://schemas.openxmlformats.org/drawingml/2006/main" name="14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5.xml><?xml version="1.0" encoding="utf-8"?>
<a:theme xmlns:a="http://schemas.openxmlformats.org/drawingml/2006/main" name="14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6.xml><?xml version="1.0" encoding="utf-8"?>
<a:theme xmlns:a="http://schemas.openxmlformats.org/drawingml/2006/main" name="14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7.xml><?xml version="1.0" encoding="utf-8"?>
<a:theme xmlns:a="http://schemas.openxmlformats.org/drawingml/2006/main" name="14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8.xml><?xml version="1.0" encoding="utf-8"?>
<a:theme xmlns:a="http://schemas.openxmlformats.org/drawingml/2006/main" name="14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9.xml><?xml version="1.0" encoding="utf-8"?>
<a:theme xmlns:a="http://schemas.openxmlformats.org/drawingml/2006/main" name="14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0.xml><?xml version="1.0" encoding="utf-8"?>
<a:theme xmlns:a="http://schemas.openxmlformats.org/drawingml/2006/main" name="14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1.xml><?xml version="1.0" encoding="utf-8"?>
<a:theme xmlns:a="http://schemas.openxmlformats.org/drawingml/2006/main" name="15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2.xml><?xml version="1.0" encoding="utf-8"?>
<a:theme xmlns:a="http://schemas.openxmlformats.org/drawingml/2006/main" name="15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3.xml><?xml version="1.0" encoding="utf-8"?>
<a:theme xmlns:a="http://schemas.openxmlformats.org/drawingml/2006/main" name="15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4.xml><?xml version="1.0" encoding="utf-8"?>
<a:theme xmlns:a="http://schemas.openxmlformats.org/drawingml/2006/main" name="15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5.xml><?xml version="1.0" encoding="utf-8"?>
<a:theme xmlns:a="http://schemas.openxmlformats.org/drawingml/2006/main" name="15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6.xml><?xml version="1.0" encoding="utf-8"?>
<a:theme xmlns:a="http://schemas.openxmlformats.org/drawingml/2006/main" name="15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7.xml><?xml version="1.0" encoding="utf-8"?>
<a:theme xmlns:a="http://schemas.openxmlformats.org/drawingml/2006/main" name="15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8.xml><?xml version="1.0" encoding="utf-8"?>
<a:theme xmlns:a="http://schemas.openxmlformats.org/drawingml/2006/main" name="15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9.xml><?xml version="1.0" encoding="utf-8"?>
<a:theme xmlns:a="http://schemas.openxmlformats.org/drawingml/2006/main" name="15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0.xml><?xml version="1.0" encoding="utf-8"?>
<a:theme xmlns:a="http://schemas.openxmlformats.org/drawingml/2006/main" name="15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1.xml><?xml version="1.0" encoding="utf-8"?>
<a:theme xmlns:a="http://schemas.openxmlformats.org/drawingml/2006/main" name="16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2.xml><?xml version="1.0" encoding="utf-8"?>
<a:theme xmlns:a="http://schemas.openxmlformats.org/drawingml/2006/main" name="16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3.xml><?xml version="1.0" encoding="utf-8"?>
<a:theme xmlns:a="http://schemas.openxmlformats.org/drawingml/2006/main" name="16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4.xml><?xml version="1.0" encoding="utf-8"?>
<a:theme xmlns:a="http://schemas.openxmlformats.org/drawingml/2006/main" name="16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5.xml><?xml version="1.0" encoding="utf-8"?>
<a:theme xmlns:a="http://schemas.openxmlformats.org/drawingml/2006/main" name="16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6.xml><?xml version="1.0" encoding="utf-8"?>
<a:theme xmlns:a="http://schemas.openxmlformats.org/drawingml/2006/main" name="16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7.xml><?xml version="1.0" encoding="utf-8"?>
<a:theme xmlns:a="http://schemas.openxmlformats.org/drawingml/2006/main" name="16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8.xml><?xml version="1.0" encoding="utf-8"?>
<a:theme xmlns:a="http://schemas.openxmlformats.org/drawingml/2006/main" name="16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9.xml><?xml version="1.0" encoding="utf-8"?>
<a:theme xmlns:a="http://schemas.openxmlformats.org/drawingml/2006/main" name="16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0.xml><?xml version="1.0" encoding="utf-8"?>
<a:theme xmlns:a="http://schemas.openxmlformats.org/drawingml/2006/main" name="16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1.xml><?xml version="1.0" encoding="utf-8"?>
<a:theme xmlns:a="http://schemas.openxmlformats.org/drawingml/2006/main" name="17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2.xml><?xml version="1.0" encoding="utf-8"?>
<a:theme xmlns:a="http://schemas.openxmlformats.org/drawingml/2006/main" name="17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3.xml><?xml version="1.0" encoding="utf-8"?>
<a:theme xmlns:a="http://schemas.openxmlformats.org/drawingml/2006/main" name="17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4.xml><?xml version="1.0" encoding="utf-8"?>
<a:theme xmlns:a="http://schemas.openxmlformats.org/drawingml/2006/main" name="17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5.xml><?xml version="1.0" encoding="utf-8"?>
<a:theme xmlns:a="http://schemas.openxmlformats.org/drawingml/2006/main" name="17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6.xml><?xml version="1.0" encoding="utf-8"?>
<a:theme xmlns:a="http://schemas.openxmlformats.org/drawingml/2006/main" name="17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7.xml><?xml version="1.0" encoding="utf-8"?>
<a:theme xmlns:a="http://schemas.openxmlformats.org/drawingml/2006/main" name="17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8.xml><?xml version="1.0" encoding="utf-8"?>
<a:theme xmlns:a="http://schemas.openxmlformats.org/drawingml/2006/main" name="17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9.xml><?xml version="1.0" encoding="utf-8"?>
<a:theme xmlns:a="http://schemas.openxmlformats.org/drawingml/2006/main" name="17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0.xml><?xml version="1.0" encoding="utf-8"?>
<a:theme xmlns:a="http://schemas.openxmlformats.org/drawingml/2006/main" name="17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1.xml><?xml version="1.0" encoding="utf-8"?>
<a:theme xmlns:a="http://schemas.openxmlformats.org/drawingml/2006/main" name="7_VCHIPVDH">
  <a:themeElements>
    <a:clrScheme name="VCHIP 1">
      <a:dk1>
        <a:sysClr val="windowText" lastClr="000000"/>
      </a:dk1>
      <a:lt1>
        <a:sysClr val="window" lastClr="FFFFFF"/>
      </a:lt1>
      <a:dk2>
        <a:srgbClr val="005496"/>
      </a:dk2>
      <a:lt2>
        <a:srgbClr val="EEECE1"/>
      </a:lt2>
      <a:accent1>
        <a:srgbClr val="005496"/>
      </a:accent1>
      <a:accent2>
        <a:srgbClr val="AED476"/>
      </a:accent2>
      <a:accent3>
        <a:srgbClr val="00502F"/>
      </a:accent3>
      <a:accent4>
        <a:srgbClr val="F26649"/>
      </a:accent4>
      <a:accent5>
        <a:srgbClr val="FECE71"/>
      </a:accent5>
      <a:accent6>
        <a:srgbClr val="7377B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CHIPVDH" id="{81762131-6C20-4FCE-B1F5-E17E99541237}" vid="{55BF6413-C5E1-490C-A07C-725525DB2DC4}"/>
    </a:ext>
  </a:extLst>
</a:theme>
</file>

<file path=ppt/theme/theme192.xml><?xml version="1.0" encoding="utf-8"?>
<a:theme xmlns:a="http://schemas.openxmlformats.org/drawingml/2006/main" name="18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3.xml><?xml version="1.0" encoding="utf-8"?>
<a:theme xmlns:a="http://schemas.openxmlformats.org/drawingml/2006/main" name="18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4.xml><?xml version="1.0" encoding="utf-8"?>
<a:theme xmlns:a="http://schemas.openxmlformats.org/drawingml/2006/main" name="18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5.xml><?xml version="1.0" encoding="utf-8"?>
<a:theme xmlns:a="http://schemas.openxmlformats.org/drawingml/2006/main" name="18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6.xml><?xml version="1.0" encoding="utf-8"?>
<a:theme xmlns:a="http://schemas.openxmlformats.org/drawingml/2006/main" name="18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7.xml><?xml version="1.0" encoding="utf-8"?>
<a:theme xmlns:a="http://schemas.openxmlformats.org/drawingml/2006/main" name="18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8.xml><?xml version="1.0" encoding="utf-8"?>
<a:theme xmlns:a="http://schemas.openxmlformats.org/drawingml/2006/main" name="18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9.xml><?xml version="1.0" encoding="utf-8"?>
<a:theme xmlns:a="http://schemas.openxmlformats.org/drawingml/2006/main" name="18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vis Slide Template Oct 2014 [Read-Only]" id="{05862000-6104-4F23-A9B3-ED9FF6A6B6D4}" vid="{0EBE3063-0C0C-43A6-A909-12BA096BE34A}"/>
    </a:ext>
  </a:extLst>
</a:theme>
</file>

<file path=ppt/theme/theme20.xml><?xml version="1.0" encoding="utf-8"?>
<a:theme xmlns:a="http://schemas.openxmlformats.org/drawingml/2006/main" name="1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0.xml><?xml version="1.0" encoding="utf-8"?>
<a:theme xmlns:a="http://schemas.openxmlformats.org/drawingml/2006/main" name="18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1.xml><?xml version="1.0" encoding="utf-8"?>
<a:theme xmlns:a="http://schemas.openxmlformats.org/drawingml/2006/main" name="9_Office Theme">
  <a:themeElements>
    <a:clrScheme name="Custom 4">
      <a:dk1>
        <a:srgbClr val="2E3192"/>
      </a:dk1>
      <a:lt1>
        <a:srgbClr val="FFFFFF"/>
      </a:lt1>
      <a:dk2>
        <a:srgbClr val="FFFFFF"/>
      </a:dk2>
      <a:lt2>
        <a:srgbClr val="FFFFFF"/>
      </a:lt2>
      <a:accent1>
        <a:srgbClr val="2E3192"/>
      </a:accent1>
      <a:accent2>
        <a:srgbClr val="2CB34A"/>
      </a:accent2>
      <a:accent3>
        <a:srgbClr val="EE3439"/>
      </a:accent3>
      <a:accent4>
        <a:srgbClr val="6C54A3"/>
      </a:accent4>
      <a:accent5>
        <a:srgbClr val="A1CD3A"/>
      </a:accent5>
      <a:accent6>
        <a:srgbClr val="F3716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3.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4.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5.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6.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7.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8.xml><?xml version="1.0" encoding="utf-8"?>
<a:theme xmlns:a="http://schemas.openxmlformats.org/drawingml/2006/main" name="1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9.xml><?xml version="1.0" encoding="utf-8"?>
<a:theme xmlns:a="http://schemas.openxmlformats.org/drawingml/2006/main" name="1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0.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1.xml><?xml version="1.0" encoding="utf-8"?>
<a:theme xmlns:a="http://schemas.openxmlformats.org/drawingml/2006/main" name="1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2.xml><?xml version="1.0" encoding="utf-8"?>
<a:theme xmlns:a="http://schemas.openxmlformats.org/drawingml/2006/main" name="1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3.xml><?xml version="1.0" encoding="utf-8"?>
<a:theme xmlns:a="http://schemas.openxmlformats.org/drawingml/2006/main" name="2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4.xml><?xml version="1.0" encoding="utf-8"?>
<a:theme xmlns:a="http://schemas.openxmlformats.org/drawingml/2006/main" name="2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5.xml><?xml version="1.0" encoding="utf-8"?>
<a:theme xmlns:a="http://schemas.openxmlformats.org/drawingml/2006/main" name="2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6.xml><?xml version="1.0" encoding="utf-8"?>
<a:theme xmlns:a="http://schemas.openxmlformats.org/drawingml/2006/main" name="2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7.xml><?xml version="1.0" encoding="utf-8"?>
<a:theme xmlns:a="http://schemas.openxmlformats.org/drawingml/2006/main" name="2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8.xml><?xml version="1.0" encoding="utf-8"?>
<a:theme xmlns:a="http://schemas.openxmlformats.org/drawingml/2006/main" name="2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9.xml><?xml version="1.0" encoding="utf-8"?>
<a:theme xmlns:a="http://schemas.openxmlformats.org/drawingml/2006/main" name="2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0.xml><?xml version="1.0" encoding="utf-8"?>
<a:theme xmlns:a="http://schemas.openxmlformats.org/drawingml/2006/main" name="2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1.xml><?xml version="1.0" encoding="utf-8"?>
<a:theme xmlns:a="http://schemas.openxmlformats.org/drawingml/2006/main" name="2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2.xml><?xml version="1.0" encoding="utf-8"?>
<a:theme xmlns:a="http://schemas.openxmlformats.org/drawingml/2006/main" name="2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3.xml><?xml version="1.0" encoding="utf-8"?>
<a:theme xmlns:a="http://schemas.openxmlformats.org/drawingml/2006/main" name="3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4.xml><?xml version="1.0" encoding="utf-8"?>
<a:theme xmlns:a="http://schemas.openxmlformats.org/drawingml/2006/main" name="3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5.xml><?xml version="1.0" encoding="utf-8"?>
<a:theme xmlns:a="http://schemas.openxmlformats.org/drawingml/2006/main" name="3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6.xml><?xml version="1.0" encoding="utf-8"?>
<a:theme xmlns:a="http://schemas.openxmlformats.org/drawingml/2006/main" name="3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7.xml><?xml version="1.0" encoding="utf-8"?>
<a:theme xmlns:a="http://schemas.openxmlformats.org/drawingml/2006/main" name="3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8.xml><?xml version="1.0" encoding="utf-8"?>
<a:theme xmlns:a="http://schemas.openxmlformats.org/drawingml/2006/main" name="3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9.xml><?xml version="1.0" encoding="utf-8"?>
<a:theme xmlns:a="http://schemas.openxmlformats.org/drawingml/2006/main" name="3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0.xml><?xml version="1.0" encoding="utf-8"?>
<a:theme xmlns:a="http://schemas.openxmlformats.org/drawingml/2006/main" name="3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1.xml><?xml version="1.0" encoding="utf-8"?>
<a:theme xmlns:a="http://schemas.openxmlformats.org/drawingml/2006/main" name="3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2.xml><?xml version="1.0" encoding="utf-8"?>
<a:theme xmlns:a="http://schemas.openxmlformats.org/drawingml/2006/main" name="3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3.xml><?xml version="1.0" encoding="utf-8"?>
<a:theme xmlns:a="http://schemas.openxmlformats.org/drawingml/2006/main" name="4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4.xml><?xml version="1.0" encoding="utf-8"?>
<a:theme xmlns:a="http://schemas.openxmlformats.org/drawingml/2006/main" name="4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5.xml><?xml version="1.0" encoding="utf-8"?>
<a:theme xmlns:a="http://schemas.openxmlformats.org/drawingml/2006/main" name="4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6.xml><?xml version="1.0" encoding="utf-8"?>
<a:theme xmlns:a="http://schemas.openxmlformats.org/drawingml/2006/main" name="3_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800" b="1" dirty="0"/>
        </a:defPPr>
      </a:lstStyle>
    </a:txDef>
  </a:objectDefaults>
  <a:extraClrSchemeLst/>
  <a:extLst>
    <a:ext uri="{05A4C25C-085E-4340-85A3-A5531E510DB2}">
      <thm15:themeFamily xmlns:thm15="http://schemas.microsoft.com/office/thememl/2012/main" name="Safety slides_Molly.potx" id="{E406A5C4-ECF1-448B-BBBA-561C59B5759B}" vid="{464DBC2C-BB84-416D-85B5-5203DEA5ED6F}"/>
    </a:ext>
  </a:extLst>
</a:theme>
</file>

<file path=ppt/theme/theme237.xml><?xml version="1.0" encoding="utf-8"?>
<a:theme xmlns:a="http://schemas.openxmlformats.org/drawingml/2006/main" name="5_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800" b="1" dirty="0"/>
        </a:defPPr>
      </a:lstStyle>
    </a:txDef>
  </a:objectDefaults>
  <a:extraClrSchemeLst/>
  <a:extLst>
    <a:ext uri="{05A4C25C-085E-4340-85A3-A5531E510DB2}">
      <thm15:themeFamily xmlns:thm15="http://schemas.microsoft.com/office/thememl/2012/main" name="Safety slides_Molly.potx" id="{E406A5C4-ECF1-448B-BBBA-561C59B5759B}" vid="{464DBC2C-BB84-416D-85B5-5203DEA5ED6F}"/>
    </a:ext>
  </a:extLst>
</a:theme>
</file>

<file path=ppt/theme/theme238.xml><?xml version="1.0" encoding="utf-8"?>
<a:theme xmlns:a="http://schemas.openxmlformats.org/drawingml/2006/main" name="6_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800" b="1" dirty="0"/>
        </a:defPPr>
      </a:lstStyle>
    </a:txDef>
  </a:objectDefaults>
  <a:extraClrSchemeLst/>
  <a:extLst>
    <a:ext uri="{05A4C25C-085E-4340-85A3-A5531E510DB2}">
      <thm15:themeFamily xmlns:thm15="http://schemas.microsoft.com/office/thememl/2012/main" name="Safety slides_Molly.potx" id="{E406A5C4-ECF1-448B-BBBA-561C59B5759B}" vid="{464DBC2C-BB84-416D-85B5-5203DEA5ED6F}"/>
    </a:ext>
  </a:extLst>
</a:theme>
</file>

<file path=ppt/theme/theme239.xml><?xml version="1.0" encoding="utf-8"?>
<a:theme xmlns:a="http://schemas.openxmlformats.org/drawingml/2006/main" name="7_Office Theme">
  <a:themeElements>
    <a:clrScheme name="Vermont Department of Health 1">
      <a:dk1>
        <a:sysClr val="windowText" lastClr="000000"/>
      </a:dk1>
      <a:lt1>
        <a:sysClr val="window" lastClr="FFFFFF"/>
      </a:lt1>
      <a:dk2>
        <a:srgbClr val="44546A"/>
      </a:dk2>
      <a:lt2>
        <a:srgbClr val="E7E6E6"/>
      </a:lt2>
      <a:accent1>
        <a:srgbClr val="3095B4"/>
      </a:accent1>
      <a:accent2>
        <a:srgbClr val="6A1A41"/>
      </a:accent2>
      <a:accent3>
        <a:srgbClr val="B6BF0B"/>
      </a:accent3>
      <a:accent4>
        <a:srgbClr val="263F6A"/>
      </a:accent4>
      <a:accent5>
        <a:srgbClr val="E17000"/>
      </a:accent5>
      <a:accent6>
        <a:srgbClr val="8B8178"/>
      </a:accent6>
      <a:hlink>
        <a:srgbClr val="0563C1"/>
      </a:hlink>
      <a:folHlink>
        <a:srgbClr val="954F72"/>
      </a:folHlink>
    </a:clrScheme>
    <a:fontScheme name="Health Department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800" b="1" dirty="0"/>
        </a:defPPr>
      </a:lstStyle>
    </a:txDef>
  </a:objectDefaults>
  <a:extraClrSchemeLst/>
  <a:extLst>
    <a:ext uri="{05A4C25C-085E-4340-85A3-A5531E510DB2}">
      <thm15:themeFamily xmlns:thm15="http://schemas.microsoft.com/office/thememl/2012/main" name="Safety slides_Molly.potx" id="{E406A5C4-ECF1-448B-BBBA-561C59B5759B}" vid="{464DBC2C-BB84-416D-85B5-5203DEA5ED6F}"/>
    </a:ext>
  </a:extLst>
</a:theme>
</file>

<file path=ppt/theme/theme24.xml><?xml version="1.0" encoding="utf-8"?>
<a:theme xmlns:a="http://schemas.openxmlformats.org/drawingml/2006/main" name="1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P_slides_final_widescreen [Read-Only]" id="{53A4B4B9-6916-4766-9B5F-2ACD616618E2}" vid="{A2971F8C-0275-48DF-8531-D0BA1390CCED}"/>
    </a:ext>
  </a:extLst>
</a:theme>
</file>

<file path=ppt/theme/theme30.xml><?xml version="1.0" encoding="utf-8"?>
<a:theme xmlns:a="http://schemas.openxmlformats.org/drawingml/2006/main" name="2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Custom Desig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P slides final [Read-Only]" id="{FCB25E6D-074E-41D6-9963-8CFD4BB49D87}" vid="{F2002319-E94E-48D6-8BEB-8371B6040B9F}"/>
    </a:ext>
  </a:extLst>
</a:theme>
</file>

<file path=ppt/theme/theme34.xml><?xml version="1.0" encoding="utf-8"?>
<a:theme xmlns:a="http://schemas.openxmlformats.org/drawingml/2006/main" name="2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2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3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3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1_Custom Desig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AOE">
      <a:majorFont>
        <a:latin typeface="Franklin Gothic Demi"/>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du-power-point-presentation" id="{1B128B70-70AF-4B7C-9293-EEBAC897522F}" vid="{C3378C90-7FCF-498C-AD34-2749BB19869D}"/>
    </a:ext>
  </a:extLst>
</a:theme>
</file>

<file path=ppt/theme/theme39.xml><?xml version="1.0" encoding="utf-8"?>
<a:theme xmlns:a="http://schemas.openxmlformats.org/drawingml/2006/main" name="3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vis Slide Template Oct 2014 [Read-Only]" id="{4F5E59DF-3F47-47FC-A3ED-30809620EDB5}" vid="{1D63CEEF-AF08-45B3-A17F-5FEBEE72EAD1}"/>
    </a:ext>
  </a:extLst>
</a:theme>
</file>

<file path=ppt/theme/theme40.xml><?xml version="1.0" encoding="utf-8"?>
<a:theme xmlns:a="http://schemas.openxmlformats.org/drawingml/2006/main" name="3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3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3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3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4.xml><?xml version="1.0" encoding="utf-8"?>
<a:theme xmlns:a="http://schemas.openxmlformats.org/drawingml/2006/main" name="3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5.xml><?xml version="1.0" encoding="utf-8"?>
<a:theme xmlns:a="http://schemas.openxmlformats.org/drawingml/2006/main" name="3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3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4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8.xml><?xml version="1.0" encoding="utf-8"?>
<a:theme xmlns:a="http://schemas.openxmlformats.org/drawingml/2006/main" name="4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9.xml><?xml version="1.0" encoding="utf-8"?>
<a:theme xmlns:a="http://schemas.openxmlformats.org/drawingml/2006/main" name="4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Median">
  <a:themeElements>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vis Slide Template Oct 2014 [Read-Only]" id="{4F5E59DF-3F47-47FC-A3ED-30809620EDB5}" vid="{1D63CEEF-AF08-45B3-A17F-5FEBEE72EAD1}"/>
    </a:ext>
  </a:extLst>
</a:theme>
</file>

<file path=ppt/theme/theme50.xml><?xml version="1.0" encoding="utf-8"?>
<a:theme xmlns:a="http://schemas.openxmlformats.org/drawingml/2006/main" name="4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P_slides_final_widescreen [Read-Only]" id="{093A0C9F-BE00-4EF7-9107-7BB002F67079}" vid="{A32637A8-D460-40CC-BD27-107927ACA93D}"/>
    </a:ext>
  </a:extLst>
</a:theme>
</file>

<file path=ppt/theme/theme51.xml><?xml version="1.0" encoding="utf-8"?>
<a:theme xmlns:a="http://schemas.openxmlformats.org/drawingml/2006/main" name="4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2.xml><?xml version="1.0" encoding="utf-8"?>
<a:theme xmlns:a="http://schemas.openxmlformats.org/drawingml/2006/main" name="4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3.xml><?xml version="1.0" encoding="utf-8"?>
<a:theme xmlns:a="http://schemas.openxmlformats.org/drawingml/2006/main" name="4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4.xml><?xml version="1.0" encoding="utf-8"?>
<a:theme xmlns:a="http://schemas.openxmlformats.org/drawingml/2006/main" name="4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5.xml><?xml version="1.0" encoding="utf-8"?>
<a:theme xmlns:a="http://schemas.openxmlformats.org/drawingml/2006/main" name="4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6.xml><?xml version="1.0" encoding="utf-8"?>
<a:theme xmlns:a="http://schemas.openxmlformats.org/drawingml/2006/main" name="4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5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8.xml><?xml version="1.0" encoding="utf-8"?>
<a:theme xmlns:a="http://schemas.openxmlformats.org/drawingml/2006/main" name="5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9.xml><?xml version="1.0" encoding="utf-8"?>
<a:theme xmlns:a="http://schemas.openxmlformats.org/drawingml/2006/main" name="5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0.xml><?xml version="1.0" encoding="utf-8"?>
<a:theme xmlns:a="http://schemas.openxmlformats.org/drawingml/2006/main" name="5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1.xml><?xml version="1.0" encoding="utf-8"?>
<a:theme xmlns:a="http://schemas.openxmlformats.org/drawingml/2006/main" name="5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2.xml><?xml version="1.0" encoding="utf-8"?>
<a:theme xmlns:a="http://schemas.openxmlformats.org/drawingml/2006/main" name="5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3.xml><?xml version="1.0" encoding="utf-8"?>
<a:theme xmlns:a="http://schemas.openxmlformats.org/drawingml/2006/main" name="5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4.xml><?xml version="1.0" encoding="utf-8"?>
<a:theme xmlns:a="http://schemas.openxmlformats.org/drawingml/2006/main" name="5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5.xml><?xml version="1.0" encoding="utf-8"?>
<a:theme xmlns:a="http://schemas.openxmlformats.org/drawingml/2006/main" name="5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Custom 1">
      <a:majorFont>
        <a:latin typeface="Alegreya Sans"/>
        <a:ea typeface=""/>
        <a:cs typeface=""/>
      </a:majorFont>
      <a:minorFont>
        <a:latin typeface="Alegrey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6.xml><?xml version="1.0" encoding="utf-8"?>
<a:theme xmlns:a="http://schemas.openxmlformats.org/drawingml/2006/main" name="5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7.xml><?xml version="1.0" encoding="utf-8"?>
<a:theme xmlns:a="http://schemas.openxmlformats.org/drawingml/2006/main" name="6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8.xml><?xml version="1.0" encoding="utf-8"?>
<a:theme xmlns:a="http://schemas.openxmlformats.org/drawingml/2006/main" name="6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9.xml><?xml version="1.0" encoding="utf-8"?>
<a:theme xmlns:a="http://schemas.openxmlformats.org/drawingml/2006/main" name="6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0.xml><?xml version="1.0" encoding="utf-8"?>
<a:theme xmlns:a="http://schemas.openxmlformats.org/drawingml/2006/main" name="6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1.xml><?xml version="1.0" encoding="utf-8"?>
<a:theme xmlns:a="http://schemas.openxmlformats.org/drawingml/2006/main" name="6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2.xml><?xml version="1.0" encoding="utf-8"?>
<a:theme xmlns:a="http://schemas.openxmlformats.org/drawingml/2006/main" name="6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3.xml><?xml version="1.0" encoding="utf-8"?>
<a:theme xmlns:a="http://schemas.openxmlformats.org/drawingml/2006/main" name="6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4.xml><?xml version="1.0" encoding="utf-8"?>
<a:theme xmlns:a="http://schemas.openxmlformats.org/drawingml/2006/main" name="6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5.xml><?xml version="1.0" encoding="utf-8"?>
<a:theme xmlns:a="http://schemas.openxmlformats.org/drawingml/2006/main" name="6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6.xml><?xml version="1.0" encoding="utf-8"?>
<a:theme xmlns:a="http://schemas.openxmlformats.org/drawingml/2006/main" name="6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7.xml><?xml version="1.0" encoding="utf-8"?>
<a:theme xmlns:a="http://schemas.openxmlformats.org/drawingml/2006/main" name="7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8.xml><?xml version="1.0" encoding="utf-8"?>
<a:theme xmlns:a="http://schemas.openxmlformats.org/drawingml/2006/main" name="7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9.xml><?xml version="1.0" encoding="utf-8"?>
<a:theme xmlns:a="http://schemas.openxmlformats.org/drawingml/2006/main" name="7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0.xml><?xml version="1.0" encoding="utf-8"?>
<a:theme xmlns:a="http://schemas.openxmlformats.org/drawingml/2006/main" name="7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1.xml><?xml version="1.0" encoding="utf-8"?>
<a:theme xmlns:a="http://schemas.openxmlformats.org/drawingml/2006/main" name="7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2.xml><?xml version="1.0" encoding="utf-8"?>
<a:theme xmlns:a="http://schemas.openxmlformats.org/drawingml/2006/main" name="7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3.xml><?xml version="1.0" encoding="utf-8"?>
<a:theme xmlns:a="http://schemas.openxmlformats.org/drawingml/2006/main" name="7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4.xml><?xml version="1.0" encoding="utf-8"?>
<a:theme xmlns:a="http://schemas.openxmlformats.org/drawingml/2006/main" name="7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5.xml><?xml version="1.0" encoding="utf-8"?>
<a:theme xmlns:a="http://schemas.openxmlformats.org/drawingml/2006/main" name="7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6.xml><?xml version="1.0" encoding="utf-8"?>
<a:theme xmlns:a="http://schemas.openxmlformats.org/drawingml/2006/main" name="80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7.xml><?xml version="1.0" encoding="utf-8"?>
<a:theme xmlns:a="http://schemas.openxmlformats.org/drawingml/2006/main" name="81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8.xml><?xml version="1.0" encoding="utf-8"?>
<a:theme xmlns:a="http://schemas.openxmlformats.org/drawingml/2006/main" name="82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9.xml><?xml version="1.0" encoding="utf-8"?>
<a:theme xmlns:a="http://schemas.openxmlformats.org/drawingml/2006/main" name="83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0.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1.xml><?xml version="1.0" encoding="utf-8"?>
<a:theme xmlns:a="http://schemas.openxmlformats.org/drawingml/2006/main" name="2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2.xml><?xml version="1.0" encoding="utf-8"?>
<a:theme xmlns:a="http://schemas.openxmlformats.org/drawingml/2006/main" name="6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3.xml><?xml version="1.0" encoding="utf-8"?>
<a:theme xmlns:a="http://schemas.openxmlformats.org/drawingml/2006/main" name="84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4.xml><?xml version="1.0" encoding="utf-8"?>
<a:theme xmlns:a="http://schemas.openxmlformats.org/drawingml/2006/main" name="7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5.xml><?xml version="1.0" encoding="utf-8"?>
<a:theme xmlns:a="http://schemas.openxmlformats.org/drawingml/2006/main" name="85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6.xml><?xml version="1.0" encoding="utf-8"?>
<a:theme xmlns:a="http://schemas.openxmlformats.org/drawingml/2006/main" name="86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7.xml><?xml version="1.0" encoding="utf-8"?>
<a:theme xmlns:a="http://schemas.openxmlformats.org/drawingml/2006/main" name="87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8.xml><?xml version="1.0" encoding="utf-8"?>
<a:theme xmlns:a="http://schemas.openxmlformats.org/drawingml/2006/main" name="88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9.xml><?xml version="1.0" encoding="utf-8"?>
<a:theme xmlns:a="http://schemas.openxmlformats.org/drawingml/2006/main" name="89_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8B8178"/>
    </a:dk2>
    <a:lt2>
      <a:srgbClr val="EBDDC3"/>
    </a:lt2>
    <a:accent1>
      <a:srgbClr val="4E84C4"/>
    </a:accent1>
    <a:accent2>
      <a:srgbClr val="007934"/>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D6C9199FE56B4E8EDDDE7D896B0749" ma:contentTypeVersion="14" ma:contentTypeDescription="Create a new document." ma:contentTypeScope="" ma:versionID="6c85858b9b36bef8371559ee87f73cde">
  <xsd:schema xmlns:xsd="http://www.w3.org/2001/XMLSchema" xmlns:xs="http://www.w3.org/2001/XMLSchema" xmlns:p="http://schemas.microsoft.com/office/2006/metadata/properties" xmlns:ns3="aa745692-ecd9-4bc4-a78f-14fd7f36d841" xmlns:ns4="2443acf2-bde3-44a6-8771-d048dc9e298c" targetNamespace="http://schemas.microsoft.com/office/2006/metadata/properties" ma:root="true" ma:fieldsID="82067bd9e94e2674eb039280528ad3e9" ns3:_="" ns4:_="">
    <xsd:import namespace="aa745692-ecd9-4bc4-a78f-14fd7f36d841"/>
    <xsd:import namespace="2443acf2-bde3-44a6-8771-d048dc9e298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45692-ecd9-4bc4-a78f-14fd7f36d8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43acf2-bde3-44a6-8771-d048dc9e298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569A8-B8F7-4DF6-86CB-BDF0E12EE318}">
  <ds:schemaRefs>
    <ds:schemaRef ds:uri="http://schemas.microsoft.com/sharepoint/v3/contenttype/forms"/>
  </ds:schemaRefs>
</ds:datastoreItem>
</file>

<file path=customXml/itemProps2.xml><?xml version="1.0" encoding="utf-8"?>
<ds:datastoreItem xmlns:ds="http://schemas.openxmlformats.org/officeDocument/2006/customXml" ds:itemID="{1F3CE037-FF07-4B31-9AFE-BDCB3160DE7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443acf2-bde3-44a6-8771-d048dc9e298c"/>
    <ds:schemaRef ds:uri="http://purl.org/dc/terms/"/>
    <ds:schemaRef ds:uri="aa745692-ecd9-4bc4-a78f-14fd7f36d841"/>
    <ds:schemaRef ds:uri="http://www.w3.org/XML/1998/namespace"/>
    <ds:schemaRef ds:uri="http://purl.org/dc/dcmitype/"/>
  </ds:schemaRefs>
</ds:datastoreItem>
</file>

<file path=customXml/itemProps3.xml><?xml version="1.0" encoding="utf-8"?>
<ds:datastoreItem xmlns:ds="http://schemas.openxmlformats.org/officeDocument/2006/customXml" ds:itemID="{14F04DC2-4BEC-4468-9EAE-E1F345E41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745692-ecd9-4bc4-a78f-14fd7f36d841"/>
    <ds:schemaRef ds:uri="2443acf2-bde3-44a6-8771-d048dc9e29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Davis Slide Template Oct 2014</Template>
  <TotalTime>120462</TotalTime>
  <Words>8253</Words>
  <Application>Microsoft Office PowerPoint</Application>
  <PresentationFormat>Widescreen</PresentationFormat>
  <Paragraphs>873</Paragraphs>
  <Slides>81</Slides>
  <Notes>53</Notes>
  <HiddenSlides>0</HiddenSlides>
  <MMClips>0</MMClips>
  <ScaleCrop>false</ScaleCrop>
  <HeadingPairs>
    <vt:vector size="8" baseType="variant">
      <vt:variant>
        <vt:lpstr>Fonts Used</vt:lpstr>
      </vt:variant>
      <vt:variant>
        <vt:i4>22</vt:i4>
      </vt:variant>
      <vt:variant>
        <vt:lpstr>Theme</vt:lpstr>
      </vt:variant>
      <vt:variant>
        <vt:i4>239</vt:i4>
      </vt:variant>
      <vt:variant>
        <vt:lpstr>Embedded OLE Servers</vt:lpstr>
      </vt:variant>
      <vt:variant>
        <vt:i4>1</vt:i4>
      </vt:variant>
      <vt:variant>
        <vt:lpstr>Slide Titles</vt:lpstr>
      </vt:variant>
      <vt:variant>
        <vt:i4>81</vt:i4>
      </vt:variant>
    </vt:vector>
  </HeadingPairs>
  <TitlesOfParts>
    <vt:vector size="343" baseType="lpstr">
      <vt:lpstr>ＭＳ Ｐゴシック</vt:lpstr>
      <vt:lpstr>Alegreya Sans</vt:lpstr>
      <vt:lpstr>Arial</vt:lpstr>
      <vt:lpstr>Calibri</vt:lpstr>
      <vt:lpstr>Calibri Light</vt:lpstr>
      <vt:lpstr>Cambria</vt:lpstr>
      <vt:lpstr>Franklin Gothic Book</vt:lpstr>
      <vt:lpstr>Franklin Gothic Demi</vt:lpstr>
      <vt:lpstr>Franklin Gothic Demi Cond</vt:lpstr>
      <vt:lpstr>Georgia</vt:lpstr>
      <vt:lpstr>Helvetica</vt:lpstr>
      <vt:lpstr>Lato</vt:lpstr>
      <vt:lpstr>Merriweather Sans</vt:lpstr>
      <vt:lpstr>Myriad Web Pro</vt:lpstr>
      <vt:lpstr>Noto Sans</vt:lpstr>
      <vt:lpstr>Palatino Linotype</vt:lpstr>
      <vt:lpstr>Symbol</vt:lpstr>
      <vt:lpstr>Times New Roman</vt:lpstr>
      <vt:lpstr>Tw Cen MT</vt:lpstr>
      <vt:lpstr>Verdana</vt:lpstr>
      <vt:lpstr>Wingdings</vt:lpstr>
      <vt:lpstr>Wingdings 2</vt:lpstr>
      <vt:lpstr>Median</vt:lpstr>
      <vt:lpstr>1_Median</vt:lpstr>
      <vt:lpstr>1_AAP_slides_final_widescreen</vt:lpstr>
      <vt:lpstr>2_Median</vt:lpstr>
      <vt:lpstr>3_Median</vt:lpstr>
      <vt:lpstr>AAP_slides_final_widescreen</vt:lpstr>
      <vt:lpstr>2_AAP_slides_final_widescreen</vt:lpstr>
      <vt:lpstr>3_AAP_slides_final_widescreen</vt:lpstr>
      <vt:lpstr>4_AAP_slides_final_widescreen</vt:lpstr>
      <vt:lpstr>5_AAP_slides_final_widescreen</vt:lpstr>
      <vt:lpstr>6_AAP_slides_final_widescreen</vt:lpstr>
      <vt:lpstr>7_AAP_slides_final_widescreen</vt:lpstr>
      <vt:lpstr>8_AAP_slides_final_widescreen</vt:lpstr>
      <vt:lpstr>9_AAP_slides_final_widescreen</vt:lpstr>
      <vt:lpstr>10_AAP_slides_final_widescreen</vt:lpstr>
      <vt:lpstr>11_AAP_slides_final_widescreen</vt:lpstr>
      <vt:lpstr>12_AAP_slides_final_widescreen</vt:lpstr>
      <vt:lpstr>13_AAP_slides_final_widescreen</vt:lpstr>
      <vt:lpstr>14_AAP_slides_final_widescreen</vt:lpstr>
      <vt:lpstr>15_AAP_slides_final_widescreen</vt:lpstr>
      <vt:lpstr>16_AAP_slides_final_widescreen</vt:lpstr>
      <vt:lpstr>17_AAP_slides_final_widescreen</vt:lpstr>
      <vt:lpstr>18_AAP_slides_final_widescreen</vt:lpstr>
      <vt:lpstr>19_AAP_slides_final_widescreen</vt:lpstr>
      <vt:lpstr>20_AAP_slides_final_widescreen</vt:lpstr>
      <vt:lpstr>21_AAP_slides_final_widescreen</vt:lpstr>
      <vt:lpstr>22_AAP_slides_final_widescreen</vt:lpstr>
      <vt:lpstr>23_AAP_slides_final_widescreen</vt:lpstr>
      <vt:lpstr>24_AAP_slides_final_widescreen</vt:lpstr>
      <vt:lpstr>25_AAP_slides_final_widescreen</vt:lpstr>
      <vt:lpstr>26_AAP_slides_final_widescreen</vt:lpstr>
      <vt:lpstr>27_AAP_slides_final_widescreen</vt:lpstr>
      <vt:lpstr>Custom Design</vt:lpstr>
      <vt:lpstr>28_AAP_slides_final_widescreen</vt:lpstr>
      <vt:lpstr>29_AAP_slides_final_widescreen</vt:lpstr>
      <vt:lpstr>30_AAP_slides_final_widescreen</vt:lpstr>
      <vt:lpstr>31_AAP_slides_final_widescreen</vt:lpstr>
      <vt:lpstr>1_Custom Design</vt:lpstr>
      <vt:lpstr>32_AAP_slides_final_widescreen</vt:lpstr>
      <vt:lpstr>33_AAP_slides_final_widescreen</vt:lpstr>
      <vt:lpstr>34_AAP_slides_final_widescreen</vt:lpstr>
      <vt:lpstr>35_AAP_slides_final_widescreen</vt:lpstr>
      <vt:lpstr>36_AAP_slides_final_widescreen</vt:lpstr>
      <vt:lpstr>37_AAP_slides_final_widescreen</vt:lpstr>
      <vt:lpstr>38_AAP_slides_final_widescreen</vt:lpstr>
      <vt:lpstr>39_AAP_slides_final_widescreen</vt:lpstr>
      <vt:lpstr>40_AAP_slides_final_widescreen</vt:lpstr>
      <vt:lpstr>41_AAP_slides_final_widescreen</vt:lpstr>
      <vt:lpstr>42_AAP_slides_final_widescreen</vt:lpstr>
      <vt:lpstr>43_AAP_slides_final_widescreen</vt:lpstr>
      <vt:lpstr>44_AAP_slides_final_widescreen</vt:lpstr>
      <vt:lpstr>45_AAP_slides_final_widescreen</vt:lpstr>
      <vt:lpstr>46_AAP_slides_final_widescreen</vt:lpstr>
      <vt:lpstr>47_AAP_slides_final_widescreen</vt:lpstr>
      <vt:lpstr>48_AAP_slides_final_widescreen</vt:lpstr>
      <vt:lpstr>49_AAP_slides_final_widescreen</vt:lpstr>
      <vt:lpstr>50_AAP_slides_final_widescreen</vt:lpstr>
      <vt:lpstr>51_AAP_slides_final_widescreen</vt:lpstr>
      <vt:lpstr>52_AAP_slides_final_widescreen</vt:lpstr>
      <vt:lpstr>53_AAP_slides_final_widescreen</vt:lpstr>
      <vt:lpstr>54_AAP_slides_final_widescreen</vt:lpstr>
      <vt:lpstr>55_AAP_slides_final_widescreen</vt:lpstr>
      <vt:lpstr>56_AAP_slides_final_widescreen</vt:lpstr>
      <vt:lpstr>57_AAP_slides_final_widescreen</vt:lpstr>
      <vt:lpstr>58_AAP_slides_final_widescreen</vt:lpstr>
      <vt:lpstr>59_AAP_slides_final_widescreen</vt:lpstr>
      <vt:lpstr>60_AAP_slides_final_widescreen</vt:lpstr>
      <vt:lpstr>61_AAP_slides_final_widescreen</vt:lpstr>
      <vt:lpstr>62_AAP_slides_final_widescreen</vt:lpstr>
      <vt:lpstr>63_AAP_slides_final_widescreen</vt:lpstr>
      <vt:lpstr>64_AAP_slides_final_widescreen</vt:lpstr>
      <vt:lpstr>65_AAP_slides_final_widescreen</vt:lpstr>
      <vt:lpstr>66_AAP_slides_final_widescreen</vt:lpstr>
      <vt:lpstr>67_AAP_slides_final_widescreen</vt:lpstr>
      <vt:lpstr>68_AAP_slides_final_widescreen</vt:lpstr>
      <vt:lpstr>69_AAP_slides_final_widescreen</vt:lpstr>
      <vt:lpstr>70_AAP_slides_final_widescreen</vt:lpstr>
      <vt:lpstr>71_AAP_slides_final_widescreen</vt:lpstr>
      <vt:lpstr>72_AAP_slides_final_widescreen</vt:lpstr>
      <vt:lpstr>73_AAP_slides_final_widescreen</vt:lpstr>
      <vt:lpstr>74_AAP_slides_final_widescreen</vt:lpstr>
      <vt:lpstr>75_AAP_slides_final_widescreen</vt:lpstr>
      <vt:lpstr>76_AAP_slides_final_widescreen</vt:lpstr>
      <vt:lpstr>77_AAP_slides_final_widescreen</vt:lpstr>
      <vt:lpstr>78_AAP_slides_final_widescreen</vt:lpstr>
      <vt:lpstr>80_AAP_slides_final_widescreen</vt:lpstr>
      <vt:lpstr>81_AAP_slides_final_widescreen</vt:lpstr>
      <vt:lpstr>82_AAP_slides_final_widescreen</vt:lpstr>
      <vt:lpstr>83_AAP_slides_final_widescreen</vt:lpstr>
      <vt:lpstr>Master</vt:lpstr>
      <vt:lpstr>2_Master</vt:lpstr>
      <vt:lpstr>6_Master</vt:lpstr>
      <vt:lpstr>84_AAP_slides_final_widescreen</vt:lpstr>
      <vt:lpstr>79_AAP_slides_final_widescreen</vt:lpstr>
      <vt:lpstr>85_AAP_slides_final_widescreen</vt:lpstr>
      <vt:lpstr>86_AAP_slides_final_widescreen</vt:lpstr>
      <vt:lpstr>87_AAP_slides_final_widescreen</vt:lpstr>
      <vt:lpstr>88_AAP_slides_final_widescreen</vt:lpstr>
      <vt:lpstr>89_AAP_slides_final_widescreen</vt:lpstr>
      <vt:lpstr>90_AAP_slides_final_widescreen</vt:lpstr>
      <vt:lpstr>91_AAP_slides_final_widescreen</vt:lpstr>
      <vt:lpstr>92_AAP_slides_final_widescreen</vt:lpstr>
      <vt:lpstr>93_AAP_slides_final_widescreen</vt:lpstr>
      <vt:lpstr>94_AAP_slides_final_widescreen</vt:lpstr>
      <vt:lpstr>95_AAP_slides_final_widescreen</vt:lpstr>
      <vt:lpstr>96_AAP_slides_final_widescreen</vt:lpstr>
      <vt:lpstr>97_AAP_slides_final_widescreen</vt:lpstr>
      <vt:lpstr>98_AAP_slides_final_widescreen</vt:lpstr>
      <vt:lpstr>99_AAP_slides_final_widescreen</vt:lpstr>
      <vt:lpstr>100_AAP_slides_final_widescreen</vt:lpstr>
      <vt:lpstr>101_AAP_slides_final_widescreen</vt:lpstr>
      <vt:lpstr>102_AAP_slides_final_widescreen</vt:lpstr>
      <vt:lpstr>103_AAP_slides_final_widescreen</vt:lpstr>
      <vt:lpstr>104_AAP_slides_final_widescreen</vt:lpstr>
      <vt:lpstr>105_AAP_slides_final_widescreen</vt:lpstr>
      <vt:lpstr>106_AAP_slides_final_widescreen</vt:lpstr>
      <vt:lpstr>107_AAP_slides_final_widescreen</vt:lpstr>
      <vt:lpstr>108_AAP_slides_final_widescreen</vt:lpstr>
      <vt:lpstr>109_AAP_slides_final_widescreen</vt:lpstr>
      <vt:lpstr>110_AAP_slides_final_widescreen</vt:lpstr>
      <vt:lpstr>111_AAP_slides_final_widescreen</vt:lpstr>
      <vt:lpstr>112_AAP_slides_final_widescreen</vt:lpstr>
      <vt:lpstr>4_Median</vt:lpstr>
      <vt:lpstr>113_AAP_slides_final_widescreen</vt:lpstr>
      <vt:lpstr>114_AAP_slides_final_widescreen</vt:lpstr>
      <vt:lpstr>115_AAP_slides_final_widescreen</vt:lpstr>
      <vt:lpstr>116_AAP_slides_final_widescreen</vt:lpstr>
      <vt:lpstr>117_AAP_slides_final_widescreen</vt:lpstr>
      <vt:lpstr>118_AAP_slides_final_widescreen</vt:lpstr>
      <vt:lpstr>119_AAP_slides_final_widescreen</vt:lpstr>
      <vt:lpstr>120_AAP_slides_final_widescreen</vt:lpstr>
      <vt:lpstr>121_AAP_slides_final_widescreen</vt:lpstr>
      <vt:lpstr>122_AAP_slides_final_widescreen</vt:lpstr>
      <vt:lpstr>123_AAP_slides_final_widescreen</vt:lpstr>
      <vt:lpstr>124_AAP_slides_final_widescreen</vt:lpstr>
      <vt:lpstr>125_AAP_slides_final_widescreen</vt:lpstr>
      <vt:lpstr>126_AAP_slides_final_widescreen</vt:lpstr>
      <vt:lpstr>127_AAP_slides_final_widescreen</vt:lpstr>
      <vt:lpstr>128_AAP_slides_final_widescreen</vt:lpstr>
      <vt:lpstr>129_AAP_slides_final_widescreen</vt:lpstr>
      <vt:lpstr>130_AAP_slides_final_widescreen</vt:lpstr>
      <vt:lpstr>131_AAP_slides_final_widescreen</vt:lpstr>
      <vt:lpstr>132_AAP_slides_final_widescreen</vt:lpstr>
      <vt:lpstr>133_AAP_slides_final_widescreen</vt:lpstr>
      <vt:lpstr>134_AAP_slides_final_widescreen</vt:lpstr>
      <vt:lpstr>135_AAP_slides_final_widescreen</vt:lpstr>
      <vt:lpstr>136_AAP_slides_final_widescreen</vt:lpstr>
      <vt:lpstr>137_AAP_slides_final_widescreen</vt:lpstr>
      <vt:lpstr>138_AAP_slides_final_widescreen</vt:lpstr>
      <vt:lpstr>139_AAP_slides_final_widescreen</vt:lpstr>
      <vt:lpstr>140_AAP_slides_final_widescreen</vt:lpstr>
      <vt:lpstr>141_AAP_slides_final_widescreen</vt:lpstr>
      <vt:lpstr>142_AAP_slides_final_widescreen</vt:lpstr>
      <vt:lpstr>143_AAP_slides_final_widescreen</vt:lpstr>
      <vt:lpstr>144_AAP_slides_final_widescreen</vt:lpstr>
      <vt:lpstr>145_AAP_slides_final_widescreen</vt:lpstr>
      <vt:lpstr>146_AAP_slides_final_widescreen</vt:lpstr>
      <vt:lpstr>147_AAP_slides_final_widescreen</vt:lpstr>
      <vt:lpstr>148_AAP_slides_final_widescreen</vt:lpstr>
      <vt:lpstr>149_AAP_slides_final_widescreen</vt:lpstr>
      <vt:lpstr>150_AAP_slides_final_widescreen</vt:lpstr>
      <vt:lpstr>151_AAP_slides_final_widescreen</vt:lpstr>
      <vt:lpstr>152_AAP_slides_final_widescreen</vt:lpstr>
      <vt:lpstr>153_AAP_slides_final_widescreen</vt:lpstr>
      <vt:lpstr>154_AAP_slides_final_widescreen</vt:lpstr>
      <vt:lpstr>155_AAP_slides_final_widescreen</vt:lpstr>
      <vt:lpstr>156_AAP_slides_final_widescreen</vt:lpstr>
      <vt:lpstr>157_AAP_slides_final_widescreen</vt:lpstr>
      <vt:lpstr>158_AAP_slides_final_widescreen</vt:lpstr>
      <vt:lpstr>159_AAP_slides_final_widescreen</vt:lpstr>
      <vt:lpstr>160_AAP_slides_final_widescreen</vt:lpstr>
      <vt:lpstr>161_AAP_slides_final_widescreen</vt:lpstr>
      <vt:lpstr>162_AAP_slides_final_widescreen</vt:lpstr>
      <vt:lpstr>163_AAP_slides_final_widescreen</vt:lpstr>
      <vt:lpstr>164_AAP_slides_final_widescreen</vt:lpstr>
      <vt:lpstr>165_AAP_slides_final_widescreen</vt:lpstr>
      <vt:lpstr>166_AAP_slides_final_widescreen</vt:lpstr>
      <vt:lpstr>167_AAP_slides_final_widescreen</vt:lpstr>
      <vt:lpstr>168_AAP_slides_final_widescreen</vt:lpstr>
      <vt:lpstr>169_AAP_slides_final_widescreen</vt:lpstr>
      <vt:lpstr>170_AAP_slides_final_widescreen</vt:lpstr>
      <vt:lpstr>171_AAP_slides_final_widescreen</vt:lpstr>
      <vt:lpstr>172_AAP_slides_final_widescreen</vt:lpstr>
      <vt:lpstr>173_AAP_slides_final_widescreen</vt:lpstr>
      <vt:lpstr>174_AAP_slides_final_widescreen</vt:lpstr>
      <vt:lpstr>175_AAP_slides_final_widescreen</vt:lpstr>
      <vt:lpstr>176_AAP_slides_final_widescreen</vt:lpstr>
      <vt:lpstr>177_AAP_slides_final_widescreen</vt:lpstr>
      <vt:lpstr>178_AAP_slides_final_widescreen</vt:lpstr>
      <vt:lpstr>179_AAP_slides_final_widescreen</vt:lpstr>
      <vt:lpstr>7_VCHIPVDH</vt:lpstr>
      <vt:lpstr>180_AAP_slides_final_widescreen</vt:lpstr>
      <vt:lpstr>181_AAP_slides_final_widescreen</vt:lpstr>
      <vt:lpstr>182_AAP_slides_final_widescreen</vt:lpstr>
      <vt:lpstr>183_AAP_slides_final_widescreen</vt:lpstr>
      <vt:lpstr>184_AAP_slides_final_widescreen</vt:lpstr>
      <vt:lpstr>185_AAP_slides_final_widescreen</vt:lpstr>
      <vt:lpstr>186_AAP_slides_final_widescreen</vt:lpstr>
      <vt:lpstr>187_AAP_slides_final_widescreen</vt:lpstr>
      <vt:lpstr>188_AAP_slides_final_widescreen</vt:lpstr>
      <vt:lpstr>9_Office Theme</vt:lpstr>
      <vt:lpstr>4_Office Theme</vt:lpstr>
      <vt:lpstr>8_Office Theme</vt:lpstr>
      <vt:lpstr>10_Office Theme</vt:lpstr>
      <vt:lpstr>11_Office Theme</vt:lpstr>
      <vt:lpstr>12_Office Theme</vt:lpstr>
      <vt:lpstr>13_Office Theme</vt:lpstr>
      <vt:lpstr>14_Office Theme</vt:lpstr>
      <vt:lpstr>15_Office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3_Office Theme</vt:lpstr>
      <vt:lpstr>5_Office Theme</vt:lpstr>
      <vt:lpstr>6_Office Theme</vt:lpstr>
      <vt:lpstr>7_Office Theme</vt:lpstr>
      <vt:lpstr>think-cell Slide</vt:lpstr>
      <vt:lpstr>VCHIP / CHAMP / VDH COVID-19 UPDATES </vt:lpstr>
      <vt:lpstr> Please bear with us… Technology Notes – “Welcome to Zoom!” </vt:lpstr>
      <vt:lpstr>Overview</vt:lpstr>
      <vt:lpstr>VCHIP-VDH COVID-19 Call Schedule</vt:lpstr>
      <vt:lpstr>VMS COVID Convos with Health Commissioner Levine</vt:lpstr>
      <vt:lpstr>Situation update</vt:lpstr>
      <vt:lpstr>Situation update</vt:lpstr>
      <vt:lpstr>NEW from VDH COVID-19 Surveillance Report</vt:lpstr>
      <vt:lpstr>Vermont Educational COVID-19 Data</vt:lpstr>
      <vt:lpstr>VDH COVID-19 Vaccine Web Page</vt:lpstr>
      <vt:lpstr>VDH COVID-19 Vaccine Dashboard (“Statewide” view, 5/11/22)</vt:lpstr>
      <vt:lpstr>From the CDC Vaccine Tracker</vt:lpstr>
      <vt:lpstr>From the CDC: SARS-CoV-2 Variants in the U.S.</vt:lpstr>
      <vt:lpstr>From the CDC: SARS-CoV-2 Variants in the U.S.</vt:lpstr>
      <vt:lpstr>Don’t Forget Influenza! </vt:lpstr>
      <vt:lpstr>AAP (National) Updates</vt:lpstr>
      <vt:lpstr>Next AAP COVID-19 Town Hall</vt:lpstr>
      <vt:lpstr>Potential Upcoming FDA VRBPAC Meetings</vt:lpstr>
      <vt:lpstr>COVID-19 Vaccine Updates</vt:lpstr>
      <vt:lpstr>Formula Shortage</vt:lpstr>
      <vt:lpstr>MENTAL HEALTH ADVOCACY CAMPAIGN</vt:lpstr>
      <vt:lpstr>From the CDC Acute Hepatitis and Adenovirus</vt:lpstr>
      <vt:lpstr>Save the date! Caring for Adolescents &amp; Young Adults w/Disordered Eating</vt:lpstr>
      <vt:lpstr>Save the date! Caring for Adolescents &amp; Young Adults w/Disordered Eating</vt:lpstr>
      <vt:lpstr>Coming soon… Emergency Medical Services for Children Case Review</vt:lpstr>
      <vt:lpstr>WIC Infant Formula - Abbott Update</vt:lpstr>
      <vt:lpstr>Abbott Update</vt:lpstr>
      <vt:lpstr>New Additions to Large Can Size Food Packages</vt:lpstr>
      <vt:lpstr>Vermont News: Infant Formula Shortage</vt:lpstr>
      <vt:lpstr>From the VDH Immunization Program UPDATE Booster for ages 5-11</vt:lpstr>
      <vt:lpstr>COVID-19 vaccine for children under 5</vt:lpstr>
      <vt:lpstr>COVID Vaccine for under age 5</vt:lpstr>
      <vt:lpstr>Recent Communication</vt:lpstr>
      <vt:lpstr>Tuesday Media Briefing (5/17/22)</vt:lpstr>
      <vt:lpstr>Tuesday Media Briefing (cont’d.)</vt:lpstr>
      <vt:lpstr>Tuesday Media Briefing (cont’d.)</vt:lpstr>
      <vt:lpstr>Tuesday Media Briefing (cont’d.)</vt:lpstr>
      <vt:lpstr>Tuesday Media Briefing (cont’d.)</vt:lpstr>
      <vt:lpstr>Practice Issues</vt:lpstr>
      <vt:lpstr>Caring for Patients with Suicidality in Primary Care  Prevention | Assessment | Intervention </vt:lpstr>
      <vt:lpstr>Composite case:</vt:lpstr>
      <vt:lpstr>Composite case study:</vt:lpstr>
      <vt:lpstr>Composite case study:</vt:lpstr>
      <vt:lpstr>Composite case: differential diagnosis</vt:lpstr>
      <vt:lpstr>Composite case: next steps, treatment plan</vt:lpstr>
      <vt:lpstr>Old approach to suicidal ideation…</vt:lpstr>
      <vt:lpstr>New evidence!</vt:lpstr>
      <vt:lpstr>Objectives</vt:lpstr>
      <vt:lpstr>Suicidality As a Spectrum</vt:lpstr>
      <vt:lpstr>Objectives</vt:lpstr>
      <vt:lpstr>Sobering Epidemiology</vt:lpstr>
      <vt:lpstr>Why Primary Care?</vt:lpstr>
      <vt:lpstr>Objectives</vt:lpstr>
      <vt:lpstr>Risk Factors for Adolescent Suicide</vt:lpstr>
      <vt:lpstr>Protective factors for Adolescent Suicide </vt:lpstr>
      <vt:lpstr>Risk Factors for Suicide: “Three-Step Theory”</vt:lpstr>
      <vt:lpstr>PowerPoint Presentation</vt:lpstr>
      <vt:lpstr>Objectives</vt:lpstr>
      <vt:lpstr>Youth Suicide screen tools </vt:lpstr>
      <vt:lpstr>PowerPoint Presentation</vt:lpstr>
      <vt:lpstr>Safety Assessment Pearls</vt:lpstr>
      <vt:lpstr>PowerPoint Presentation</vt:lpstr>
      <vt:lpstr>PowerPoint Presentation</vt:lpstr>
      <vt:lpstr>Objectives</vt:lpstr>
      <vt:lpstr>Reducing Risk</vt:lpstr>
      <vt:lpstr>PowerPoint Presentation</vt:lpstr>
      <vt:lpstr>Lethal Means Reduction </vt:lpstr>
      <vt:lpstr>Relationships</vt:lpstr>
      <vt:lpstr>VTCPAP: never worry alone</vt:lpstr>
      <vt:lpstr>PowerPoint Presentation</vt:lpstr>
      <vt:lpstr>Summary</vt:lpstr>
      <vt:lpstr>References</vt:lpstr>
      <vt:lpstr>References</vt:lpstr>
      <vt:lpstr>From the American Academy of Pediatrics Policy Statement: Eliminating Race-Based Medicine</vt:lpstr>
      <vt:lpstr>Happening now… Vermont State Parks Prescription Program</vt:lpstr>
      <vt:lpstr>In case you missed it 5/11/22) Blood Lead Screening Update</vt:lpstr>
      <vt:lpstr>In case you missed it (5/4/22) Vermont Child Psychiatry Access Program (CPAP)</vt:lpstr>
      <vt:lpstr>Green Mountain Care Board Chair and Member Vacancies</vt:lpstr>
      <vt:lpstr>VCHIP-VDH COVID-19 Call Schedule</vt:lpstr>
      <vt:lpstr>VCHIP-VDH COVID-19 Update Calls – now via ZOOM!</vt:lpstr>
      <vt:lpstr>Questions/Discussion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Wendy S</dc:creator>
  <cp:lastModifiedBy>Zinno, Angela M</cp:lastModifiedBy>
  <cp:revision>7523</cp:revision>
  <cp:lastPrinted>2020-08-14T14:50:25Z</cp:lastPrinted>
  <dcterms:created xsi:type="dcterms:W3CDTF">2017-01-30T15:40:12Z</dcterms:created>
  <dcterms:modified xsi:type="dcterms:W3CDTF">2022-05-18T12:06:50Z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0x0101005ED6C9199FE56B4E8EDDDE7D896B0749</vt:lpwstr>
  </property>
</Properties>
</file>