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833" r:id="rId2"/>
    <p:sldMasterId id="2147483915" r:id="rId3"/>
    <p:sldMasterId id="2147483999" r:id="rId4"/>
    <p:sldMasterId id="2147484023" r:id="rId5"/>
    <p:sldMasterId id="2147484052" r:id="rId6"/>
    <p:sldMasterId id="2147484064" r:id="rId7"/>
  </p:sldMasterIdLst>
  <p:notesMasterIdLst>
    <p:notesMasterId r:id="rId16"/>
  </p:notesMasterIdLst>
  <p:sldIdLst>
    <p:sldId id="290" r:id="rId8"/>
    <p:sldId id="262" r:id="rId9"/>
    <p:sldId id="282" r:id="rId10"/>
    <p:sldId id="285" r:id="rId11"/>
    <p:sldId id="286" r:id="rId12"/>
    <p:sldId id="258" r:id="rId13"/>
    <p:sldId id="274"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5F5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7286-9AF9-43BE-939B-886155AD13B7}"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F8ABC-F4CE-4E15-B591-F82A1CC8B3FE}" type="slidenum">
              <a:rPr lang="en-US" smtClean="0"/>
              <a:t>‹#›</a:t>
            </a:fld>
            <a:endParaRPr lang="en-US"/>
          </a:p>
        </p:txBody>
      </p:sp>
    </p:spTree>
    <p:extLst>
      <p:ext uri="{BB962C8B-B14F-4D97-AF65-F5344CB8AC3E}">
        <p14:creationId xmlns:p14="http://schemas.microsoft.com/office/powerpoint/2010/main" val="13352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C5E15B-183D-4A18-A85D-30BB584571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555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5B9ED4-85E0-4B79-8FCE-632E3F423D4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123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20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568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2760133"/>
            <a:ext cx="97366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userDrawn="1"/>
        </p:nvCxnSpPr>
        <p:spPr>
          <a:xfrm>
            <a:off x="8060121" y="2760133"/>
            <a:ext cx="97366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userDrawn="1"/>
        </p:nvCxnSpPr>
        <p:spPr>
          <a:xfrm flipH="1" flipV="1">
            <a:off x="4516892" y="-209008"/>
            <a:ext cx="4308" cy="203992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3" name="Content Placeholder 35"/>
          <p:cNvSpPr>
            <a:spLocks noGrp="1"/>
          </p:cNvSpPr>
          <p:nvPr>
            <p:ph sz="quarter" idx="13" hasCustomPrompt="1"/>
          </p:nvPr>
        </p:nvSpPr>
        <p:spPr>
          <a:xfrm>
            <a:off x="7034646" y="1542449"/>
            <a:ext cx="5022675" cy="1217684"/>
          </a:xfrm>
        </p:spPr>
        <p:txBody>
          <a:bodyPr>
            <a:noAutofit/>
          </a:bodyPr>
          <a:lstStyle>
            <a:lvl1pPr marL="0" indent="0" algn="l">
              <a:buNone/>
              <a:defRPr sz="4400" b="1" i="0" spc="0" baseline="0">
                <a:solidFill>
                  <a:srgbClr val="1A6C43"/>
                </a:solidFill>
                <a:latin typeface="Georgia" charset="0"/>
                <a:ea typeface="Georgia" charset="0"/>
                <a:cs typeface="Georgia" charset="0"/>
              </a:defRPr>
            </a:lvl1pPr>
          </a:lstStyle>
          <a:p>
            <a:pPr lvl="0"/>
            <a:r>
              <a:rPr lang="en-US" dirty="0" smtClean="0"/>
              <a:t>Presentation Title</a:t>
            </a:r>
          </a:p>
        </p:txBody>
      </p:sp>
      <p:sp>
        <p:nvSpPr>
          <p:cNvPr id="14" name="Text Placeholder 39"/>
          <p:cNvSpPr>
            <a:spLocks noGrp="1"/>
          </p:cNvSpPr>
          <p:nvPr>
            <p:ph type="body" sz="quarter" idx="14" hasCustomPrompt="1"/>
          </p:nvPr>
        </p:nvSpPr>
        <p:spPr>
          <a:xfrm>
            <a:off x="7034646" y="3527425"/>
            <a:ext cx="3642349" cy="1032140"/>
          </a:xfrm>
        </p:spPr>
        <p:txBody>
          <a:bodyPr>
            <a:normAutofit/>
          </a:bodyPr>
          <a:lstStyle>
            <a:lvl1pPr marL="0" indent="0" algn="l">
              <a:buNone/>
              <a:defRPr sz="2000" b="0"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SUBHEAD OF PRESENTATION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0040" y="3741466"/>
            <a:ext cx="914400" cy="914400"/>
          </a:xfrm>
          <a:prstGeom prst="rect">
            <a:avLst/>
          </a:prstGeom>
        </p:spPr>
      </p:pic>
      <p:sp>
        <p:nvSpPr>
          <p:cNvPr id="16" name="Text Placeholder 39"/>
          <p:cNvSpPr>
            <a:spLocks noGrp="1"/>
          </p:cNvSpPr>
          <p:nvPr>
            <p:ph type="body" sz="quarter" idx="15" hasCustomPrompt="1"/>
          </p:nvPr>
        </p:nvSpPr>
        <p:spPr>
          <a:xfrm>
            <a:off x="7034646" y="4744597"/>
            <a:ext cx="3126960" cy="347695"/>
          </a:xfrm>
        </p:spPr>
        <p:txBody>
          <a:bodyPr>
            <a:normAutofit/>
          </a:bodyPr>
          <a:lstStyle>
            <a:lvl1pPr marL="0" indent="0" algn="l">
              <a:buNone/>
              <a:defRPr sz="1000" b="1"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DATE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93" y="5803126"/>
            <a:ext cx="3200400" cy="814230"/>
          </a:xfrm>
          <a:prstGeom prst="rect">
            <a:avLst/>
          </a:prstGeom>
        </p:spPr>
      </p:pic>
      <p:sp>
        <p:nvSpPr>
          <p:cNvPr id="22" name="Picture Placeholder 21"/>
          <p:cNvSpPr>
            <a:spLocks noGrp="1"/>
          </p:cNvSpPr>
          <p:nvPr>
            <p:ph type="pic" sz="quarter" idx="16"/>
          </p:nvPr>
        </p:nvSpPr>
        <p:spPr>
          <a:xfrm>
            <a:off x="0" y="0"/>
            <a:ext cx="3294063" cy="3527425"/>
          </a:xfrm>
        </p:spPr>
        <p:txBody>
          <a:bodyPr/>
          <a:lstStyle/>
          <a:p>
            <a:r>
              <a:rPr lang="en-US" smtClean="0"/>
              <a:t>Click icon to add picture</a:t>
            </a:r>
            <a:endParaRPr lang="en-US"/>
          </a:p>
        </p:txBody>
      </p:sp>
      <p:sp>
        <p:nvSpPr>
          <p:cNvPr id="23" name="Picture Placeholder 21"/>
          <p:cNvSpPr>
            <a:spLocks noGrp="1"/>
          </p:cNvSpPr>
          <p:nvPr>
            <p:ph type="pic" sz="quarter" idx="17"/>
          </p:nvPr>
        </p:nvSpPr>
        <p:spPr>
          <a:xfrm>
            <a:off x="3487113" y="0"/>
            <a:ext cx="3294063" cy="3527425"/>
          </a:xfrm>
        </p:spPr>
        <p:txBody>
          <a:bodyPr/>
          <a:lstStyle/>
          <a:p>
            <a:r>
              <a:rPr lang="en-US" smtClean="0"/>
              <a:t>Click icon to add picture</a:t>
            </a:r>
            <a:endParaRPr lang="en-US"/>
          </a:p>
        </p:txBody>
      </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95555" r="55621"/>
          <a:stretch/>
        </p:blipFill>
        <p:spPr>
          <a:xfrm>
            <a:off x="6781177" y="0"/>
            <a:ext cx="5410824" cy="411410"/>
          </a:xfrm>
          <a:prstGeom prst="rect">
            <a:avLst/>
          </a:prstGeom>
        </p:spPr>
      </p:pic>
      <p:sp>
        <p:nvSpPr>
          <p:cNvPr id="18" name="Rectangle 17"/>
          <p:cNvSpPr/>
          <p:nvPr userDrawn="1"/>
        </p:nvSpPr>
        <p:spPr>
          <a:xfrm>
            <a:off x="7034647" y="3172314"/>
            <a:ext cx="466292" cy="91882"/>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userDrawn="1"/>
        </p:nvSpPr>
        <p:spPr>
          <a:xfrm flipH="1">
            <a:off x="11752521" y="6418521"/>
            <a:ext cx="439479" cy="439479"/>
          </a:xfrm>
          <a:prstGeom prst="rtTriangle">
            <a:avLst/>
          </a:prstGeom>
          <a:solidFill>
            <a:srgbClr val="A7C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59622" y="5803127"/>
            <a:ext cx="3200400" cy="914399"/>
          </a:xfrm>
          <a:prstGeom prst="rect">
            <a:avLst/>
          </a:prstGeom>
        </p:spPr>
      </p:pic>
    </p:spTree>
    <p:extLst>
      <p:ext uri="{BB962C8B-B14F-4D97-AF65-F5344CB8AC3E}">
        <p14:creationId xmlns:p14="http://schemas.microsoft.com/office/powerpoint/2010/main" val="3890220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26743"/>
            <a:ext cx="12192003" cy="6179561"/>
          </a:xfrm>
          <a:prstGeom prst="rect">
            <a:avLst/>
          </a:prstGeom>
        </p:spPr>
      </p:pic>
      <p:sp>
        <p:nvSpPr>
          <p:cNvPr id="6"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sp>
        <p:nvSpPr>
          <p:cNvPr id="2"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11" name="Content Placeholder 2"/>
          <p:cNvSpPr>
            <a:spLocks noGrp="1"/>
          </p:cNvSpPr>
          <p:nvPr>
            <p:ph sz="half" idx="1" hasCustomPrompt="1"/>
          </p:nvPr>
        </p:nvSpPr>
        <p:spPr>
          <a:xfrm>
            <a:off x="838199" y="1454682"/>
            <a:ext cx="10515599" cy="3740728"/>
          </a:xfrm>
        </p:spPr>
        <p:txBody>
          <a:bodyPr/>
          <a:lstStyle>
            <a:lvl1pPr marL="342900" indent="-342900">
              <a:buClr>
                <a:srgbClr val="1A6C43"/>
              </a:buClr>
              <a:buFont typeface="Arial" charset="0"/>
              <a:buChar char="•"/>
              <a:defRPr sz="2400" b="0" i="0" spc="150" baseline="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296937"/>
                </a:solidFill>
                <a:latin typeface="Gill Sans MT" charset="0"/>
                <a:ea typeface="Gill Sans MT" charset="0"/>
                <a:cs typeface="Gill Sans MT" charset="0"/>
              </a:defRPr>
            </a:lvl2pPr>
            <a:lvl3pPr>
              <a:buClr>
                <a:srgbClr val="1A6C43"/>
              </a:buClr>
              <a:defRPr b="0" i="0">
                <a:solidFill>
                  <a:srgbClr val="296937"/>
                </a:solidFill>
                <a:latin typeface="Gill Sans MT" charset="0"/>
                <a:ea typeface="Gill Sans MT" charset="0"/>
                <a:cs typeface="Gill Sans MT" charset="0"/>
              </a:defRPr>
            </a:lvl3pPr>
            <a:lvl4pPr>
              <a:buClr>
                <a:srgbClr val="1A6C43"/>
              </a:buClr>
              <a:defRPr b="0" i="0">
                <a:solidFill>
                  <a:srgbClr val="296937"/>
                </a:solidFill>
                <a:latin typeface="Gill Sans MT" charset="0"/>
                <a:ea typeface="Gill Sans MT" charset="0"/>
                <a:cs typeface="Gill Sans MT" charset="0"/>
              </a:defRPr>
            </a:lvl4pPr>
            <a:lvl5pPr>
              <a:buClr>
                <a:srgbClr val="1A6C43"/>
              </a:buClr>
              <a:defRPr b="0" i="0">
                <a:solidFill>
                  <a:srgbClr val="296937"/>
                </a:solidFill>
                <a:latin typeface="Gill Sans MT" charset="0"/>
                <a:ea typeface="Gill Sans MT" charset="0"/>
                <a:cs typeface="Gill Sans M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cxnSp>
        <p:nvCxnSpPr>
          <p:cNvPr id="15" name="Straight Connector 14"/>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8996305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9" name="Text Placeholder 39"/>
          <p:cNvSpPr>
            <a:spLocks noGrp="1"/>
          </p:cNvSpPr>
          <p:nvPr>
            <p:ph type="body" sz="quarter" idx="14" hasCustomPrompt="1"/>
          </p:nvPr>
        </p:nvSpPr>
        <p:spPr>
          <a:xfrm>
            <a:off x="4274824" y="4171837"/>
            <a:ext cx="3642349" cy="1032140"/>
          </a:xfrm>
        </p:spPr>
        <p:txBody>
          <a:bodyPr>
            <a:normAutofit/>
          </a:bodyPr>
          <a:lstStyle>
            <a:lvl1pPr marL="0" indent="0" algn="ctr">
              <a:buNone/>
              <a:defRPr sz="2000" b="0"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CLICK TO EDIT MASTER TEXT</a:t>
            </a:r>
          </a:p>
        </p:txBody>
      </p:sp>
      <p:sp>
        <p:nvSpPr>
          <p:cNvPr id="13"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4612232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1" name="Content Placeholder 2"/>
          <p:cNvSpPr>
            <a:spLocks noGrp="1"/>
          </p:cNvSpPr>
          <p:nvPr>
            <p:ph sz="half" idx="1"/>
          </p:nvPr>
        </p:nvSpPr>
        <p:spPr>
          <a:xfrm>
            <a:off x="838199" y="1810146"/>
            <a:ext cx="4519613" cy="3740728"/>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6834185" y="1810146"/>
            <a:ext cx="4519613" cy="3740728"/>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6095998" y="1810146"/>
            <a:ext cx="0" cy="37407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12"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628086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1" name="Content Placeholder 2"/>
          <p:cNvSpPr>
            <a:spLocks noGrp="1"/>
          </p:cNvSpPr>
          <p:nvPr>
            <p:ph sz="half" idx="1"/>
          </p:nvPr>
        </p:nvSpPr>
        <p:spPr>
          <a:xfrm>
            <a:off x="838199" y="2365366"/>
            <a:ext cx="4519613" cy="3088837"/>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6834185" y="2365366"/>
            <a:ext cx="4519613" cy="3088837"/>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9"/>
          <p:cNvSpPr>
            <a:spLocks noGrp="1"/>
          </p:cNvSpPr>
          <p:nvPr>
            <p:ph type="body" sz="quarter" idx="15" hasCustomPrompt="1"/>
          </p:nvPr>
        </p:nvSpPr>
        <p:spPr>
          <a:xfrm>
            <a:off x="838198" y="1712916"/>
            <a:ext cx="4519614" cy="397950"/>
          </a:xfrm>
        </p:spPr>
        <p:txBody>
          <a:bodyPr>
            <a:normAutofit/>
          </a:bodyPr>
          <a:lstStyle>
            <a:lvl1pPr marL="0" indent="0" algn="l">
              <a:buNone/>
              <a:defRPr sz="1800" b="1" i="0" spc="150" baseline="0">
                <a:solidFill>
                  <a:srgbClr val="1A6C43"/>
                </a:solidFill>
                <a:latin typeface="Gill Sans MT" charset="0"/>
                <a:ea typeface="Gill Sans MT" charset="0"/>
                <a:cs typeface="Gill Sans MT" charset="0"/>
              </a:defRPr>
            </a:lvl1pPr>
          </a:lstStyle>
          <a:p>
            <a:pPr lvl="0"/>
            <a:r>
              <a:rPr lang="en-US" dirty="0" smtClean="0"/>
              <a:t>SUBHEAD OF COMPARISON</a:t>
            </a:r>
          </a:p>
        </p:txBody>
      </p:sp>
      <p:sp>
        <p:nvSpPr>
          <p:cNvPr id="13" name="Text Placeholder 39"/>
          <p:cNvSpPr>
            <a:spLocks noGrp="1"/>
          </p:cNvSpPr>
          <p:nvPr>
            <p:ph type="body" sz="quarter" idx="16" hasCustomPrompt="1"/>
          </p:nvPr>
        </p:nvSpPr>
        <p:spPr>
          <a:xfrm>
            <a:off x="6834184" y="1714681"/>
            <a:ext cx="4519614" cy="397950"/>
          </a:xfrm>
        </p:spPr>
        <p:txBody>
          <a:bodyPr>
            <a:normAutofit/>
          </a:bodyPr>
          <a:lstStyle>
            <a:lvl1pPr marL="0" indent="0" algn="l">
              <a:buNone/>
              <a:defRPr sz="1800" b="1" i="0" spc="150" baseline="0">
                <a:solidFill>
                  <a:srgbClr val="1A6C43"/>
                </a:solidFill>
                <a:latin typeface="Gill Sans MT" charset="0"/>
                <a:ea typeface="Gill Sans MT" charset="0"/>
                <a:cs typeface="Gill Sans MT" charset="0"/>
              </a:defRPr>
            </a:lvl1pPr>
          </a:lstStyle>
          <a:p>
            <a:pPr lvl="0"/>
            <a:r>
              <a:rPr lang="en-US" dirty="0" smtClean="0"/>
              <a:t>SUBHEAD OF COMPARISON</a:t>
            </a:r>
          </a:p>
        </p:txBody>
      </p:sp>
      <p:cxnSp>
        <p:nvCxnSpPr>
          <p:cNvPr id="15" name="Straight Connector 14"/>
          <p:cNvCxnSpPr/>
          <p:nvPr userDrawn="1"/>
        </p:nvCxnSpPr>
        <p:spPr>
          <a:xfrm>
            <a:off x="6095998" y="1742634"/>
            <a:ext cx="0" cy="37407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cxnSp>
        <p:nvCxnSpPr>
          <p:cNvPr id="22" name="Straight Connector 21"/>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14"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559289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itle Only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16" r="1552"/>
          <a:stretch/>
        </p:blipFill>
        <p:spPr>
          <a:xfrm>
            <a:off x="-3545" y="0"/>
            <a:ext cx="12195545" cy="6179562"/>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chemeClr val="bg1"/>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sp>
        <p:nvSpPr>
          <p:cNvPr id="14" name="Right Triangle 13"/>
          <p:cNvSpPr/>
          <p:nvPr userDrawn="1"/>
        </p:nvSpPr>
        <p:spPr>
          <a:xfrm rot="5400000" flipV="1">
            <a:off x="11752521" y="0"/>
            <a:ext cx="439479" cy="439479"/>
          </a:xfrm>
          <a:prstGeom prst="rtTriangle">
            <a:avLst/>
          </a:prstGeom>
          <a:solidFill>
            <a:srgbClr val="A7C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25308802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Title Only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9892"/>
          <a:stretch/>
        </p:blipFill>
        <p:spPr>
          <a:xfrm>
            <a:off x="0" y="0"/>
            <a:ext cx="12192000" cy="6179562"/>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chemeClr val="bg1"/>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9"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21758065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3321935" y="3206658"/>
            <a:ext cx="5324354" cy="10528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l="-1" t="52720" r="47530"/>
          <a:stretch/>
        </p:blipFill>
        <p:spPr>
          <a:xfrm>
            <a:off x="-2" y="0"/>
            <a:ext cx="12192002" cy="6179561"/>
          </a:xfrm>
          <a:prstGeom prst="rect">
            <a:avLst/>
          </a:prstGeom>
        </p:spPr>
      </p:pic>
      <p:sp>
        <p:nvSpPr>
          <p:cNvPr id="11"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3339373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 y="-1"/>
            <a:ext cx="12192210" cy="6858001"/>
          </a:xfrm>
          <a:prstGeom prst="rect">
            <a:avLst/>
          </a:prstGeom>
        </p:spPr>
      </p:pic>
      <p:sp>
        <p:nvSpPr>
          <p:cNvPr id="8" name="Rectangle 7"/>
          <p:cNvSpPr/>
          <p:nvPr userDrawn="1"/>
        </p:nvSpPr>
        <p:spPr>
          <a:xfrm>
            <a:off x="464696" y="445957"/>
            <a:ext cx="11272604" cy="5840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9742" y="2553096"/>
            <a:ext cx="6532099" cy="1661865"/>
          </a:xfrm>
          <a:prstGeom prst="rect">
            <a:avLst/>
          </a:prstGeom>
        </p:spPr>
      </p:pic>
      <p:sp>
        <p:nvSpPr>
          <p:cNvPr id="4" name="Slide Number Placeholder 3"/>
          <p:cNvSpPr>
            <a:spLocks noGrp="1"/>
          </p:cNvSpPr>
          <p:nvPr>
            <p:ph type="sldNum" sz="quarter" idx="12"/>
          </p:nvPr>
        </p:nvSpPr>
        <p:spPr/>
        <p:txBody>
          <a:bodyPr/>
          <a:lstStyle/>
          <a:p>
            <a:fld id="{90D39CAF-FD09-2C4F-AE06-B3DA80E232F6}" type="slidenum">
              <a:rPr lang="en-US" smtClean="0"/>
              <a:pPr/>
              <a:t>‹#›</a:t>
            </a:fld>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8053" y="445956"/>
            <a:ext cx="464288" cy="464288"/>
          </a:xfrm>
          <a:prstGeom prst="rect">
            <a:avLst/>
          </a:prstGeom>
        </p:spPr>
      </p:pic>
      <p:sp>
        <p:nvSpPr>
          <p:cNvPr id="14" name="Rectangle 13"/>
          <p:cNvSpPr/>
          <p:nvPr userDrawn="1"/>
        </p:nvSpPr>
        <p:spPr>
          <a:xfrm>
            <a:off x="-1597" y="6766118"/>
            <a:ext cx="12193597" cy="91882"/>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955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4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6705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5369"/>
            <a:ext cx="10510981" cy="1607603"/>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725334"/>
            <a:ext cx="10510981" cy="191346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507789"/>
            <a:ext cx="6897939" cy="1305216"/>
          </a:xfrm>
          <a:prstGeom prst="rect">
            <a:avLst/>
          </a:prstGeom>
        </p:spPr>
      </p:pic>
    </p:spTree>
    <p:extLst>
      <p:ext uri="{BB962C8B-B14F-4D97-AF65-F5344CB8AC3E}">
        <p14:creationId xmlns:p14="http://schemas.microsoft.com/office/powerpoint/2010/main" val="36889973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8840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5" y="2906713"/>
            <a:ext cx="10388407"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3998832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38789944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972800" cy="92492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6865" y="1630752"/>
            <a:ext cx="5008844" cy="4503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53918" y="1630752"/>
            <a:ext cx="50895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6660812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806547" cy="92492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24807"/>
            <a:ext cx="49988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4998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820883" y="1627453"/>
            <a:ext cx="49988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20884" y="2174875"/>
            <a:ext cx="499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35039328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972800" cy="92492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6640716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40192478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7325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42008138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8573" y="4800600"/>
            <a:ext cx="8716344"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988573" y="612775"/>
            <a:ext cx="956859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88573" y="5367338"/>
            <a:ext cx="871634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15428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227872"/>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0698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1354747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47741" y="274639"/>
            <a:ext cx="219248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1" y="274639"/>
            <a:ext cx="720111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1257961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BC0C081B-2DCF-413B-83F4-61F214B79D3D}" type="slidenum">
              <a:rPr lang="en-US" smtClean="0"/>
              <a:t>‹#›</a:t>
            </a:fld>
            <a:endParaRPr lang="en-US"/>
          </a:p>
        </p:txBody>
      </p:sp>
    </p:spTree>
    <p:extLst>
      <p:ext uri="{BB962C8B-B14F-4D97-AF65-F5344CB8AC3E}">
        <p14:creationId xmlns:p14="http://schemas.microsoft.com/office/powerpoint/2010/main" val="384555435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568074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C0C081B-2DCF-413B-83F4-61F214B79D3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7067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245181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748EE-0A01-4B93-A62F-414D716A287D}"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338916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748EE-0A01-4B93-A62F-414D716A287D}"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053413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748EE-0A01-4B93-A62F-414D716A287D}"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C081B-2DCF-413B-83F4-61F214B79D3D}" type="slidenum">
              <a:rPr lang="en-US" smtClean="0"/>
              <a:t>‹#›</a:t>
            </a:fld>
            <a:endParaRPr lang="en-US"/>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2634619489"/>
      </p:ext>
    </p:extLst>
  </p:cSld>
  <p:clrMapOvr>
    <a:masterClrMapping/>
  </p:clrMapOvr>
  <p:extLst mod="1">
    <p:ext uri="{DCECCB84-F9BA-43D5-87BE-67443E8EF086}">
      <p15:sldGuideLst xmlns:p15="http://schemas.microsoft.com/office/powerpoint/2012/main">
        <p15:guide id="1" pos="54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C0C081B-2DCF-413B-83F4-61F214B79D3D}" type="slidenum">
              <a:rPr lang="en-US" smtClean="0"/>
              <a:t>‹#›</a:t>
            </a:fld>
            <a:endParaRPr lang="en-US"/>
          </a:p>
        </p:txBody>
      </p:sp>
    </p:spTree>
    <p:extLst>
      <p:ext uri="{BB962C8B-B14F-4D97-AF65-F5344CB8AC3E}">
        <p14:creationId xmlns:p14="http://schemas.microsoft.com/office/powerpoint/2010/main" val="3708373059"/>
      </p:ext>
    </p:extLst>
  </p:cSld>
  <p:clrMapOvr>
    <a:masterClrMapping/>
  </p:clrMapOvr>
  <p:extLst mod="1">
    <p:ext uri="{DCECCB84-F9BA-43D5-87BE-67443E8EF086}">
      <p15:sldGuideLst xmlns:p15="http://schemas.microsoft.com/office/powerpoint/2012/main">
        <p15:guide id="1" pos="54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23739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794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C0C081B-2DCF-413B-83F4-61F214B79D3D}" type="slidenum">
              <a:rPr lang="en-US" smtClean="0"/>
              <a:t>‹#›</a:t>
            </a:fld>
            <a:endParaRPr lang="en-US"/>
          </a:p>
        </p:txBody>
      </p:sp>
    </p:spTree>
    <p:extLst>
      <p:ext uri="{BB962C8B-B14F-4D97-AF65-F5344CB8AC3E}">
        <p14:creationId xmlns:p14="http://schemas.microsoft.com/office/powerpoint/2010/main" val="3930456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044926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C0C081B-2DCF-413B-83F4-61F214B79D3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927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457461700"/>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929343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739300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529665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748EE-0A01-4B93-A62F-414D716A287D}"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621159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748EE-0A01-4B93-A62F-414D716A287D}"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132750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748EE-0A01-4B93-A62F-414D716A287D}"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46720722"/>
      </p:ext>
    </p:extLst>
  </p:cSld>
  <p:clrMapOvr>
    <a:masterClrMapping/>
  </p:clrMapOvr>
  <p:extLst>
    <p:ext uri="{DCECCB84-F9BA-43D5-87BE-67443E8EF086}">
      <p15:sldGuideLst xmlns:p15="http://schemas.microsoft.com/office/powerpoint/2012/main">
        <p15:guide id="1" pos="54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24533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110273839"/>
      </p:ext>
    </p:extLst>
  </p:cSld>
  <p:clrMapOvr>
    <a:masterClrMapping/>
  </p:clrMapOvr>
  <p:extLst>
    <p:ext uri="{DCECCB84-F9BA-43D5-87BE-67443E8EF086}">
      <p15:sldGuideLst xmlns:p15="http://schemas.microsoft.com/office/powerpoint/2012/main">
        <p15:guide id="1" pos="540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748EE-0A01-4B93-A62F-414D716A287D}"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059927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5384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1812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13430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7554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16684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390517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412134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40240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36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555124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62522D-85C9-4A12-940A-D91C56E8AC5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078105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2522D-85C9-4A12-940A-D91C56E8AC5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4177290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2522D-85C9-4A12-940A-D91C56E8AC5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2810170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2522D-85C9-4A12-940A-D91C56E8AC5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3943963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2522D-85C9-4A12-940A-D91C56E8AC5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2484920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2522D-85C9-4A12-940A-D91C56E8AC5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3710035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2522D-85C9-4A12-940A-D91C56E8AC5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4290400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2099406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79142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pic>
        <p:nvPicPr>
          <p:cNvPr id="10" name="Picture 9">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075" b="9173"/>
          <a:stretch/>
        </p:blipFill>
        <p:spPr>
          <a:xfrm>
            <a:off x="4149891" y="6159442"/>
            <a:ext cx="2707224"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1043" y="6138176"/>
            <a:ext cx="2515895" cy="640080"/>
          </a:xfrm>
          <a:prstGeom prst="rect">
            <a:avLst/>
          </a:prstGeom>
        </p:spPr>
      </p:pic>
    </p:spTree>
    <p:extLst>
      <p:ext uri="{BB962C8B-B14F-4D97-AF65-F5344CB8AC3E}">
        <p14:creationId xmlns:p14="http://schemas.microsoft.com/office/powerpoint/2010/main" val="4284907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6C2D4-4199-43BD-99D4-3C0F6B36C068}" type="slidenum">
              <a:rPr lang="en-US" altLang="en-US"/>
              <a:pPr>
                <a:defRPr/>
              </a:pPr>
              <a:t>‹#›</a:t>
            </a:fld>
            <a:endParaRPr lang="en-US" altLang="en-US"/>
          </a:p>
        </p:txBody>
      </p:sp>
    </p:spTree>
    <p:extLst>
      <p:ext uri="{BB962C8B-B14F-4D97-AF65-F5344CB8AC3E}">
        <p14:creationId xmlns:p14="http://schemas.microsoft.com/office/powerpoint/2010/main" val="3568005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8043F-EC68-46E8-9E7E-D4D2944E0A35}" type="slidenum">
              <a:rPr lang="en-US" altLang="en-US"/>
              <a:pPr>
                <a:defRPr/>
              </a:pPr>
              <a:t>‹#›</a:t>
            </a:fld>
            <a:endParaRPr lang="en-US" altLang="en-US"/>
          </a:p>
        </p:txBody>
      </p:sp>
    </p:spTree>
    <p:extLst>
      <p:ext uri="{BB962C8B-B14F-4D97-AF65-F5344CB8AC3E}">
        <p14:creationId xmlns:p14="http://schemas.microsoft.com/office/powerpoint/2010/main" val="4011597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C2393-AF8C-4A7F-86F3-7F5E21517826}" type="slidenum">
              <a:rPr lang="en-US" altLang="en-US"/>
              <a:pPr>
                <a:defRPr/>
              </a:pPr>
              <a:t>‹#›</a:t>
            </a:fld>
            <a:endParaRPr lang="en-US" altLang="en-US"/>
          </a:p>
        </p:txBody>
      </p:sp>
    </p:spTree>
    <p:extLst>
      <p:ext uri="{BB962C8B-B14F-4D97-AF65-F5344CB8AC3E}">
        <p14:creationId xmlns:p14="http://schemas.microsoft.com/office/powerpoint/2010/main" val="400325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23FCED-99E3-44C1-971B-E14820AF27F8}" type="slidenum">
              <a:rPr lang="en-US" altLang="en-US"/>
              <a:pPr>
                <a:defRPr/>
              </a:pPr>
              <a:t>‹#›</a:t>
            </a:fld>
            <a:endParaRPr lang="en-US" altLang="en-US"/>
          </a:p>
        </p:txBody>
      </p:sp>
    </p:spTree>
    <p:extLst>
      <p:ext uri="{BB962C8B-B14F-4D97-AF65-F5344CB8AC3E}">
        <p14:creationId xmlns:p14="http://schemas.microsoft.com/office/powerpoint/2010/main" val="3162165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89CB55-60E5-4153-B63F-7D62041891A7}" type="slidenum">
              <a:rPr lang="en-US" altLang="en-US"/>
              <a:pPr>
                <a:defRPr/>
              </a:pPr>
              <a:t>‹#›</a:t>
            </a:fld>
            <a:endParaRPr lang="en-US" altLang="en-US"/>
          </a:p>
        </p:txBody>
      </p:sp>
    </p:spTree>
    <p:extLst>
      <p:ext uri="{BB962C8B-B14F-4D97-AF65-F5344CB8AC3E}">
        <p14:creationId xmlns:p14="http://schemas.microsoft.com/office/powerpoint/2010/main" val="38734630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D0F9AB-3E53-48F6-AD98-C77A4AF42AF3}" type="slidenum">
              <a:rPr lang="en-US" altLang="en-US"/>
              <a:pPr>
                <a:defRPr/>
              </a:pPr>
              <a:t>‹#›</a:t>
            </a:fld>
            <a:endParaRPr lang="en-US" altLang="en-US"/>
          </a:p>
        </p:txBody>
      </p:sp>
    </p:spTree>
    <p:extLst>
      <p:ext uri="{BB962C8B-B14F-4D97-AF65-F5344CB8AC3E}">
        <p14:creationId xmlns:p14="http://schemas.microsoft.com/office/powerpoint/2010/main" val="3832241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11BEB-9B94-42DE-9D18-1D11F36C5E77}" type="slidenum">
              <a:rPr lang="en-US" altLang="en-US"/>
              <a:pPr>
                <a:defRPr/>
              </a:pPr>
              <a:t>‹#›</a:t>
            </a:fld>
            <a:endParaRPr lang="en-US" altLang="en-US"/>
          </a:p>
        </p:txBody>
      </p:sp>
    </p:spTree>
    <p:extLst>
      <p:ext uri="{BB962C8B-B14F-4D97-AF65-F5344CB8AC3E}">
        <p14:creationId xmlns:p14="http://schemas.microsoft.com/office/powerpoint/2010/main" val="17370636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C009D-8BD3-4C6A-8561-6D419241913E}" type="slidenum">
              <a:rPr lang="en-US" altLang="en-US"/>
              <a:pPr>
                <a:defRPr/>
              </a:pPr>
              <a:t>‹#›</a:t>
            </a:fld>
            <a:endParaRPr lang="en-US" altLang="en-US"/>
          </a:p>
        </p:txBody>
      </p:sp>
    </p:spTree>
    <p:extLst>
      <p:ext uri="{BB962C8B-B14F-4D97-AF65-F5344CB8AC3E}">
        <p14:creationId xmlns:p14="http://schemas.microsoft.com/office/powerpoint/2010/main" val="479734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80C9FE-8CC6-422C-BA1E-8CD72427C359}" type="slidenum">
              <a:rPr lang="en-US" altLang="en-US"/>
              <a:pPr>
                <a:defRPr/>
              </a:pPr>
              <a:t>‹#›</a:t>
            </a:fld>
            <a:endParaRPr lang="en-US" altLang="en-US"/>
          </a:p>
        </p:txBody>
      </p:sp>
    </p:spTree>
    <p:extLst>
      <p:ext uri="{BB962C8B-B14F-4D97-AF65-F5344CB8AC3E}">
        <p14:creationId xmlns:p14="http://schemas.microsoft.com/office/powerpoint/2010/main" val="30453315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081E61-99AB-457D-8CE7-473ADD6F8F62}" type="slidenum">
              <a:rPr lang="en-US" altLang="en-US"/>
              <a:pPr>
                <a:defRPr/>
              </a:pPr>
              <a:t>‹#›</a:t>
            </a:fld>
            <a:endParaRPr lang="en-US" altLang="en-US"/>
          </a:p>
        </p:txBody>
      </p:sp>
    </p:spTree>
    <p:extLst>
      <p:ext uri="{BB962C8B-B14F-4D97-AF65-F5344CB8AC3E}">
        <p14:creationId xmlns:p14="http://schemas.microsoft.com/office/powerpoint/2010/main" val="114687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pic>
        <p:nvPicPr>
          <p:cNvPr id="10" name="Picture 9">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075" b="9173"/>
          <a:stretch/>
        </p:blipFill>
        <p:spPr>
          <a:xfrm>
            <a:off x="119001" y="6274740"/>
            <a:ext cx="1994535" cy="47157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271" y="6274740"/>
            <a:ext cx="1853575" cy="471576"/>
          </a:xfrm>
          <a:prstGeom prst="rect">
            <a:avLst/>
          </a:prstGeom>
        </p:spPr>
      </p:pic>
    </p:spTree>
    <p:extLst>
      <p:ext uri="{BB962C8B-B14F-4D97-AF65-F5344CB8AC3E}">
        <p14:creationId xmlns:p14="http://schemas.microsoft.com/office/powerpoint/2010/main" val="3431318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243B3-6470-4D66-A1C6-82CE2E8CEA8E}" type="slidenum">
              <a:rPr lang="en-US" altLang="en-US"/>
              <a:pPr>
                <a:defRPr/>
              </a:pPr>
              <a:t>‹#›</a:t>
            </a:fld>
            <a:endParaRPr lang="en-US" altLang="en-US"/>
          </a:p>
        </p:txBody>
      </p:sp>
    </p:spTree>
    <p:extLst>
      <p:ext uri="{BB962C8B-B14F-4D97-AF65-F5344CB8AC3E}">
        <p14:creationId xmlns:p14="http://schemas.microsoft.com/office/powerpoint/2010/main" val="6599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58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6.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34722"/>
            <a:ext cx="12192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568238"/>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22264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51877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8075" b="9173"/>
          <a:stretch/>
        </p:blipFill>
        <p:spPr>
          <a:xfrm>
            <a:off x="95251" y="5915833"/>
            <a:ext cx="2707224" cy="640080"/>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81062" y="5873382"/>
            <a:ext cx="2515895" cy="640080"/>
          </a:xfrm>
          <a:prstGeom prst="rect">
            <a:avLst/>
          </a:prstGeom>
        </p:spPr>
      </p:pic>
    </p:spTree>
    <p:extLst>
      <p:ext uri="{BB962C8B-B14F-4D97-AF65-F5344CB8AC3E}">
        <p14:creationId xmlns:p14="http://schemas.microsoft.com/office/powerpoint/2010/main" val="38132532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228594" indent="-228594" algn="l" defTabSz="914377" rtl="0" eaLnBrk="1" latinLnBrk="0" hangingPunct="1">
        <a:lnSpc>
          <a:spcPct val="90000"/>
        </a:lnSpc>
        <a:spcBef>
          <a:spcPts val="1200"/>
        </a:spcBef>
        <a:spcAft>
          <a:spcPts val="200"/>
        </a:spcAft>
        <a:buClr>
          <a:schemeClr val="accent1">
            <a:lumMod val="50000"/>
          </a:schemeClr>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57189" indent="-239707" algn="l" defTabSz="914377" rtl="0" eaLnBrk="1" latinLnBrk="0" hangingPunct="1">
        <a:lnSpc>
          <a:spcPct val="90000"/>
        </a:lnSpc>
        <a:spcBef>
          <a:spcPts val="200"/>
        </a:spcBef>
        <a:spcAft>
          <a:spcPts val="400"/>
        </a:spcAft>
        <a:buClr>
          <a:schemeClr val="accent1">
            <a:lumMod val="75000"/>
          </a:schemeClr>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685783" indent="-239707" algn="l" defTabSz="914377" rtl="0" eaLnBrk="1" latinLnBrk="0" hangingPunct="1">
        <a:lnSpc>
          <a:spcPct val="90000"/>
        </a:lnSpc>
        <a:spcBef>
          <a:spcPts val="200"/>
        </a:spcBef>
        <a:spcAft>
          <a:spcPts val="400"/>
        </a:spcAft>
        <a:buClr>
          <a:schemeClr val="accent1">
            <a:lumMod val="60000"/>
            <a:lumOff val="4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914377" indent="-233357" algn="l" defTabSz="914377" rtl="0" eaLnBrk="1" latinLnBrk="0" hangingPunct="1">
        <a:lnSpc>
          <a:spcPct val="90000"/>
        </a:lnSpc>
        <a:spcBef>
          <a:spcPts val="200"/>
        </a:spcBef>
        <a:spcAft>
          <a:spcPts val="400"/>
        </a:spcAft>
        <a:buClr>
          <a:schemeClr val="accent1">
            <a:lumMod val="40000"/>
            <a:lumOff val="6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142971" indent="-239707" algn="l" defTabSz="914377" rtl="0" eaLnBrk="1" latinLnBrk="0" hangingPunct="1">
        <a:lnSpc>
          <a:spcPct val="90000"/>
        </a:lnSpc>
        <a:spcBef>
          <a:spcPts val="200"/>
        </a:spcBef>
        <a:spcAft>
          <a:spcPts val="400"/>
        </a:spcAft>
        <a:buClr>
          <a:schemeClr val="accent1">
            <a:lumMod val="40000"/>
            <a:lumOff val="6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48569-378D-4741-AB35-D0FD4AADAB9C}" type="datetime1">
              <a:rPr lang="en-US" smtClean="0"/>
              <a:t>4/1/2019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94148089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97362"/>
            <a:ext cx="10825020" cy="924922"/>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22285"/>
            <a:ext cx="10825019" cy="4503879"/>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1" y="6170028"/>
            <a:ext cx="2995084" cy="566724"/>
          </a:xfrm>
          <a:prstGeom prst="rect">
            <a:avLst/>
          </a:prstGeom>
        </p:spPr>
      </p:pic>
      <p:sp>
        <p:nvSpPr>
          <p:cNvPr id="6" name="Slide Number Placeholder 5"/>
          <p:cNvSpPr>
            <a:spLocks noGrp="1"/>
          </p:cNvSpPr>
          <p:nvPr>
            <p:ph type="sldNum" sz="quarter" idx="4"/>
          </p:nvPr>
        </p:nvSpPr>
        <p:spPr>
          <a:xfrm>
            <a:off x="10267462" y="6356351"/>
            <a:ext cx="1314937" cy="365125"/>
          </a:xfrm>
          <a:prstGeom prst="rect">
            <a:avLst/>
          </a:prstGeom>
        </p:spPr>
        <p:txBody>
          <a:bodyPr vert="horz" lIns="91440" tIns="45720" rIns="91440" bIns="45720" rtlCol="0" anchor="ctr"/>
          <a:lstStyle>
            <a:lvl1pPr algn="r">
              <a:defRPr sz="1200">
                <a:solidFill>
                  <a:srgbClr val="005799"/>
                </a:solidFill>
              </a:defRPr>
            </a:lvl1pPr>
          </a:lstStyle>
          <a:p>
            <a:fld id="{782C506A-B1D0-FA4F-9192-DA8AAF40500B}" type="slidenum">
              <a:rPr lang="en-US" smtClean="0"/>
              <a:pPr/>
              <a:t>‹#›</a:t>
            </a:fld>
            <a:endParaRPr lang="en-US" dirty="0"/>
          </a:p>
        </p:txBody>
      </p:sp>
    </p:spTree>
    <p:extLst>
      <p:ext uri="{BB962C8B-B14F-4D97-AF65-F5344CB8AC3E}">
        <p14:creationId xmlns:p14="http://schemas.microsoft.com/office/powerpoint/2010/main" val="338433471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5799"/>
          </a:solidFill>
          <a:latin typeface="+mj-lt"/>
          <a:ea typeface="+mj-ea"/>
          <a:cs typeface="+mj-cs"/>
        </a:defRPr>
      </a:lvl1pPr>
    </p:titleStyle>
    <p:bodyStyle>
      <a:lvl1pPr marL="342900" indent="-342900" algn="l" defTabSz="457200" rtl="0" eaLnBrk="1" latinLnBrk="0" hangingPunct="1">
        <a:spcBef>
          <a:spcPct val="20000"/>
        </a:spcBef>
        <a:buClr>
          <a:srgbClr val="005799"/>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5799"/>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5799"/>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5799"/>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5799"/>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BB02557A-7053-4340-A874-8AB926A8EDA1}" type="datetimeFigureOut">
              <a:rPr lang="en-US" dirty="0"/>
              <a:pPr/>
              <a:t>4/1/2019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14340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848" userDrawn="1">
          <p15:clr>
            <a:srgbClr val="F26B43"/>
          </p15:clr>
        </p15:guide>
        <p15:guide id="11" orient="horz" pos="3960" userDrawn="1">
          <p15:clr>
            <a:srgbClr val="F26B43"/>
          </p15:clr>
        </p15:guide>
        <p15:guide id="12" orient="horz" pos="1536" userDrawn="1">
          <p15:clr>
            <a:srgbClr val="F26B43"/>
          </p15:clr>
        </p15:guide>
        <p15:guide id="13" orient="horz" pos="3840" userDrawn="1">
          <p15:clr>
            <a:srgbClr val="F26B43"/>
          </p15:clr>
        </p15:guide>
        <p15:guide id="14" pos="4416" userDrawn="1">
          <p15:clr>
            <a:srgbClr val="F26B43"/>
          </p15:clr>
        </p15:guide>
        <p15:guide id="15" pos="4800" userDrawn="1">
          <p15:clr>
            <a:srgbClr val="F26B43"/>
          </p15:clr>
        </p15:guide>
        <p15:guide id="16" orient="horz" pos="360" userDrawn="1">
          <p15:clr>
            <a:srgbClr val="F26B43"/>
          </p15:clr>
        </p15:guide>
        <p15:guide id="17" pos="7368" userDrawn="1">
          <p15:clr>
            <a:srgbClr val="F26B43"/>
          </p15:clr>
        </p15:guide>
        <p15:guide id="18" pos="2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563271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userDrawn="1">
          <p15:clr>
            <a:srgbClr val="F26B43"/>
          </p15:clr>
        </p15:guide>
        <p15:guide id="2" orient="horz" pos="3960" userDrawn="1">
          <p15:clr>
            <a:srgbClr val="F26B43"/>
          </p15:clr>
        </p15:guide>
        <p15:guide id="3" orient="horz" pos="1536" userDrawn="1">
          <p15:clr>
            <a:srgbClr val="F26B43"/>
          </p15:clr>
        </p15:guide>
        <p15:guide id="4" orient="horz" pos="3840" userDrawn="1">
          <p15:clr>
            <a:srgbClr val="F26B43"/>
          </p15:clr>
        </p15:guide>
        <p15:guide id="5" pos="4416" userDrawn="1">
          <p15:clr>
            <a:srgbClr val="F26B43"/>
          </p15:clr>
        </p15:guide>
        <p15:guide id="6" pos="4800" userDrawn="1">
          <p15:clr>
            <a:srgbClr val="F26B43"/>
          </p15:clr>
        </p15:guide>
        <p15:guide id="7" orient="horz" pos="360" userDrawn="1">
          <p15:clr>
            <a:srgbClr val="F26B43"/>
          </p15:clr>
        </p15:guide>
        <p15:guide id="8" pos="7368" userDrawn="1">
          <p15:clr>
            <a:srgbClr val="F26B43"/>
          </p15:clr>
        </p15:guide>
        <p15:guide id="9" pos="2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2522D-85C9-4A12-940A-D91C56E8AC53}" type="datetimeFigureOut">
              <a:rPr lang="en-US" smtClean="0"/>
              <a:t>4/1/2019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400A8-B98F-4B93-88A3-7DFE6BCCC2D4}" type="slidenum">
              <a:rPr lang="en-US" smtClean="0"/>
              <a:t>‹#›</a:t>
            </a:fld>
            <a:endParaRPr lang="en-US"/>
          </a:p>
        </p:txBody>
      </p:sp>
    </p:spTree>
    <p:extLst>
      <p:ext uri="{BB962C8B-B14F-4D97-AF65-F5344CB8AC3E}">
        <p14:creationId xmlns:p14="http://schemas.microsoft.com/office/powerpoint/2010/main" val="326447241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B61AE97-2ECA-4A2A-8F5A-F06118966DB0}" type="slidenum">
              <a:rPr lang="en-US" altLang="en-US"/>
              <a:pPr>
                <a:defRPr/>
              </a:pPr>
              <a:t>‹#›</a:t>
            </a:fld>
            <a:endParaRPr lang="en-US" altLang="en-US"/>
          </a:p>
        </p:txBody>
      </p:sp>
    </p:spTree>
    <p:extLst>
      <p:ext uri="{BB962C8B-B14F-4D97-AF65-F5344CB8AC3E}">
        <p14:creationId xmlns:p14="http://schemas.microsoft.com/office/powerpoint/2010/main" val="347309003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ighmarksce.com/uvmmed/index.cfm?do=ip.claimCreditApp&amp;eventID=10365"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hemeOverride" Target="../theme/themeOverride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allen.repp@uvmhealth.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uzanne.Lee@uvmhealth.org" TargetMode="Externa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2600" y="228600"/>
            <a:ext cx="8610600" cy="5867400"/>
          </a:xfrm>
        </p:spPr>
        <p:txBody>
          <a:bodyPr/>
          <a:lstStyle/>
          <a:p>
            <a:pPr algn="l" eaLnBrk="1" hangingPunct="1"/>
            <a:r>
              <a:rPr lang="en-US" altLang="en-US" sz="1200" b="1" dirty="0"/>
              <a:t>Title of Program: </a:t>
            </a:r>
            <a:r>
              <a:rPr lang="en-US" altLang="en-US" sz="1200" dirty="0"/>
              <a:t>Medicine Grand Rounds   </a:t>
            </a:r>
            <a:r>
              <a:rPr lang="en-US" altLang="en-US" sz="1200" b="1" dirty="0"/>
              <a:t/>
            </a:r>
            <a:br>
              <a:rPr lang="en-US" altLang="en-US" sz="1200" b="1" dirty="0"/>
            </a:br>
            <a:r>
              <a:rPr lang="en-US" altLang="en-US" sz="800" b="1" dirty="0"/>
              <a:t>       </a:t>
            </a:r>
            <a:r>
              <a:rPr lang="en-US" altLang="en-US" sz="1200" b="1" dirty="0"/>
              <a:t>                                                          </a:t>
            </a:r>
            <a:br>
              <a:rPr lang="en-US" altLang="en-US" sz="1200" b="1" dirty="0"/>
            </a:br>
            <a:r>
              <a:rPr lang="en-US" altLang="en-US" sz="1200" b="1" dirty="0"/>
              <a:t>Title of Talk:</a:t>
            </a:r>
            <a:r>
              <a:rPr lang="en-US" altLang="en-US" sz="1200" dirty="0"/>
              <a:t> Morbidity &amp; Mortality</a:t>
            </a:r>
            <a:r>
              <a:rPr lang="en-US" altLang="en-US" sz="1200" b="1" dirty="0"/>
              <a:t/>
            </a:r>
            <a:br>
              <a:rPr lang="en-US" altLang="en-US" sz="1200" b="1" dirty="0"/>
            </a:br>
            <a:r>
              <a:rPr lang="en-US" altLang="en-US" sz="800" b="1" dirty="0"/>
              <a:t> </a:t>
            </a:r>
            <a:r>
              <a:rPr lang="en-US" altLang="en-US" sz="1200" b="1" dirty="0"/>
              <a:t/>
            </a:r>
            <a:br>
              <a:rPr lang="en-US" altLang="en-US" sz="1200" b="1" dirty="0"/>
            </a:br>
            <a:r>
              <a:rPr lang="en-US" altLang="en-US" sz="1200" b="1" dirty="0"/>
              <a:t>Speaker/Moderator: </a:t>
            </a:r>
            <a:r>
              <a:rPr lang="en-US" altLang="en-US" sz="1200" dirty="0"/>
              <a:t>Dr. Allen Repp</a:t>
            </a:r>
            <a:r>
              <a:rPr lang="en-US" altLang="en-US" sz="1200" b="1" dirty="0"/>
              <a:t/>
            </a:r>
            <a:br>
              <a:rPr lang="en-US" altLang="en-US" sz="1200" b="1" dirty="0"/>
            </a:br>
            <a:r>
              <a:rPr lang="en-US" altLang="en-US" sz="800" b="1" dirty="0"/>
              <a:t/>
            </a:r>
            <a:br>
              <a:rPr lang="en-US" altLang="en-US" sz="800" b="1" dirty="0"/>
            </a:br>
            <a:r>
              <a:rPr lang="en-US" altLang="en-US" sz="1200" b="1" dirty="0"/>
              <a:t>Planning Committee Members: </a:t>
            </a:r>
            <a:r>
              <a:rPr lang="en-US" altLang="en-US" sz="1200" dirty="0"/>
              <a:t>Drs. Ralph Budd, Steve Lidofsky, Marie Wood, Michael LaMantia, Allen Repp, </a:t>
            </a:r>
            <a:br>
              <a:rPr lang="en-US" altLang="en-US" sz="1200" dirty="0"/>
            </a:br>
            <a:r>
              <a:rPr lang="en-US" altLang="en-US" sz="1200" dirty="0"/>
              <a:t>and Heather Wright</a:t>
            </a:r>
            <a:r>
              <a:rPr lang="en-US" altLang="en-US" sz="1200" b="1" dirty="0"/>
              <a:t/>
            </a:r>
            <a:br>
              <a:rPr lang="en-US" altLang="en-US" sz="1200" b="1" dirty="0"/>
            </a:br>
            <a:r>
              <a:rPr lang="en-US" altLang="en-US" sz="800" b="1" dirty="0"/>
              <a:t/>
            </a:r>
            <a:br>
              <a:rPr lang="en-US" altLang="en-US" sz="800" b="1" dirty="0"/>
            </a:br>
            <a:r>
              <a:rPr lang="en-US" altLang="en-US" sz="1200" b="1" dirty="0"/>
              <a:t>Date:</a:t>
            </a:r>
            <a:r>
              <a:rPr lang="en-US" altLang="en-US" sz="1200" dirty="0"/>
              <a:t> 3/29/2019</a:t>
            </a:r>
            <a:r>
              <a:rPr lang="en-US" altLang="en-US" sz="1200" b="1" dirty="0"/>
              <a:t/>
            </a:r>
            <a:br>
              <a:rPr lang="en-US" altLang="en-US" sz="1200" b="1" dirty="0"/>
            </a:br>
            <a:r>
              <a:rPr lang="en-US" altLang="en-US" sz="800" b="1" dirty="0"/>
              <a:t/>
            </a:r>
            <a:br>
              <a:rPr lang="en-US" altLang="en-US" sz="800" b="1" dirty="0"/>
            </a:br>
            <a:r>
              <a:rPr lang="en-US" altLang="en-US" sz="1200" b="1" dirty="0"/>
              <a:t>Workshop #:</a:t>
            </a:r>
            <a:r>
              <a:rPr lang="en-US" altLang="en-US" sz="1200" dirty="0"/>
              <a:t> 19-104-26</a:t>
            </a:r>
            <a:r>
              <a:rPr lang="en-US" altLang="en-US" sz="1200" b="1" dirty="0"/>
              <a:t/>
            </a:r>
            <a:br>
              <a:rPr lang="en-US" altLang="en-US" sz="1200" b="1" dirty="0"/>
            </a:br>
            <a:r>
              <a:rPr lang="en-US" altLang="en-US" sz="800" b="1" dirty="0"/>
              <a:t/>
            </a:r>
            <a:br>
              <a:rPr lang="en-US" altLang="en-US" sz="800" b="1" dirty="0"/>
            </a:br>
            <a:r>
              <a:rPr lang="en-US" altLang="en-US" sz="1200" b="1" dirty="0"/>
              <a:t>Learning Objectives</a:t>
            </a:r>
            <a:br>
              <a:rPr lang="en-US" altLang="en-US" sz="1200" b="1" dirty="0"/>
            </a:br>
            <a:r>
              <a:rPr lang="en-US" altLang="en-US" sz="1100" dirty="0"/>
              <a:t>1. Use a systems-based approach to analyze drivers of adverse events</a:t>
            </a:r>
            <a:br>
              <a:rPr lang="en-US" altLang="en-US" sz="1100" dirty="0"/>
            </a:br>
            <a:r>
              <a:rPr lang="en-US" altLang="en-US" sz="1100" dirty="0"/>
              <a:t>2. Identify opportunities to improve care delivery systems and your own practice of medicine</a:t>
            </a:r>
            <a:br>
              <a:rPr lang="en-US" altLang="en-US" sz="1100" dirty="0"/>
            </a:br>
            <a:r>
              <a:rPr lang="en-US" altLang="en-US" sz="1100" dirty="0"/>
              <a:t>3. Model a collaborative culture of safety</a:t>
            </a:r>
            <a:r>
              <a:rPr lang="en-US" altLang="en-US" sz="1200" b="1" u="sng" dirty="0"/>
              <a:t/>
            </a:r>
            <a:br>
              <a:rPr lang="en-US" altLang="en-US" sz="1200" b="1" u="sng" dirty="0"/>
            </a:br>
            <a:r>
              <a:rPr lang="en-US" altLang="en-US" sz="800" b="1" u="sng" dirty="0"/>
              <a:t/>
            </a:r>
            <a:br>
              <a:rPr lang="en-US" altLang="en-US" sz="800" b="1" u="sng" dirty="0"/>
            </a:br>
            <a:r>
              <a:rPr lang="en-US" altLang="en-US" sz="1200" b="1" u="sng" dirty="0"/>
              <a:t>DISCLOSURE</a:t>
            </a:r>
            <a:r>
              <a:rPr lang="en-US" altLang="en-US" sz="1200" b="1" dirty="0"/>
              <a:t>:  </a:t>
            </a:r>
            <a:br>
              <a:rPr lang="en-US" altLang="en-US" sz="1200" b="1" dirty="0"/>
            </a:br>
            <a:r>
              <a:rPr lang="en-US" altLang="en-US" sz="1200" b="1" dirty="0"/>
              <a:t>Is there anything to disclose?                  Yes    or            No </a:t>
            </a:r>
            <a:br>
              <a:rPr lang="en-US" altLang="en-US" sz="1200" b="1" dirty="0"/>
            </a:br>
            <a:r>
              <a:rPr lang="en-US" altLang="en-US" sz="1200" b="1" dirty="0"/>
              <a:t>Please list the Potential Conflict of Interest (</a:t>
            </a:r>
            <a:r>
              <a:rPr lang="en-US" altLang="en-US" sz="1200" b="1" i="1" dirty="0"/>
              <a:t>if applicable</a:t>
            </a:r>
            <a:r>
              <a:rPr lang="en-US" altLang="en-US" sz="1200" b="1" dirty="0"/>
              <a:t>): </a:t>
            </a:r>
            <a:r>
              <a:rPr lang="en-US" altLang="en-US" sz="1100" dirty="0"/>
              <a:t>N/A</a:t>
            </a:r>
            <a:r>
              <a:rPr lang="en-US" altLang="en-US" sz="1200" b="1" dirty="0"/>
              <a:t/>
            </a:r>
            <a:br>
              <a:rPr lang="en-US" altLang="en-US" sz="1200" b="1" dirty="0"/>
            </a:br>
            <a:r>
              <a:rPr lang="en-US" altLang="en-US" sz="800" b="1" dirty="0"/>
              <a:t/>
            </a:r>
            <a:br>
              <a:rPr lang="en-US" altLang="en-US" sz="800" b="1" dirty="0"/>
            </a:br>
            <a:r>
              <a:rPr lang="en-US" altLang="en-US" sz="1200" b="1" dirty="0"/>
              <a:t>All Potential Conflicts of Interest have been resolved prior to the start of this program. </a:t>
            </a:r>
            <a:br>
              <a:rPr lang="en-US" altLang="en-US" sz="1200" b="1" dirty="0"/>
            </a:br>
            <a:r>
              <a:rPr lang="en-US" altLang="en-US" sz="1200" b="1" dirty="0"/>
              <a:t>      Yes   or        No    (</a:t>
            </a:r>
            <a:r>
              <a:rPr lang="en-US" altLang="en-US" sz="1200" b="1" i="1" dirty="0"/>
              <a:t>If no, credit will not be awarded for this activity.)</a:t>
            </a:r>
            <a:br>
              <a:rPr lang="en-US" altLang="en-US" sz="1200" b="1" i="1" dirty="0"/>
            </a:br>
            <a:r>
              <a:rPr lang="en-US" altLang="en-US" sz="1200" b="1" i="1" dirty="0"/>
              <a:t/>
            </a:r>
            <a:br>
              <a:rPr lang="en-US" altLang="en-US" sz="1200" b="1" i="1" dirty="0"/>
            </a:br>
            <a:r>
              <a:rPr lang="en-US" altLang="en-US" sz="1200" b="1" dirty="0"/>
              <a:t>All recommendations involving clinical medicine made during this talk were based on evidence that is accepted within the profession of medicine as adequate justification for their indications and contraindications in the care of patients</a:t>
            </a:r>
            <a:r>
              <a:rPr lang="en-US" altLang="en-US" sz="1200" dirty="0"/>
              <a:t>.                  </a:t>
            </a:r>
            <a:r>
              <a:rPr lang="en-US" altLang="en-US" sz="1200" b="1" dirty="0"/>
              <a:t> Yes </a:t>
            </a:r>
            <a:r>
              <a:rPr lang="en-US" altLang="en-US" sz="1200" dirty="0"/>
              <a:t/>
            </a:r>
            <a:br>
              <a:rPr lang="en-US" altLang="en-US" sz="1200" dirty="0"/>
            </a:br>
            <a:r>
              <a:rPr lang="en-US" altLang="en-US" sz="800" dirty="0"/>
              <a:t/>
            </a:r>
            <a:br>
              <a:rPr lang="en-US" altLang="en-US" sz="800" dirty="0"/>
            </a:br>
            <a:r>
              <a:rPr lang="en-US" altLang="en-US" sz="1200" b="1" u="sng" dirty="0"/>
              <a:t>COMMERCIAL SUPPORT ORGANIZATIONS </a:t>
            </a:r>
            <a:r>
              <a:rPr lang="en-US" altLang="en-US" sz="1200" i="1" u="sng" dirty="0"/>
              <a:t>(if applicable)</a:t>
            </a:r>
            <a:r>
              <a:rPr lang="en-US" altLang="en-US" sz="1200" b="1" dirty="0"/>
              <a:t>:</a:t>
            </a:r>
            <a:r>
              <a:rPr lang="en-US" altLang="en-US" sz="1200" dirty="0"/>
              <a:t>______________________________________________________________</a:t>
            </a:r>
            <a:r>
              <a:rPr lang="en-US" altLang="en-US" sz="1200" i="1" dirty="0"/>
              <a:t/>
            </a:r>
            <a:br>
              <a:rPr lang="en-US" altLang="en-US" sz="1200" i="1" dirty="0"/>
            </a:br>
            <a:r>
              <a:rPr lang="en-US" altLang="en-US" sz="800" dirty="0"/>
              <a:t/>
            </a:r>
            <a:br>
              <a:rPr lang="en-US" altLang="en-US" sz="800" dirty="0"/>
            </a:br>
            <a:endParaRPr lang="en-US" altLang="en-US" sz="800" dirty="0"/>
          </a:p>
        </p:txBody>
      </p:sp>
      <p:sp>
        <p:nvSpPr>
          <p:cNvPr id="2051" name="Rectangle 3"/>
          <p:cNvSpPr>
            <a:spLocks noGrp="1" noChangeArrowheads="1"/>
          </p:cNvSpPr>
          <p:nvPr>
            <p:ph type="subTitle" idx="1"/>
          </p:nvPr>
        </p:nvSpPr>
        <p:spPr>
          <a:xfrm>
            <a:off x="1828801" y="5600700"/>
            <a:ext cx="8221663" cy="762000"/>
          </a:xfrm>
        </p:spPr>
        <p:txBody>
          <a:bodyPr/>
          <a:lstStyle/>
          <a:p>
            <a:pPr algn="l" eaLnBrk="1" hangingPunct="1">
              <a:lnSpc>
                <a:spcPct val="90000"/>
              </a:lnSpc>
              <a:buFont typeface="Arial" charset="0"/>
              <a:buNone/>
              <a:defRPr/>
            </a:pPr>
            <a:r>
              <a:rPr lang="en-US" sz="1000" dirty="0">
                <a:solidFill>
                  <a:schemeClr val="tx1"/>
                </a:solidFill>
              </a:rPr>
              <a:t>The University of Vermont College of Medicine is accredited by the Accreditation Council for Continuing Medical Education (ACCME) to provide continuing medical education for physicians. </a:t>
            </a:r>
            <a:br>
              <a:rPr lang="en-US" sz="1000" dirty="0">
                <a:solidFill>
                  <a:schemeClr val="tx1"/>
                </a:solidFill>
              </a:rPr>
            </a:br>
            <a:endParaRPr lang="en-US" sz="1000" dirty="0">
              <a:solidFill>
                <a:schemeClr val="tx1"/>
              </a:solidFill>
            </a:endParaRPr>
          </a:p>
          <a:p>
            <a:pPr algn="l" eaLnBrk="1" hangingPunct="1">
              <a:lnSpc>
                <a:spcPct val="90000"/>
              </a:lnSpc>
              <a:buFont typeface="Arial" charset="0"/>
              <a:buNone/>
              <a:defRPr/>
            </a:pPr>
            <a:r>
              <a:rPr lang="en-US" sz="1000" dirty="0">
                <a:solidFill>
                  <a:schemeClr val="tx1"/>
                </a:solidFill>
              </a:rPr>
              <a:t>The University of Vermont designates this live activity for a maximum of 1 </a:t>
            </a:r>
            <a:r>
              <a:rPr lang="en-US" sz="1000" i="1" dirty="0">
                <a:solidFill>
                  <a:schemeClr val="tx1"/>
                </a:solidFill>
              </a:rPr>
              <a:t>AMA PRA Category 1 </a:t>
            </a:r>
            <a:r>
              <a:rPr lang="en-US" sz="1000" i="1" dirty="0" err="1">
                <a:solidFill>
                  <a:schemeClr val="tx1"/>
                </a:solidFill>
              </a:rPr>
              <a:t>Credits</a:t>
            </a:r>
            <a:r>
              <a:rPr lang="en-US" sz="1000" i="1" baseline="14000" dirty="0" err="1">
                <a:solidFill>
                  <a:schemeClr val="tx1"/>
                </a:solidFill>
              </a:rPr>
              <a:t>TM</a:t>
            </a:r>
            <a:r>
              <a:rPr lang="en-US" sz="1000" dirty="0">
                <a:solidFill>
                  <a:schemeClr val="tx1"/>
                </a:solidFill>
              </a:rPr>
              <a:t>. Physicians should claim only the credit commensurate with the extent of their participation in the activity.</a:t>
            </a:r>
          </a:p>
          <a:p>
            <a:pPr marL="171450" indent="-171450" algn="l" eaLnBrk="1" hangingPunct="1">
              <a:lnSpc>
                <a:spcPct val="90000"/>
              </a:lnSpc>
              <a:buFont typeface="Arial" charset="0"/>
              <a:buChar char="•"/>
              <a:defRPr/>
            </a:pPr>
            <a:r>
              <a:rPr lang="en-US" sz="1200" b="1" i="1" dirty="0">
                <a:solidFill>
                  <a:srgbClr val="FF0000"/>
                </a:solidFill>
              </a:rPr>
              <a:t>In order to receive CME credit participants must fill out an evaluation form.</a:t>
            </a:r>
          </a:p>
          <a:p>
            <a:pPr algn="r" eaLnBrk="1" hangingPunct="1">
              <a:lnSpc>
                <a:spcPct val="90000"/>
              </a:lnSpc>
              <a:buFont typeface="Arial" charset="0"/>
              <a:buNone/>
              <a:defRPr/>
            </a:pPr>
            <a:r>
              <a:rPr lang="en-US" sz="1200" b="1" i="1" dirty="0">
                <a:solidFill>
                  <a:schemeClr val="tx1"/>
                </a:solidFill>
              </a:rPr>
              <a:t>This slide was presented at the start of the program.</a:t>
            </a:r>
            <a:endParaRPr lang="en-US" sz="1200" dirty="0">
              <a:solidFill>
                <a:schemeClr val="tx1"/>
              </a:solidFill>
            </a:endParaRPr>
          </a:p>
        </p:txBody>
      </p:sp>
      <p:sp>
        <p:nvSpPr>
          <p:cNvPr id="7" name="Rectangle 6"/>
          <p:cNvSpPr/>
          <p:nvPr/>
        </p:nvSpPr>
        <p:spPr>
          <a:xfrm>
            <a:off x="1905000" y="4425951"/>
            <a:ext cx="114300" cy="1127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9" name="Rectangle 8"/>
          <p:cNvSpPr/>
          <p:nvPr/>
        </p:nvSpPr>
        <p:spPr>
          <a:xfrm>
            <a:off x="2590800" y="4419601"/>
            <a:ext cx="114300" cy="1127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5029201" y="3770314"/>
            <a:ext cx="98425" cy="90487"/>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1" name="Rectangle 10"/>
          <p:cNvSpPr/>
          <p:nvPr/>
        </p:nvSpPr>
        <p:spPr>
          <a:xfrm>
            <a:off x="4114800" y="3773488"/>
            <a:ext cx="1143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p:nvPr/>
        </p:nvSpPr>
        <p:spPr>
          <a:xfrm>
            <a:off x="8839200" y="4953001"/>
            <a:ext cx="114300" cy="1127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3" name="Rectangle 12"/>
          <p:cNvSpPr/>
          <p:nvPr/>
        </p:nvSpPr>
        <p:spPr>
          <a:xfrm>
            <a:off x="6477000" y="6629401"/>
            <a:ext cx="114300" cy="1127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x</a:t>
            </a:r>
          </a:p>
        </p:txBody>
      </p:sp>
      <p:pic>
        <p:nvPicPr>
          <p:cNvPr id="1026"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748" y="197263"/>
            <a:ext cx="2021807" cy="202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41738"/>
      </p:ext>
    </p:extLst>
  </p:cSld>
  <p:clrMapOvr>
    <a:masterClrMapping/>
  </p:clrMapOvr>
  <p:transition spd="slow"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a:latin typeface="Calibri" panose="020F0502020204030204" pitchFamily="34" charset="0"/>
              </a:rPr>
              <a:t>Want CME Credit? </a:t>
            </a:r>
            <a:br>
              <a:rPr lang="en-US" b="1" dirty="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a:latin typeface="Calibri" panose="020F0502020204030204" pitchFamily="34" charset="0"/>
              </a:rPr>
              <a:t>Use this QR Code!</a:t>
            </a:r>
            <a:br>
              <a:rPr lang="en-US" b="1" dirty="0">
                <a:latin typeface="Calibri" panose="020F0502020204030204" pitchFamily="34" charset="0"/>
              </a:rPr>
            </a:br>
            <a:endParaRPr lang="en-US" b="1" dirty="0">
              <a:latin typeface="Calibri" panose="020F0502020204030204" pitchFamily="34" charset="0"/>
            </a:endParaRPr>
          </a:p>
        </p:txBody>
      </p:sp>
      <p:sp>
        <p:nvSpPr>
          <p:cNvPr id="5" name="Subtitle 4"/>
          <p:cNvSpPr>
            <a:spLocks noGrp="1"/>
          </p:cNvSpPr>
          <p:nvPr>
            <p:ph type="subTitle" idx="1"/>
          </p:nvPr>
        </p:nvSpPr>
        <p:spPr>
          <a:xfrm>
            <a:off x="7920753" y="4864465"/>
            <a:ext cx="3793679" cy="1037760"/>
          </a:xfrm>
        </p:spPr>
        <p:txBody>
          <a:bodyPr>
            <a:normAutofit fontScale="85000" lnSpcReduction="10000"/>
          </a:bodyPr>
          <a:lstStyle/>
          <a:p>
            <a:r>
              <a:rPr lang="en-US" u="sng" dirty="0">
                <a:hlinkClick r:id="rId2"/>
              </a:rPr>
              <a:t>http://</a:t>
            </a:r>
            <a:r>
              <a:rPr lang="en-US" u="sng" dirty="0" smtClean="0">
                <a:hlinkClick r:id="rId2"/>
              </a:rPr>
              <a:t>www.highmarksce.com/uvmmed/index.cfm?do=ip.claimCreditApp&amp;eventID=10365</a:t>
            </a:r>
            <a:endParaRPr lang="en-US" sz="1400" dirty="0"/>
          </a:p>
        </p:txBody>
      </p:sp>
      <p:sp>
        <p:nvSpPr>
          <p:cNvPr id="6" name="Left Arrow 5"/>
          <p:cNvSpPr/>
          <p:nvPr/>
        </p:nvSpPr>
        <p:spPr>
          <a:xfrm>
            <a:off x="8321666" y="3508323"/>
            <a:ext cx="2991852" cy="50532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8" name="Subtitle 4"/>
          <p:cNvSpPr txBox="1">
            <a:spLocks/>
          </p:cNvSpPr>
          <p:nvPr/>
        </p:nvSpPr>
        <p:spPr>
          <a:xfrm>
            <a:off x="8892930" y="3934139"/>
            <a:ext cx="1849324" cy="51888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930"/>
              </a:spcBef>
              <a:buFont typeface="Corbel" panose="020B0503020204020204" pitchFamily="34" charset="0"/>
              <a:buNone/>
              <a:defRPr sz="2000" kern="1200" baseline="0">
                <a:solidFill>
                  <a:schemeClr val="accent1">
                    <a:lumMod val="40000"/>
                    <a:lumOff val="60000"/>
                  </a:schemeClr>
                </a:solidFill>
                <a:latin typeface="+mn-lt"/>
                <a:ea typeface="+mn-ea"/>
                <a:cs typeface="+mn-cs"/>
              </a:defRPr>
            </a:lvl1pPr>
            <a:lvl2pPr marL="457200" indent="0" algn="ctr" defTabSz="914400" rtl="0" eaLnBrk="1" latinLnBrk="0" hangingPunct="1">
              <a:lnSpc>
                <a:spcPct val="111000"/>
              </a:lnSpc>
              <a:spcBef>
                <a:spcPts val="930"/>
              </a:spcBef>
              <a:buFont typeface="Corbel" panose="020B0503020204020204" pitchFamily="34" charset="0"/>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111000"/>
              </a:lnSpc>
              <a:spcBef>
                <a:spcPts val="930"/>
              </a:spcBef>
              <a:buFont typeface="Corbel" panose="020B0503020204020204" pitchFamily="34" charset="0"/>
              <a:buNone/>
              <a:defRPr sz="1800" i="1" kern="1200">
                <a:solidFill>
                  <a:schemeClr val="bg2">
                    <a:lumMod val="25000"/>
                  </a:schemeClr>
                </a:solidFill>
                <a:latin typeface="+mn-lt"/>
                <a:ea typeface="+mn-ea"/>
                <a:cs typeface="+mn-cs"/>
              </a:defRPr>
            </a:lvl3pPr>
            <a:lvl4pPr marL="1371600" indent="0" algn="ctr" defTabSz="914400" rtl="0" eaLnBrk="1" latinLnBrk="0" hangingPunct="1">
              <a:lnSpc>
                <a:spcPct val="111000"/>
              </a:lnSpc>
              <a:spcBef>
                <a:spcPts val="930"/>
              </a:spcBef>
              <a:buFont typeface="Corbel" panose="020B0503020204020204" pitchFamily="34" charset="0"/>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111000"/>
              </a:lnSpc>
              <a:spcBef>
                <a:spcPts val="930"/>
              </a:spcBef>
              <a:buFont typeface="Corbel" panose="020B0503020204020204" pitchFamily="34" charset="0"/>
              <a:buNone/>
              <a:defRPr sz="1600" i="1" kern="1200">
                <a:solidFill>
                  <a:schemeClr val="bg2">
                    <a:lumMod val="25000"/>
                  </a:schemeClr>
                </a:solidFill>
                <a:latin typeface="+mn-lt"/>
                <a:ea typeface="+mn-ea"/>
                <a:cs typeface="+mn-cs"/>
              </a:defRPr>
            </a:lvl5pPr>
            <a:lvl6pPr marL="22860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6pPr>
            <a:lvl7pPr marL="27432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7pPr>
            <a:lvl8pPr marL="32004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8pPr>
            <a:lvl9pPr marL="36576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9pPr>
          </a:lstStyle>
          <a:p>
            <a:pPr defTabSz="914377">
              <a:spcBef>
                <a:spcPts val="931"/>
              </a:spcBef>
              <a:defRPr/>
            </a:pPr>
            <a:r>
              <a:rPr lang="en-US" sz="1400" u="sng" dirty="0">
                <a:solidFill>
                  <a:srgbClr val="856835">
                    <a:lumMod val="40000"/>
                    <a:lumOff val="60000"/>
                  </a:srgbClr>
                </a:solidFill>
                <a:latin typeface="Calibri" panose="020F0502020204030204"/>
              </a:rPr>
              <a:t>(or use the link below)</a:t>
            </a:r>
            <a:endParaRPr lang="en-US" sz="1400" dirty="0">
              <a:solidFill>
                <a:srgbClr val="856835">
                  <a:lumMod val="40000"/>
                  <a:lumOff val="60000"/>
                </a:srgbClr>
              </a:solidFill>
              <a:latin typeface="Calibri" panose="020F0502020204030204"/>
            </a:endParaRPr>
          </a:p>
        </p:txBody>
      </p:sp>
      <p:pic>
        <p:nvPicPr>
          <p:cNvPr id="7"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8738" t="8927" r="9998" b="8874"/>
          <a:stretch/>
        </p:blipFill>
        <p:spPr bwMode="auto">
          <a:xfrm>
            <a:off x="1949115" y="1992956"/>
            <a:ext cx="2839454" cy="287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755673"/>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364039" y="2644278"/>
            <a:ext cx="10503017" cy="3400931"/>
          </a:xfrm>
          <a:prstGeom prst="rect">
            <a:avLst/>
          </a:prstGeom>
        </p:spPr>
        <p:txBody>
          <a:bodyPr wrap="square">
            <a:spAutoFit/>
          </a:bodyPr>
          <a:lstStyle/>
          <a:p>
            <a:r>
              <a:rPr lang="en-US" sz="2800" dirty="0" smtClean="0"/>
              <a:t>Join the Department of Medicine Faculty Development </a:t>
            </a:r>
            <a:r>
              <a:rPr lang="en-US" sz="2800" dirty="0" err="1" smtClean="0"/>
              <a:t>ListServ</a:t>
            </a:r>
            <a:r>
              <a:rPr lang="en-US" sz="2800" dirty="0" smtClean="0"/>
              <a:t>!</a:t>
            </a:r>
          </a:p>
          <a:p>
            <a:endParaRPr lang="en-US" sz="1200" dirty="0"/>
          </a:p>
          <a:p>
            <a:pPr>
              <a:spcAft>
                <a:spcPts val="600"/>
              </a:spcAft>
            </a:pPr>
            <a:r>
              <a:rPr lang="en-US" sz="2000" dirty="0" smtClean="0"/>
              <a:t>Receive once-weekly emails summarizing:</a:t>
            </a:r>
          </a:p>
          <a:p>
            <a:pPr marL="274320" indent="-182880">
              <a:spcAft>
                <a:spcPts val="600"/>
              </a:spcAft>
              <a:buFont typeface="Arial" panose="020B0604020202020204" pitchFamily="34" charset="0"/>
              <a:buChar char="•"/>
            </a:pPr>
            <a:r>
              <a:rPr lang="en-US" sz="2000" dirty="0" smtClean="0"/>
              <a:t>Relevant upcoming talks, conferences, &amp; training opportunities here and elsewhere</a:t>
            </a:r>
          </a:p>
          <a:p>
            <a:pPr marL="274320" indent="-182880">
              <a:spcAft>
                <a:spcPts val="600"/>
              </a:spcAft>
              <a:buFont typeface="Arial" panose="020B0604020202020204" pitchFamily="34" charset="0"/>
              <a:buChar char="•"/>
            </a:pPr>
            <a:r>
              <a:rPr lang="en-US" sz="2000" dirty="0" smtClean="0"/>
              <a:t>Opportunities to teach, serve on committees, and other CV-worthy activities</a:t>
            </a:r>
          </a:p>
          <a:p>
            <a:pPr marL="274320" indent="-182880">
              <a:spcAft>
                <a:spcPts val="600"/>
              </a:spcAft>
              <a:buFont typeface="Arial" panose="020B0604020202020204" pitchFamily="34" charset="0"/>
              <a:buChar char="•"/>
            </a:pPr>
            <a:r>
              <a:rPr lang="en-US" sz="2000" dirty="0" smtClean="0"/>
              <a:t>Information and reminders related to Reappointment and Promotion</a:t>
            </a:r>
          </a:p>
          <a:p>
            <a:pPr marL="274320" indent="-182880">
              <a:spcAft>
                <a:spcPts val="600"/>
              </a:spcAft>
              <a:buFont typeface="Arial" panose="020B0604020202020204" pitchFamily="34" charset="0"/>
              <a:buChar char="•"/>
            </a:pPr>
            <a:r>
              <a:rPr lang="en-US" sz="2000" dirty="0" smtClean="0"/>
              <a:t>Updates from the DOM Faculty Development Committee</a:t>
            </a:r>
          </a:p>
          <a:p>
            <a:pPr marL="91440">
              <a:spcAft>
                <a:spcPts val="1200"/>
              </a:spcAft>
            </a:pPr>
            <a:endParaRPr lang="en-US" sz="2000" dirty="0"/>
          </a:p>
          <a:p>
            <a:pPr marL="91440">
              <a:spcAft>
                <a:spcPts val="600"/>
              </a:spcAft>
            </a:pPr>
            <a:r>
              <a:rPr lang="en-US" sz="2000" dirty="0" smtClean="0"/>
              <a:t>Email </a:t>
            </a:r>
            <a:r>
              <a:rPr lang="en-US" sz="2000" dirty="0" smtClean="0">
                <a:effectLst/>
              </a:rPr>
              <a:t>Benjamin.Suratt@uvm.edu </a:t>
            </a:r>
            <a:r>
              <a:rPr lang="en-US" sz="2000" dirty="0" smtClean="0"/>
              <a:t>or use this quick QR code:</a:t>
            </a:r>
          </a:p>
        </p:txBody>
      </p:sp>
      <p:sp>
        <p:nvSpPr>
          <p:cNvPr id="14" name="Title 1"/>
          <p:cNvSpPr>
            <a:spLocks noGrp="1"/>
          </p:cNvSpPr>
          <p:nvPr>
            <p:ph type="ctrTitle"/>
          </p:nvPr>
        </p:nvSpPr>
        <p:spPr>
          <a:xfrm>
            <a:off x="670843" y="378146"/>
            <a:ext cx="9488225" cy="1719049"/>
          </a:xfrm>
        </p:spPr>
        <p:txBody>
          <a:bodyPr>
            <a:normAutofit/>
          </a:bodyPr>
          <a:lstStyle/>
          <a:p>
            <a:pPr algn="l"/>
            <a:r>
              <a:rPr lang="en-US" sz="4400" b="1" dirty="0" smtClean="0"/>
              <a:t>Interested in career advancement and academic </a:t>
            </a:r>
            <a:r>
              <a:rPr lang="en-US" sz="4400" b="1" dirty="0"/>
              <a:t>p</a:t>
            </a:r>
            <a:r>
              <a:rPr lang="en-US" sz="4400" b="1" dirty="0" smtClean="0"/>
              <a:t>romotion?</a:t>
            </a:r>
            <a:endParaRPr lang="en-US" sz="4400" b="1"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380" r="8152" b="8187"/>
          <a:stretch/>
        </p:blipFill>
        <p:spPr>
          <a:xfrm>
            <a:off x="7415868" y="4840448"/>
            <a:ext cx="1736521" cy="1887524"/>
          </a:xfrm>
          <a:prstGeom prst="rect">
            <a:avLst/>
          </a:prstGeom>
        </p:spPr>
      </p:pic>
    </p:spTree>
    <p:extLst>
      <p:ext uri="{BB962C8B-B14F-4D97-AF65-F5344CB8AC3E}">
        <p14:creationId xmlns:p14="http://schemas.microsoft.com/office/powerpoint/2010/main" val="440696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pPr algn="ctr"/>
            <a:r>
              <a:rPr lang="en-US" b="1" dirty="0" smtClean="0">
                <a:solidFill>
                  <a:srgbClr val="00B050"/>
                </a:solidFill>
              </a:rPr>
              <a:t>Proud to be GIM: April 8</a:t>
            </a:r>
            <a:r>
              <a:rPr lang="en-US" b="1" baseline="30000" dirty="0" smtClean="0">
                <a:solidFill>
                  <a:srgbClr val="00B050"/>
                </a:solidFill>
              </a:rPr>
              <a:t>th</a:t>
            </a:r>
            <a:r>
              <a:rPr lang="en-US" b="1" dirty="0" smtClean="0">
                <a:solidFill>
                  <a:srgbClr val="00B050"/>
                </a:solidFill>
              </a:rPr>
              <a:t> 2019</a:t>
            </a:r>
            <a:endParaRPr lang="en-US" b="1" dirty="0">
              <a:solidFill>
                <a:srgbClr val="00B050"/>
              </a:solidFill>
            </a:endParaRPr>
          </a:p>
        </p:txBody>
      </p:sp>
      <p:sp>
        <p:nvSpPr>
          <p:cNvPr id="5" name="Content Placeholder 4"/>
          <p:cNvSpPr>
            <a:spLocks noGrp="1"/>
          </p:cNvSpPr>
          <p:nvPr>
            <p:ph idx="1"/>
          </p:nvPr>
        </p:nvSpPr>
        <p:spPr>
          <a:xfrm>
            <a:off x="838200" y="1677140"/>
            <a:ext cx="10515600" cy="4351338"/>
          </a:xfrm>
        </p:spPr>
        <p:txBody>
          <a:bodyPr>
            <a:normAutofit/>
          </a:bodyPr>
          <a:lstStyle/>
          <a:p>
            <a:pPr marL="0" indent="0">
              <a:buNone/>
            </a:pPr>
            <a:r>
              <a:rPr lang="en-US" sz="3200" dirty="0" smtClean="0"/>
              <a:t>A collaboration between the internal medicine programs at UVMMC and Dartmouth. Contact Dr. Halle Sobel if you are interested in attending a day to encourage medical students and residents to pursue GIM.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814767"/>
            <a:ext cx="3200400" cy="2667000"/>
          </a:xfrm>
          <a:prstGeom prst="rect">
            <a:avLst/>
          </a:prstGeom>
        </p:spPr>
      </p:pic>
    </p:spTree>
    <p:extLst>
      <p:ext uri="{BB962C8B-B14F-4D97-AF65-F5344CB8AC3E}">
        <p14:creationId xmlns:p14="http://schemas.microsoft.com/office/powerpoint/2010/main" val="2631328637"/>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35" y="374845"/>
            <a:ext cx="8118765" cy="924922"/>
          </a:xfrm>
        </p:spPr>
        <p:txBody>
          <a:bodyPr/>
          <a:lstStyle/>
          <a:p>
            <a:pPr algn="ctr"/>
            <a:r>
              <a:rPr lang="en-US" sz="4000" b="1" dirty="0"/>
              <a:t>AAMC Medical Education Research Certificate (MERC) Workshops</a:t>
            </a:r>
            <a:endParaRPr lang="en-US" sz="4000" dirty="0"/>
          </a:p>
        </p:txBody>
      </p:sp>
      <p:sp>
        <p:nvSpPr>
          <p:cNvPr id="3" name="Content Placeholder 2"/>
          <p:cNvSpPr>
            <a:spLocks noGrp="1"/>
          </p:cNvSpPr>
          <p:nvPr>
            <p:ph idx="1"/>
          </p:nvPr>
        </p:nvSpPr>
        <p:spPr>
          <a:xfrm>
            <a:off x="1694122" y="1626578"/>
            <a:ext cx="8825023" cy="4835769"/>
          </a:xfrm>
        </p:spPr>
        <p:txBody>
          <a:bodyPr>
            <a:normAutofit fontScale="70000" lnSpcReduction="20000"/>
          </a:bodyPr>
          <a:lstStyle/>
          <a:p>
            <a:pPr marL="0" indent="0" algn="ctr">
              <a:buNone/>
            </a:pPr>
            <a:r>
              <a:rPr lang="en-US" sz="4000" b="1" dirty="0"/>
              <a:t>Friday, April 12, 2019</a:t>
            </a:r>
          </a:p>
          <a:p>
            <a:pPr marL="0" indent="0" algn="ctr">
              <a:buNone/>
            </a:pPr>
            <a:r>
              <a:rPr lang="en-US" sz="3400" dirty="0"/>
              <a:t>M</a:t>
            </a:r>
            <a:r>
              <a:rPr lang="en-US" sz="3400" dirty="0" smtClean="0"/>
              <a:t>orning </a:t>
            </a:r>
            <a:r>
              <a:rPr lang="en-US" sz="3400" dirty="0"/>
              <a:t>and afternoon sessions with </a:t>
            </a:r>
          </a:p>
          <a:p>
            <a:pPr marL="0" indent="0" algn="ctr">
              <a:buNone/>
            </a:pPr>
            <a:r>
              <a:rPr lang="en-US" sz="3400" b="1" dirty="0"/>
              <a:t>Larry Gruppen, PhD</a:t>
            </a:r>
            <a:r>
              <a:rPr lang="en-US" sz="3400" dirty="0"/>
              <a:t> </a:t>
            </a:r>
          </a:p>
          <a:p>
            <a:pPr marL="0" indent="0" algn="ctr">
              <a:buNone/>
            </a:pPr>
            <a:r>
              <a:rPr lang="en-US" sz="2900" dirty="0"/>
              <a:t>University of Michigan Medical School</a:t>
            </a:r>
          </a:p>
          <a:p>
            <a:pPr marL="0" indent="0" algn="ctr">
              <a:buNone/>
            </a:pPr>
            <a:endParaRPr lang="en-US" sz="3100" b="1" dirty="0"/>
          </a:p>
          <a:p>
            <a:pPr marL="0" indent="0" algn="ctr">
              <a:buNone/>
            </a:pPr>
            <a:r>
              <a:rPr lang="en-US" sz="3400" b="1" dirty="0"/>
              <a:t>9am-12pm</a:t>
            </a:r>
          </a:p>
          <a:p>
            <a:pPr marL="0" indent="0" algn="ctr">
              <a:buNone/>
            </a:pPr>
            <a:r>
              <a:rPr lang="en-US" sz="3400" dirty="0"/>
              <a:t>Formulating Research Questions and Designing Studies</a:t>
            </a:r>
          </a:p>
          <a:p>
            <a:pPr marL="0" indent="0" algn="ctr">
              <a:buNone/>
            </a:pPr>
            <a:endParaRPr lang="en-US" sz="3400" dirty="0"/>
          </a:p>
          <a:p>
            <a:pPr marL="0" indent="0" algn="ctr">
              <a:buNone/>
            </a:pPr>
            <a:r>
              <a:rPr lang="en-US" sz="3400" b="1" dirty="0"/>
              <a:t>1-4pm</a:t>
            </a:r>
          </a:p>
          <a:p>
            <a:pPr marL="0" indent="0" algn="ctr">
              <a:buNone/>
            </a:pPr>
            <a:r>
              <a:rPr lang="en-US" sz="3400" dirty="0"/>
              <a:t>Measuring Educational Outcomes with Reliability and Validity </a:t>
            </a:r>
          </a:p>
          <a:p>
            <a:pPr marL="0" indent="0" algn="ctr">
              <a:buNone/>
            </a:pPr>
            <a:endParaRPr lang="en-US" sz="2900" dirty="0"/>
          </a:p>
          <a:p>
            <a:pPr marL="0" indent="0" algn="ctr">
              <a:buNone/>
            </a:pPr>
            <a:r>
              <a:rPr lang="en-US" sz="2900" dirty="0"/>
              <a:t>For more information and to register:</a:t>
            </a:r>
          </a:p>
          <a:p>
            <a:pPr marL="0" indent="0" algn="ctr">
              <a:buNone/>
            </a:pPr>
            <a:r>
              <a:rPr lang="en-US" sz="2900" dirty="0"/>
              <a:t> Visit the Teaching Academy website and click Events</a:t>
            </a: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4293681"/>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727" y="1429261"/>
            <a:ext cx="10058400" cy="4176219"/>
          </a:xfrm>
        </p:spPr>
        <p:txBody>
          <a:bodyPr>
            <a:normAutofit/>
          </a:bodyPr>
          <a:lstStyle/>
          <a:p>
            <a:pPr marL="0" indent="0">
              <a:buNone/>
            </a:pPr>
            <a:r>
              <a:rPr lang="en-US" dirty="0">
                <a:solidFill>
                  <a:schemeClr val="tx1"/>
                </a:solidFill>
              </a:rPr>
              <a:t>Are you currently working on a scholarly QI initiative that you would like to share with your colleagues? Did you present QI work at a regional or national meeting this past year? </a:t>
            </a:r>
          </a:p>
          <a:p>
            <a:pPr marL="0" indent="0">
              <a:buNone/>
            </a:pPr>
            <a:r>
              <a:rPr lang="en-US" b="1" dirty="0">
                <a:solidFill>
                  <a:schemeClr val="tx1"/>
                </a:solidFill>
              </a:rPr>
              <a:t>Present a poster at the</a:t>
            </a:r>
            <a:r>
              <a:rPr lang="en-US" dirty="0">
                <a:solidFill>
                  <a:schemeClr val="tx1"/>
                </a:solidFill>
              </a:rPr>
              <a:t>…</a:t>
            </a:r>
          </a:p>
          <a:p>
            <a:pPr marL="0" indent="0" algn="ctr">
              <a:buNone/>
            </a:pPr>
            <a:r>
              <a:rPr lang="en-US" sz="3200" b="1" dirty="0">
                <a:solidFill>
                  <a:schemeClr val="accent2">
                    <a:lumMod val="50000"/>
                  </a:schemeClr>
                </a:solidFill>
              </a:rPr>
              <a:t>Department of Medicine Quality Showcase </a:t>
            </a:r>
            <a:endParaRPr lang="en-US" sz="3200" dirty="0">
              <a:solidFill>
                <a:schemeClr val="accent2">
                  <a:lumMod val="50000"/>
                </a:schemeClr>
              </a:solidFill>
            </a:endParaRPr>
          </a:p>
          <a:p>
            <a:r>
              <a:rPr lang="en-US" b="1" u="sng" dirty="0">
                <a:solidFill>
                  <a:schemeClr val="accent2">
                    <a:lumMod val="50000"/>
                  </a:schemeClr>
                </a:solidFill>
              </a:rPr>
              <a:t>Who?</a:t>
            </a:r>
            <a:r>
              <a:rPr lang="en-US" b="1" dirty="0">
                <a:solidFill>
                  <a:schemeClr val="accent2">
                    <a:lumMod val="50000"/>
                  </a:schemeClr>
                </a:solidFill>
              </a:rPr>
              <a:t> </a:t>
            </a:r>
            <a:r>
              <a:rPr lang="en-US" dirty="0">
                <a:solidFill>
                  <a:schemeClr val="tx1"/>
                </a:solidFill>
              </a:rPr>
              <a:t>Open to faculty, fellows, residents, and students who have a faculty mentor in the Department of Medicine.</a:t>
            </a:r>
          </a:p>
          <a:p>
            <a:r>
              <a:rPr lang="en-US" b="1" u="sng" dirty="0">
                <a:solidFill>
                  <a:schemeClr val="accent2">
                    <a:lumMod val="50000"/>
                  </a:schemeClr>
                </a:solidFill>
              </a:rPr>
              <a:t>When?</a:t>
            </a:r>
            <a:r>
              <a:rPr lang="en-US" b="1" dirty="0">
                <a:solidFill>
                  <a:schemeClr val="accent2">
                    <a:lumMod val="50000"/>
                  </a:schemeClr>
                </a:solidFill>
              </a:rPr>
              <a:t> </a:t>
            </a:r>
            <a:r>
              <a:rPr lang="en-US" dirty="0">
                <a:solidFill>
                  <a:schemeClr val="tx1"/>
                </a:solidFill>
              </a:rPr>
              <a:t>Friday, </a:t>
            </a:r>
            <a:r>
              <a:rPr lang="en-US" b="1" dirty="0">
                <a:solidFill>
                  <a:schemeClr val="tx1"/>
                </a:solidFill>
              </a:rPr>
              <a:t>April 19, 2019 </a:t>
            </a:r>
            <a:r>
              <a:rPr lang="en-US" dirty="0">
                <a:solidFill>
                  <a:schemeClr val="tx1"/>
                </a:solidFill>
              </a:rPr>
              <a:t>9-10 AM, immediately following Grand Rounds</a:t>
            </a:r>
          </a:p>
          <a:p>
            <a:r>
              <a:rPr lang="en-US" b="1" u="sng" dirty="0">
                <a:solidFill>
                  <a:schemeClr val="accent2">
                    <a:lumMod val="50000"/>
                  </a:schemeClr>
                </a:solidFill>
              </a:rPr>
              <a:t>Where?</a:t>
            </a:r>
            <a:r>
              <a:rPr lang="en-US" b="1" dirty="0">
                <a:solidFill>
                  <a:schemeClr val="accent2">
                    <a:lumMod val="50000"/>
                  </a:schemeClr>
                </a:solidFill>
              </a:rPr>
              <a:t> </a:t>
            </a:r>
            <a:r>
              <a:rPr lang="en-US" dirty="0">
                <a:solidFill>
                  <a:schemeClr val="tx1"/>
                </a:solidFill>
              </a:rPr>
              <a:t>Davis Concourse</a:t>
            </a:r>
          </a:p>
          <a:p>
            <a:r>
              <a:rPr lang="en-US" b="1" u="sng" dirty="0">
                <a:solidFill>
                  <a:schemeClr val="accent2">
                    <a:lumMod val="50000"/>
                  </a:schemeClr>
                </a:solidFill>
              </a:rPr>
              <a:t>How?</a:t>
            </a:r>
            <a:r>
              <a:rPr lang="en-US" b="1" dirty="0">
                <a:solidFill>
                  <a:schemeClr val="accent2">
                    <a:lumMod val="50000"/>
                  </a:schemeClr>
                </a:solidFill>
              </a:rPr>
              <a:t> </a:t>
            </a:r>
            <a:r>
              <a:rPr lang="en-US" dirty="0">
                <a:solidFill>
                  <a:schemeClr val="tx1"/>
                </a:solidFill>
              </a:rPr>
              <a:t>Register by sending an e-mail to </a:t>
            </a:r>
            <a:r>
              <a:rPr lang="en-US" u="sng" dirty="0">
                <a:solidFill>
                  <a:schemeClr val="tx1"/>
                </a:solidFill>
                <a:hlinkClick r:id="rId2"/>
              </a:rPr>
              <a:t>allen.repp@uvmhealth.org</a:t>
            </a:r>
            <a:r>
              <a:rPr lang="en-US" dirty="0">
                <a:solidFill>
                  <a:schemeClr val="tx1"/>
                </a:solidFill>
              </a:rPr>
              <a:t>.  Details to follow via e-mail.</a:t>
            </a:r>
            <a:endParaRPr lang="en-US" b="1" dirty="0">
              <a:solidFill>
                <a:schemeClr val="tx1"/>
              </a:solidFill>
            </a:endParaRPr>
          </a:p>
        </p:txBody>
      </p:sp>
      <p:sp>
        <p:nvSpPr>
          <p:cNvPr id="3" name="Title 2"/>
          <p:cNvSpPr>
            <a:spLocks noGrp="1"/>
          </p:cNvSpPr>
          <p:nvPr>
            <p:ph type="title"/>
          </p:nvPr>
        </p:nvSpPr>
        <p:spPr>
          <a:xfrm>
            <a:off x="454727" y="22989"/>
            <a:ext cx="10058400" cy="1222643"/>
          </a:xfrm>
        </p:spPr>
        <p:txBody>
          <a:bodyPr/>
          <a:lstStyle/>
          <a:p>
            <a:r>
              <a:rPr lang="en-US" dirty="0">
                <a:solidFill>
                  <a:schemeClr val="accent2">
                    <a:lumMod val="50000"/>
                  </a:schemeClr>
                </a:solidFill>
              </a:rPr>
              <a:t>Share your QI 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277" y="3003837"/>
            <a:ext cx="1904763" cy="190476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600" b="5917"/>
          <a:stretch/>
        </p:blipFill>
        <p:spPr>
          <a:xfrm>
            <a:off x="5214551" y="5189838"/>
            <a:ext cx="1556952" cy="1377620"/>
          </a:xfrm>
          <a:prstGeom prst="rect">
            <a:avLst/>
          </a:prstGeom>
        </p:spPr>
      </p:pic>
      <p:sp>
        <p:nvSpPr>
          <p:cNvPr id="7" name="TextBox 6"/>
          <p:cNvSpPr txBox="1"/>
          <p:nvPr/>
        </p:nvSpPr>
        <p:spPr>
          <a:xfrm>
            <a:off x="9758742" y="2693805"/>
            <a:ext cx="2213619" cy="369332"/>
          </a:xfrm>
          <a:prstGeom prst="rect">
            <a:avLst/>
          </a:prstGeom>
          <a:noFill/>
        </p:spPr>
        <p:txBody>
          <a:bodyPr wrap="none" rtlCol="0">
            <a:spAutoFit/>
          </a:bodyPr>
          <a:lstStyle/>
          <a:p>
            <a:pPr defTabSz="457189"/>
            <a:r>
              <a:rPr lang="en-US" dirty="0">
                <a:solidFill>
                  <a:prstClr val="black"/>
                </a:solidFill>
              </a:rPr>
              <a:t>Add to your calendar:</a:t>
            </a:r>
          </a:p>
        </p:txBody>
      </p:sp>
      <p:sp>
        <p:nvSpPr>
          <p:cNvPr id="8" name="TextBox 7"/>
          <p:cNvSpPr txBox="1"/>
          <p:nvPr/>
        </p:nvSpPr>
        <p:spPr>
          <a:xfrm>
            <a:off x="4304120" y="5605479"/>
            <a:ext cx="1002710" cy="369332"/>
          </a:xfrm>
          <a:prstGeom prst="rect">
            <a:avLst/>
          </a:prstGeom>
          <a:noFill/>
        </p:spPr>
        <p:txBody>
          <a:bodyPr wrap="none" rtlCol="0">
            <a:spAutoFit/>
          </a:bodyPr>
          <a:lstStyle/>
          <a:p>
            <a:pPr defTabSz="457189"/>
            <a:r>
              <a:rPr lang="en-US" dirty="0">
                <a:solidFill>
                  <a:prstClr val="black"/>
                </a:solidFill>
              </a:rPr>
              <a:t>Register:</a:t>
            </a:r>
          </a:p>
        </p:txBody>
      </p:sp>
    </p:spTree>
    <p:extLst>
      <p:ext uri="{BB962C8B-B14F-4D97-AF65-F5344CB8AC3E}">
        <p14:creationId xmlns:p14="http://schemas.microsoft.com/office/powerpoint/2010/main" val="373958440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1000"/>
                                  </p:stCondLst>
                                  <p:childTnLst>
                                    <p:animEffect transition="out" filter="fade">
                                      <p:cBhvr>
                                        <p:cTn id="6" dur="4000" tmFilter="0, 0; .2, .5; .8, .5; 1, 0"/>
                                        <p:tgtEl>
                                          <p:spTgt spid="2">
                                            <p:txEl>
                                              <p:pRg st="2" end="2"/>
                                            </p:txEl>
                                          </p:spTgt>
                                        </p:tgtEl>
                                      </p:cBhvr>
                                    </p:animEffect>
                                    <p:animScale>
                                      <p:cBhvr>
                                        <p:cTn id="7" dur="200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1475" y="562841"/>
            <a:ext cx="10515600" cy="201193"/>
          </a:xfrm>
        </p:spPr>
        <p:txBody>
          <a:bodyPr/>
          <a:lstStyle/>
          <a:p>
            <a:r>
              <a:rPr lang="en-US" dirty="0" smtClean="0"/>
              <a:t>Seeking nominations…</a:t>
            </a:r>
            <a:endParaRPr lang="en-US" dirty="0"/>
          </a:p>
        </p:txBody>
      </p:sp>
      <p:sp>
        <p:nvSpPr>
          <p:cNvPr id="4" name="Content Placeholder 3"/>
          <p:cNvSpPr>
            <a:spLocks noGrp="1"/>
          </p:cNvSpPr>
          <p:nvPr>
            <p:ph sz="half" idx="1"/>
          </p:nvPr>
        </p:nvSpPr>
        <p:spPr>
          <a:xfrm>
            <a:off x="561475" y="1043189"/>
            <a:ext cx="10291009" cy="5598243"/>
          </a:xfrm>
        </p:spPr>
        <p:txBody>
          <a:bodyPr>
            <a:normAutofit fontScale="92500" lnSpcReduction="20000"/>
          </a:bodyPr>
          <a:lstStyle/>
          <a:p>
            <a:pPr marL="0" indent="0">
              <a:buNone/>
            </a:pPr>
            <a:r>
              <a:rPr lang="en-US" sz="2600" dirty="0">
                <a:solidFill>
                  <a:schemeClr val="tx1"/>
                </a:solidFill>
                <a:latin typeface="+mn-lt"/>
              </a:rPr>
              <a:t>F</a:t>
            </a:r>
            <a:r>
              <a:rPr lang="en-US" sz="2600" dirty="0" smtClean="0">
                <a:solidFill>
                  <a:schemeClr val="tx1"/>
                </a:solidFill>
                <a:latin typeface="+mn-lt"/>
              </a:rPr>
              <a:t>or the </a:t>
            </a:r>
            <a:r>
              <a:rPr lang="en-US" sz="2600" dirty="0">
                <a:solidFill>
                  <a:schemeClr val="tx1"/>
                </a:solidFill>
                <a:latin typeface="+mn-lt"/>
              </a:rPr>
              <a:t>annual </a:t>
            </a:r>
            <a:r>
              <a:rPr lang="en-US" sz="2600" b="1" dirty="0">
                <a:solidFill>
                  <a:srgbClr val="1A6C43"/>
                </a:solidFill>
                <a:latin typeface="+mn-lt"/>
              </a:rPr>
              <a:t>Department of Medicine faculty </a:t>
            </a:r>
            <a:r>
              <a:rPr lang="en-US" sz="2600" b="1" dirty="0" smtClean="0">
                <a:solidFill>
                  <a:srgbClr val="1A6C43"/>
                </a:solidFill>
                <a:latin typeface="+mn-lt"/>
              </a:rPr>
              <a:t>awards</a:t>
            </a:r>
            <a:endParaRPr lang="en-US" sz="2600" dirty="0" smtClean="0">
              <a:solidFill>
                <a:srgbClr val="1A6C43"/>
              </a:solidFill>
              <a:latin typeface="+mn-lt"/>
            </a:endParaRPr>
          </a:p>
          <a:p>
            <a:pPr marL="0" indent="0">
              <a:buNone/>
            </a:pPr>
            <a:endParaRPr lang="en-US" sz="1100" dirty="0">
              <a:solidFill>
                <a:schemeClr val="tx1"/>
              </a:solidFill>
              <a:latin typeface="+mn-lt"/>
            </a:endParaRPr>
          </a:p>
          <a:p>
            <a:pPr marL="0" indent="0">
              <a:buNone/>
            </a:pPr>
            <a:r>
              <a:rPr lang="en-US" b="1" u="sng" dirty="0">
                <a:solidFill>
                  <a:srgbClr val="1A6C43"/>
                </a:solidFill>
                <a:latin typeface="+mn-lt"/>
              </a:rPr>
              <a:t>The Distinguished Clinician </a:t>
            </a:r>
            <a:r>
              <a:rPr lang="en-US" b="1" u="sng" dirty="0" smtClean="0">
                <a:solidFill>
                  <a:srgbClr val="1A6C43"/>
                </a:solidFill>
                <a:latin typeface="+mn-lt"/>
              </a:rPr>
              <a:t>Award</a:t>
            </a:r>
            <a:r>
              <a:rPr lang="en-US" dirty="0">
                <a:solidFill>
                  <a:schemeClr val="tx1"/>
                </a:solidFill>
                <a:latin typeface="+mn-lt"/>
              </a:rPr>
              <a:t>  To recognize outstanding clinicians in the </a:t>
            </a:r>
            <a:r>
              <a:rPr lang="en-US" dirty="0" smtClean="0">
                <a:solidFill>
                  <a:schemeClr val="tx1"/>
                </a:solidFill>
                <a:latin typeface="+mn-lt"/>
              </a:rPr>
              <a:t>Department </a:t>
            </a:r>
            <a:endParaRPr lang="en-US" dirty="0">
              <a:solidFill>
                <a:schemeClr val="tx1"/>
              </a:solidFill>
              <a:latin typeface="+mn-lt"/>
            </a:endParaRPr>
          </a:p>
          <a:p>
            <a:pPr marL="0" indent="0">
              <a:buNone/>
            </a:pPr>
            <a:endParaRPr lang="en-US" sz="1100" b="1" u="sng" dirty="0" smtClean="0">
              <a:solidFill>
                <a:schemeClr val="tx1"/>
              </a:solidFill>
              <a:latin typeface="+mn-lt"/>
            </a:endParaRPr>
          </a:p>
          <a:p>
            <a:pPr marL="0" indent="0">
              <a:buNone/>
            </a:pPr>
            <a:r>
              <a:rPr lang="en-US" b="1" u="sng" dirty="0" smtClean="0">
                <a:solidFill>
                  <a:srgbClr val="1A6C43"/>
                </a:solidFill>
                <a:latin typeface="+mn-lt"/>
              </a:rPr>
              <a:t>The </a:t>
            </a:r>
            <a:r>
              <a:rPr lang="en-US" b="1" u="sng" dirty="0">
                <a:solidFill>
                  <a:srgbClr val="1A6C43"/>
                </a:solidFill>
                <a:latin typeface="+mn-lt"/>
              </a:rPr>
              <a:t>Research Mentor </a:t>
            </a:r>
            <a:r>
              <a:rPr lang="en-US" b="1" u="sng" dirty="0" smtClean="0">
                <a:solidFill>
                  <a:srgbClr val="1A6C43"/>
                </a:solidFill>
                <a:latin typeface="+mn-lt"/>
              </a:rPr>
              <a:t>Awards</a:t>
            </a:r>
            <a:endParaRPr lang="en-US" dirty="0">
              <a:solidFill>
                <a:srgbClr val="1A6C43"/>
              </a:solidFill>
              <a:latin typeface="+mn-lt"/>
            </a:endParaRPr>
          </a:p>
          <a:p>
            <a:r>
              <a:rPr lang="en-US" b="1" i="1" dirty="0">
                <a:solidFill>
                  <a:srgbClr val="1A6C43"/>
                </a:solidFill>
                <a:latin typeface="+mn-lt"/>
              </a:rPr>
              <a:t>Clinical Resident or Fellow Mentor</a:t>
            </a:r>
            <a:r>
              <a:rPr lang="en-US" dirty="0">
                <a:solidFill>
                  <a:schemeClr val="tx1"/>
                </a:solidFill>
                <a:latin typeface="+mn-lt"/>
              </a:rPr>
              <a:t>:  To recognize Department faculty members who are outstanding mentors to Residents and/or Fellows </a:t>
            </a:r>
          </a:p>
          <a:p>
            <a:r>
              <a:rPr lang="en-US" b="1" i="1" dirty="0">
                <a:solidFill>
                  <a:srgbClr val="1A6C43"/>
                </a:solidFill>
                <a:latin typeface="+mn-lt"/>
              </a:rPr>
              <a:t>Graduate Student or Post-Doctoral Fellow Mentor</a:t>
            </a:r>
            <a:r>
              <a:rPr lang="en-US" dirty="0">
                <a:solidFill>
                  <a:schemeClr val="tx1"/>
                </a:solidFill>
                <a:latin typeface="+mn-lt"/>
              </a:rPr>
              <a:t>:  To recognize Department faculty members who are outstanding mentors to graduate students and/or postdoctoral fellows</a:t>
            </a:r>
          </a:p>
          <a:p>
            <a:pPr marL="0" indent="0">
              <a:buNone/>
            </a:pPr>
            <a:endParaRPr lang="en-US" sz="1100" b="1" u="sng" dirty="0" smtClean="0">
              <a:solidFill>
                <a:schemeClr val="tx1"/>
              </a:solidFill>
              <a:latin typeface="+mn-lt"/>
            </a:endParaRPr>
          </a:p>
          <a:p>
            <a:pPr marL="0" indent="0">
              <a:buNone/>
            </a:pPr>
            <a:r>
              <a:rPr lang="en-US" b="1" u="sng" dirty="0" smtClean="0">
                <a:solidFill>
                  <a:srgbClr val="1A6C43"/>
                </a:solidFill>
                <a:latin typeface="+mn-lt"/>
              </a:rPr>
              <a:t>The </a:t>
            </a:r>
            <a:r>
              <a:rPr lang="en-US" b="1" u="sng" dirty="0">
                <a:solidFill>
                  <a:srgbClr val="1A6C43"/>
                </a:solidFill>
                <a:latin typeface="+mn-lt"/>
              </a:rPr>
              <a:t>Quality Scholarship </a:t>
            </a:r>
            <a:r>
              <a:rPr lang="en-US" b="1" u="sng" dirty="0" smtClean="0">
                <a:solidFill>
                  <a:srgbClr val="1A6C43"/>
                </a:solidFill>
                <a:latin typeface="+mn-lt"/>
              </a:rPr>
              <a:t>Award</a:t>
            </a:r>
            <a:r>
              <a:rPr lang="en-US" dirty="0" smtClean="0">
                <a:solidFill>
                  <a:srgbClr val="1A6C43"/>
                </a:solidFill>
                <a:latin typeface="+mn-lt"/>
              </a:rPr>
              <a:t> </a:t>
            </a:r>
            <a:r>
              <a:rPr lang="en-US" dirty="0">
                <a:solidFill>
                  <a:schemeClr val="tx1"/>
                </a:solidFill>
                <a:latin typeface="+mn-lt"/>
              </a:rPr>
              <a:t>To recognize Department faculty members and/or faculty-led teams who have demonstrated excellence in scholarly quality improvement, patient safety, or high value </a:t>
            </a:r>
            <a:r>
              <a:rPr lang="en-US" dirty="0" smtClean="0">
                <a:solidFill>
                  <a:schemeClr val="tx1"/>
                </a:solidFill>
                <a:latin typeface="+mn-lt"/>
              </a:rPr>
              <a:t>care</a:t>
            </a:r>
            <a:endParaRPr lang="en-US" dirty="0">
              <a:solidFill>
                <a:schemeClr val="tx1"/>
              </a:solidFill>
              <a:latin typeface="+mn-lt"/>
            </a:endParaRPr>
          </a:p>
          <a:p>
            <a:endParaRPr lang="en-US" sz="1100" b="1" dirty="0" smtClean="0">
              <a:solidFill>
                <a:schemeClr val="tx1"/>
              </a:solidFill>
              <a:latin typeface="+mn-lt"/>
            </a:endParaRPr>
          </a:p>
          <a:p>
            <a:pPr marL="0" indent="0">
              <a:buNone/>
            </a:pPr>
            <a:r>
              <a:rPr lang="en-US" b="1" dirty="0" smtClean="0">
                <a:solidFill>
                  <a:schemeClr val="tx1"/>
                </a:solidFill>
                <a:latin typeface="+mn-lt"/>
              </a:rPr>
              <a:t>Check your e-mail for more details and nomination forms</a:t>
            </a:r>
            <a:endParaRPr lang="en-US" dirty="0">
              <a:solidFill>
                <a:schemeClr val="tx1"/>
              </a:solidFill>
              <a:latin typeface="+mn-lt"/>
            </a:endParaRPr>
          </a:p>
          <a:p>
            <a:r>
              <a:rPr lang="en-US" dirty="0" smtClean="0">
                <a:solidFill>
                  <a:schemeClr val="tx1"/>
                </a:solidFill>
                <a:latin typeface="+mn-lt"/>
              </a:rPr>
              <a:t>Submit nominations </a:t>
            </a:r>
            <a:r>
              <a:rPr lang="en-US" dirty="0">
                <a:solidFill>
                  <a:schemeClr val="tx1"/>
                </a:solidFill>
                <a:latin typeface="+mn-lt"/>
              </a:rPr>
              <a:t>to Sue Lee (</a:t>
            </a:r>
            <a:r>
              <a:rPr lang="en-US" u="sng" dirty="0">
                <a:solidFill>
                  <a:schemeClr val="tx1"/>
                </a:solidFill>
                <a:latin typeface="+mn-lt"/>
                <a:hlinkClick r:id="rId2"/>
              </a:rPr>
              <a:t>Suzanne.Lee@uvmhealth.org</a:t>
            </a:r>
            <a:r>
              <a:rPr lang="en-US" dirty="0">
                <a:solidFill>
                  <a:schemeClr val="tx1"/>
                </a:solidFill>
                <a:latin typeface="+mn-lt"/>
              </a:rPr>
              <a:t>) by </a:t>
            </a:r>
            <a:r>
              <a:rPr lang="en-US" b="1" dirty="0">
                <a:solidFill>
                  <a:schemeClr val="tx1"/>
                </a:solidFill>
                <a:latin typeface="+mn-lt"/>
              </a:rPr>
              <a:t>April </a:t>
            </a:r>
            <a:r>
              <a:rPr lang="en-US" b="1" dirty="0" smtClean="0">
                <a:solidFill>
                  <a:schemeClr val="tx1"/>
                </a:solidFill>
                <a:latin typeface="+mn-lt"/>
              </a:rPr>
              <a:t>30</a:t>
            </a:r>
            <a:endParaRPr lang="en-US" dirty="0">
              <a:solidFill>
                <a:schemeClr val="tx1"/>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8215" y="1175775"/>
            <a:ext cx="1188720" cy="11887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8817" y="4520611"/>
            <a:ext cx="1188118" cy="11881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8215" y="2848193"/>
            <a:ext cx="1188720" cy="1188720"/>
          </a:xfrm>
          <a:prstGeom prst="rect">
            <a:avLst/>
          </a:prstGeom>
        </p:spPr>
      </p:pic>
    </p:spTree>
    <p:extLst>
      <p:ext uri="{BB962C8B-B14F-4D97-AF65-F5344CB8AC3E}">
        <p14:creationId xmlns:p14="http://schemas.microsoft.com/office/powerpoint/2010/main" val="348149034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5949"/>
            <a:ext cx="9144000" cy="497890"/>
          </a:xfrm>
        </p:spPr>
        <p:txBody>
          <a:bodyPr>
            <a:noAutofit/>
          </a:bodyPr>
          <a:lstStyle/>
          <a:p>
            <a:r>
              <a:rPr lang="en-US" sz="3200" b="1" dirty="0" smtClean="0">
                <a:solidFill>
                  <a:srgbClr val="FF0000"/>
                </a:solidFill>
              </a:rPr>
              <a:t>Save the Date: CME</a:t>
            </a:r>
            <a:endParaRPr lang="en-US" sz="3200" b="1" dirty="0">
              <a:solidFill>
                <a:srgbClr val="FF0000"/>
              </a:solidFill>
            </a:endParaRPr>
          </a:p>
        </p:txBody>
      </p:sp>
      <p:sp>
        <p:nvSpPr>
          <p:cNvPr id="3" name="Subtitle 2"/>
          <p:cNvSpPr>
            <a:spLocks noGrp="1"/>
          </p:cNvSpPr>
          <p:nvPr>
            <p:ph type="subTitle" idx="1"/>
          </p:nvPr>
        </p:nvSpPr>
        <p:spPr>
          <a:xfrm>
            <a:off x="1684421" y="3586775"/>
            <a:ext cx="9144000" cy="2645582"/>
          </a:xfrm>
        </p:spPr>
        <p:txBody>
          <a:bodyPr/>
          <a:lstStyle/>
          <a:p>
            <a:endParaRPr lang="en-US" dirty="0"/>
          </a:p>
        </p:txBody>
      </p:sp>
      <p:pic>
        <p:nvPicPr>
          <p:cNvPr id="4" name="Picture 3"/>
          <p:cNvPicPr>
            <a:picLocks noChangeAspect="1"/>
          </p:cNvPicPr>
          <p:nvPr/>
        </p:nvPicPr>
        <p:blipFill rotWithShape="1">
          <a:blip r:embed="rId2"/>
          <a:srcRect l="848"/>
          <a:stretch/>
        </p:blipFill>
        <p:spPr>
          <a:xfrm>
            <a:off x="2250833" y="1303823"/>
            <a:ext cx="7697054" cy="507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471424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5FDE92B-F441-B945-98E2-3FFC5442F2A9}" vid="{250F4FF3-EA39-7D47-8DE4-9E33F39D73BF}"/>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aching Academy PPT Template [Read-Only]" id="{222E0A3B-7957-4D24-AA3E-69087B82D997}" vid="{4B27C4C6-BC17-4770-8AB9-C597B8A02C24}"/>
    </a:ext>
  </a:extLst>
</a:theme>
</file>

<file path=ppt/theme/theme4.xml><?xml version="1.0" encoding="utf-8"?>
<a:theme xmlns:a="http://schemas.openxmlformats.org/drawingml/2006/main" name="Feather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326</TotalTime>
  <Words>347</Words>
  <Application>Microsoft Office PowerPoint</Application>
  <PresentationFormat>Widescreen</PresentationFormat>
  <Paragraphs>64</Paragraphs>
  <Slides>8</Slides>
  <Notes>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8</vt:i4>
      </vt:variant>
    </vt:vector>
  </HeadingPairs>
  <TitlesOfParts>
    <vt:vector size="26" baseType="lpstr">
      <vt:lpstr>Arial</vt:lpstr>
      <vt:lpstr>Arial Narrow</vt:lpstr>
      <vt:lpstr>Calibri</vt:lpstr>
      <vt:lpstr>Calibri Light</vt:lpstr>
      <vt:lpstr>Century Schoolbook</vt:lpstr>
      <vt:lpstr>Corbel</vt:lpstr>
      <vt:lpstr>Georgia</vt:lpstr>
      <vt:lpstr>Gill Sans MT</vt:lpstr>
      <vt:lpstr>Trebuchet MS</vt:lpstr>
      <vt:lpstr>Wingdings</vt:lpstr>
      <vt:lpstr>Wingdings 3</vt:lpstr>
      <vt:lpstr>Retrospect</vt:lpstr>
      <vt:lpstr>2_Office Theme</vt:lpstr>
      <vt:lpstr>6_Office Theme</vt:lpstr>
      <vt:lpstr>Feathered</vt:lpstr>
      <vt:lpstr>1_Facet</vt:lpstr>
      <vt:lpstr>3_Office Theme</vt:lpstr>
      <vt:lpstr>1_Office Theme</vt:lpstr>
      <vt:lpstr>Title of Program: Medicine Grand Rounds                                                                      Title of Talk: Morbidity &amp; Mortality   Speaker/Moderator: Dr. Allen Repp  Planning Committee Members: Drs. Ralph Budd, Steve Lidofsky, Marie Wood, Michael LaMantia, Allen Repp,  and Heather Wright  Date: 3/29/2019  Workshop #: 19-104-26  Learning Objectives 1. Use a systems-based approach to analyze drivers of adverse events 2. Identify opportunities to improve care delivery systems and your own practice of medicine 3. Model a collaborative culture of safety  DISCLOSURE:   Is there anything to disclose?                  Yes    or            No  Please list the Potential Conflict of Interest (if applicable): N/A  All Potential Conflicts of Interest have been resolved prior to the start of this program.        Yes   or        No    (If no, credit will not be awarded for this activity.)  All recommendations involving clinical medicine made during this talk were based on evidence that is accepted within the profession of medicine as adequate justification for their indications and contraindications in the care of patients.                   Yes   COMMERCIAL SUPPORT ORGANIZATIONS (if applicable):______________________________________________________________  </vt:lpstr>
      <vt:lpstr>Want CME Credit?    Use this QR Code! </vt:lpstr>
      <vt:lpstr>Interested in career advancement and academic promotion?</vt:lpstr>
      <vt:lpstr>Proud to be GIM: April 8th 2019</vt:lpstr>
      <vt:lpstr>AAMC Medical Education Research Certificate (MERC) Workshops</vt:lpstr>
      <vt:lpstr>Share your QI Work!</vt:lpstr>
      <vt:lpstr>Seeking nominations…</vt:lpstr>
      <vt:lpstr>Save the Date: CME</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Suratt, Benjamin T</dc:creator>
  <cp:lastModifiedBy>St. Gelais, Laurie A.</cp:lastModifiedBy>
  <cp:revision>75</cp:revision>
  <dcterms:created xsi:type="dcterms:W3CDTF">2019-01-15T18:07:06Z</dcterms:created>
  <dcterms:modified xsi:type="dcterms:W3CDTF">2019-04-01T14:02:31Z</dcterms:modified>
</cp:coreProperties>
</file>