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695" r:id="rId2"/>
    <p:sldId id="265" r:id="rId3"/>
    <p:sldId id="256" r:id="rId4"/>
    <p:sldId id="615" r:id="rId5"/>
    <p:sldId id="648" r:id="rId6"/>
    <p:sldId id="266" r:id="rId7"/>
    <p:sldId id="712" r:id="rId8"/>
    <p:sldId id="650" r:id="rId9"/>
    <p:sldId id="415" r:id="rId10"/>
    <p:sldId id="417" r:id="rId11"/>
    <p:sldId id="416" r:id="rId12"/>
    <p:sldId id="273" r:id="rId13"/>
    <p:sldId id="702" r:id="rId14"/>
    <p:sldId id="703" r:id="rId15"/>
    <p:sldId id="704" r:id="rId16"/>
    <p:sldId id="705" r:id="rId17"/>
    <p:sldId id="619" r:id="rId18"/>
    <p:sldId id="397" r:id="rId19"/>
    <p:sldId id="699" r:id="rId20"/>
    <p:sldId id="606" r:id="rId21"/>
    <p:sldId id="646" r:id="rId22"/>
    <p:sldId id="637" r:id="rId23"/>
    <p:sldId id="660" r:id="rId24"/>
    <p:sldId id="658" r:id="rId25"/>
    <p:sldId id="714" r:id="rId26"/>
    <p:sldId id="620" r:id="rId27"/>
    <p:sldId id="710" r:id="rId28"/>
    <p:sldId id="715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17"/>
    <p:restoredTop sz="77778"/>
  </p:normalViewPr>
  <p:slideViewPr>
    <p:cSldViewPr snapToGrid="0" snapToObjects="1">
      <p:cViewPr varScale="1">
        <p:scale>
          <a:sx n="55" d="100"/>
          <a:sy n="55" d="100"/>
        </p:scale>
        <p:origin x="192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griffin\AppData\Local\Microsoft\Windows\INetCache\Content.Outlook\YFYOAND4\forNathali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76499417339801"/>
          <c:y val="0.10542462130025348"/>
          <c:w val="0.71746353045712941"/>
          <c:h val="0.7718065335145704"/>
        </c:manualLayout>
      </c:layout>
      <c:barChart>
        <c:barDir val="bar"/>
        <c:grouping val="clustered"/>
        <c:varyColors val="0"/>
        <c:ser>
          <c:idx val="4"/>
          <c:order val="0"/>
          <c:tx>
            <c:strRef>
              <c:f>Sheet1!$F$3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39.6%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307-9B42-B0AB-9F8366E80E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Sheet1!$A$4:$A$9</c:f>
              <c:strCache>
                <c:ptCount val="6"/>
                <c:pt idx="0">
                  <c:v>PERSONAL EXPERIENCE</c:v>
                </c:pt>
                <c:pt idx="1">
                  <c:v>PUBLICLY HUMILIATED</c:v>
                </c:pt>
                <c:pt idx="2">
                  <c:v>SUBJECTED TO SEXIST REMARKS</c:v>
                </c:pt>
                <c:pt idx="3">
                  <c:v>SUBJECTED TO RACIST REMARKS</c:v>
                </c:pt>
                <c:pt idx="4">
                  <c:v>PERSONAL SERVICES</c:v>
                </c:pt>
                <c:pt idx="5">
                  <c:v>GENDER DENIED TRAINING</c:v>
                </c:pt>
              </c:strCache>
            </c:strRef>
          </c:cat>
          <c:val>
            <c:numRef>
              <c:f>Sheet1!$F$4:$F$9</c:f>
              <c:numCache>
                <c:formatCode>0.00%</c:formatCode>
                <c:ptCount val="6"/>
                <c:pt idx="0">
                  <c:v>0.39800000000000002</c:v>
                </c:pt>
                <c:pt idx="1">
                  <c:v>0.248</c:v>
                </c:pt>
                <c:pt idx="2">
                  <c:v>0.125</c:v>
                </c:pt>
                <c:pt idx="3">
                  <c:v>4.3999999999999997E-2</c:v>
                </c:pt>
                <c:pt idx="4">
                  <c:v>2.7E-2</c:v>
                </c:pt>
                <c:pt idx="5">
                  <c:v>8.7999999999999995E-2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9D-7842-A65F-489A83996CB3}"/>
            </c:ext>
          </c:extLst>
        </c:ser>
        <c:ser>
          <c:idx val="3"/>
          <c:order val="1"/>
          <c:tx>
            <c:strRef>
              <c:f>Sheet1!$E$3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Sheet1!$A$4:$A$9</c:f>
              <c:strCache>
                <c:ptCount val="6"/>
                <c:pt idx="0">
                  <c:v>PERSONAL EXPERIENCE</c:v>
                </c:pt>
                <c:pt idx="1">
                  <c:v>PUBLICLY HUMILIATED</c:v>
                </c:pt>
                <c:pt idx="2">
                  <c:v>SUBJECTED TO SEXIST REMARKS</c:v>
                </c:pt>
                <c:pt idx="3">
                  <c:v>SUBJECTED TO RACIST REMARKS</c:v>
                </c:pt>
                <c:pt idx="4">
                  <c:v>PERSONAL SERVICES</c:v>
                </c:pt>
                <c:pt idx="5">
                  <c:v>GENDER DENIED TRAINING</c:v>
                </c:pt>
              </c:strCache>
            </c:strRef>
          </c:cat>
          <c:val>
            <c:numRef>
              <c:f>Sheet1!$E$4:$E$9</c:f>
              <c:numCache>
                <c:formatCode>0.00%</c:formatCode>
                <c:ptCount val="6"/>
                <c:pt idx="0">
                  <c:v>0.40400000000000003</c:v>
                </c:pt>
                <c:pt idx="1">
                  <c:v>0.22700000000000001</c:v>
                </c:pt>
                <c:pt idx="2">
                  <c:v>0.158</c:v>
                </c:pt>
                <c:pt idx="3">
                  <c:v>8.5000000000000006E-2</c:v>
                </c:pt>
                <c:pt idx="4" formatCode="0%">
                  <c:v>0.05</c:v>
                </c:pt>
                <c:pt idx="5">
                  <c:v>6.2E-2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9D-7842-A65F-489A83996CB3}"/>
            </c:ext>
          </c:extLst>
        </c:ser>
        <c:ser>
          <c:idx val="2"/>
          <c:order val="2"/>
          <c:tx>
            <c:strRef>
              <c:f>Sheet1!$D$3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Sheet1!$A$4:$A$9</c:f>
              <c:strCache>
                <c:ptCount val="6"/>
                <c:pt idx="0">
                  <c:v>PERSONAL EXPERIENCE</c:v>
                </c:pt>
                <c:pt idx="1">
                  <c:v>PUBLICLY HUMILIATED</c:v>
                </c:pt>
                <c:pt idx="2">
                  <c:v>SUBJECTED TO SEXIST REMARKS</c:v>
                </c:pt>
                <c:pt idx="3">
                  <c:v>SUBJECTED TO RACIST REMARKS</c:v>
                </c:pt>
                <c:pt idx="4">
                  <c:v>PERSONAL SERVICES</c:v>
                </c:pt>
                <c:pt idx="5">
                  <c:v>GENDER DENIED TRAINING</c:v>
                </c:pt>
              </c:strCache>
            </c:strRef>
          </c:cat>
          <c:val>
            <c:numRef>
              <c:f>Sheet1!$D$4:$D$9</c:f>
              <c:numCache>
                <c:formatCode>0.00%</c:formatCode>
                <c:ptCount val="6"/>
                <c:pt idx="0">
                  <c:v>0.42099999999999999</c:v>
                </c:pt>
                <c:pt idx="1">
                  <c:v>0.224</c:v>
                </c:pt>
                <c:pt idx="2">
                  <c:v>0.16500000000000001</c:v>
                </c:pt>
                <c:pt idx="3">
                  <c:v>8.6999999999999994E-2</c:v>
                </c:pt>
                <c:pt idx="4">
                  <c:v>5.8999999999999997E-2</c:v>
                </c:pt>
                <c:pt idx="5">
                  <c:v>6.8000000000000005E-2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9D-7842-A65F-489A83996CB3}"/>
            </c:ext>
          </c:extLst>
        </c:ser>
        <c:ser>
          <c:idx val="1"/>
          <c:order val="3"/>
          <c:tx>
            <c:strRef>
              <c:f>Sheet1!$C$3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Sheet1!$A$4:$A$9</c:f>
              <c:strCache>
                <c:ptCount val="6"/>
                <c:pt idx="0">
                  <c:v>PERSONAL EXPERIENCE</c:v>
                </c:pt>
                <c:pt idx="1">
                  <c:v>PUBLICLY HUMILIATED</c:v>
                </c:pt>
                <c:pt idx="2">
                  <c:v>SUBJECTED TO SEXIST REMARKS</c:v>
                </c:pt>
                <c:pt idx="3">
                  <c:v>SUBJECTED TO RACIST REMARKS</c:v>
                </c:pt>
                <c:pt idx="4">
                  <c:v>PERSONAL SERVICES</c:v>
                </c:pt>
                <c:pt idx="5">
                  <c:v>GENDER DENIED TRAINING</c:v>
                </c:pt>
              </c:strCache>
            </c:strRef>
          </c:cat>
          <c:val>
            <c:numRef>
              <c:f>Sheet1!$C$4:$C$9</c:f>
              <c:numCache>
                <c:formatCode>0.00%</c:formatCode>
                <c:ptCount val="6"/>
                <c:pt idx="0">
                  <c:v>0.39300000000000002</c:v>
                </c:pt>
                <c:pt idx="1">
                  <c:v>0.216</c:v>
                </c:pt>
                <c:pt idx="2">
                  <c:v>0.14799999999999999</c:v>
                </c:pt>
                <c:pt idx="3">
                  <c:v>7.1999999999999995E-2</c:v>
                </c:pt>
                <c:pt idx="4">
                  <c:v>6.2E-2</c:v>
                </c:pt>
                <c:pt idx="5">
                  <c:v>5.8999999999999997E-2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9D-7842-A65F-489A83996CB3}"/>
            </c:ext>
          </c:extLst>
        </c:ser>
        <c:ser>
          <c:idx val="0"/>
          <c:order val="4"/>
          <c:tx>
            <c:strRef>
              <c:f>Sheet1!$B$3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Sheet1!$A$4:$A$9</c:f>
              <c:strCache>
                <c:ptCount val="6"/>
                <c:pt idx="0">
                  <c:v>PERSONAL EXPERIENCE</c:v>
                </c:pt>
                <c:pt idx="1">
                  <c:v>PUBLICLY HUMILIATED</c:v>
                </c:pt>
                <c:pt idx="2">
                  <c:v>SUBJECTED TO SEXIST REMARKS</c:v>
                </c:pt>
                <c:pt idx="3">
                  <c:v>SUBJECTED TO RACIST REMARKS</c:v>
                </c:pt>
                <c:pt idx="4">
                  <c:v>PERSONAL SERVICES</c:v>
                </c:pt>
                <c:pt idx="5">
                  <c:v>GENDER DENIED TRAINING</c:v>
                </c:pt>
              </c:strCache>
            </c:strRef>
          </c:cat>
          <c:val>
            <c:numRef>
              <c:f>Sheet1!$B$4:$B$9</c:f>
              <c:numCache>
                <c:formatCode>0.00%</c:formatCode>
                <c:ptCount val="6"/>
                <c:pt idx="0">
                  <c:v>0.38100000000000001</c:v>
                </c:pt>
                <c:pt idx="1">
                  <c:v>0.21199999999999999</c:v>
                </c:pt>
                <c:pt idx="2">
                  <c:v>0.129</c:v>
                </c:pt>
                <c:pt idx="3">
                  <c:v>6.7000000000000004E-2</c:v>
                </c:pt>
                <c:pt idx="4">
                  <c:v>5.7000000000000002E-2</c:v>
                </c:pt>
                <c:pt idx="5">
                  <c:v>5.6000000000000001E-2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9D-7842-A65F-489A83996CB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5875664"/>
        <c:axId val="128656816"/>
      </c:barChart>
      <c:catAx>
        <c:axId val="35875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8656816"/>
        <c:crosses val="autoZero"/>
        <c:auto val="1"/>
        <c:lblAlgn val="ctr"/>
        <c:lblOffset val="100"/>
        <c:noMultiLvlLbl val="0"/>
      </c:catAx>
      <c:valAx>
        <c:axId val="128656816"/>
        <c:scaling>
          <c:orientation val="minMax"/>
          <c:max val="0.45"/>
          <c:min val="0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PERCENT EVER EXPERIENCED</a:t>
                </a:r>
              </a:p>
            </c:rich>
          </c:tx>
          <c:layout>
            <c:manualLayout>
              <c:xMode val="edge"/>
              <c:yMode val="edge"/>
              <c:x val="0.47087596582191926"/>
              <c:y val="0.94604539906850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587566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55588620433757"/>
          <c:y val="2.3192614152347198E-2"/>
          <c:w val="0.41725513876860248"/>
          <c:h val="6.1230543856436552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4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4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5">
        <a:alpha val="0"/>
      </a:schemeClr>
    </dgm:fillClrLst>
    <dgm:linClrLst meth="repeat">
      <a:schemeClr val="accent5">
        <a:alpha val="0"/>
      </a:schemeClr>
    </dgm:linClrLst>
    <dgm:effectClrLst/>
    <dgm:txLinClrLst/>
    <dgm:txFillClrLst>
      <a:schemeClr val="accent5"/>
      <a:schemeClr val="accent6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ED1E18-BB77-4C5C-86C1-02528F11F60C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FFB0D9-CF37-4283-89CD-BDF516F3BA3F}">
      <dgm:prSet custT="1"/>
      <dgm:spPr/>
      <dgm:t>
        <a:bodyPr/>
        <a:lstStyle/>
        <a:p>
          <a:r>
            <a:rPr lang="en-US" sz="1600" dirty="0"/>
            <a:t>Review how medical student mistreatment is defined and measured by the AAMC and experienced by our students</a:t>
          </a:r>
        </a:p>
      </dgm:t>
    </dgm:pt>
    <dgm:pt modelId="{83C6D936-C318-4FB3-B435-FE4ECF7978D2}" type="parTrans" cxnId="{8C450EC5-AA3D-43F5-A112-4DD6D7AB654A}">
      <dgm:prSet/>
      <dgm:spPr/>
      <dgm:t>
        <a:bodyPr/>
        <a:lstStyle/>
        <a:p>
          <a:endParaRPr lang="en-US"/>
        </a:p>
      </dgm:t>
    </dgm:pt>
    <dgm:pt modelId="{54704661-5401-40B1-B715-89608CE15D77}" type="sibTrans" cxnId="{8C450EC5-AA3D-43F5-A112-4DD6D7AB654A}">
      <dgm:prSet/>
      <dgm:spPr/>
      <dgm:t>
        <a:bodyPr/>
        <a:lstStyle/>
        <a:p>
          <a:endParaRPr lang="en-US"/>
        </a:p>
      </dgm:t>
    </dgm:pt>
    <dgm:pt modelId="{641AB703-3ACA-4CD2-B70D-1031975902EB}">
      <dgm:prSet/>
      <dgm:spPr/>
      <dgm:t>
        <a:bodyPr/>
        <a:lstStyle/>
        <a:p>
          <a:r>
            <a:rPr lang="en-US"/>
            <a:t>Gain a greater understanding of the </a:t>
          </a:r>
          <a:r>
            <a:rPr lang="en-US" i="1"/>
            <a:t>nuances</a:t>
          </a:r>
          <a:r>
            <a:rPr lang="en-US"/>
            <a:t> of this complex problem and the challenges inherent in addressing it</a:t>
          </a:r>
        </a:p>
      </dgm:t>
    </dgm:pt>
    <dgm:pt modelId="{9550391E-FF6B-41F9-AC4E-4C96C45E1375}" type="parTrans" cxnId="{DA1AE77E-DEB4-4F25-B65C-78B80D5A22C4}">
      <dgm:prSet/>
      <dgm:spPr/>
      <dgm:t>
        <a:bodyPr/>
        <a:lstStyle/>
        <a:p>
          <a:endParaRPr lang="en-US"/>
        </a:p>
      </dgm:t>
    </dgm:pt>
    <dgm:pt modelId="{977EDDA7-D10A-414F-87A8-1ED0285E7F59}" type="sibTrans" cxnId="{DA1AE77E-DEB4-4F25-B65C-78B80D5A22C4}">
      <dgm:prSet/>
      <dgm:spPr/>
      <dgm:t>
        <a:bodyPr/>
        <a:lstStyle/>
        <a:p>
          <a:endParaRPr lang="en-US"/>
        </a:p>
      </dgm:t>
    </dgm:pt>
    <dgm:pt modelId="{252D6B98-8432-46F8-A2D3-CE843779D93C}">
      <dgm:prSet/>
      <dgm:spPr/>
      <dgm:t>
        <a:bodyPr/>
        <a:lstStyle/>
        <a:p>
          <a:r>
            <a:rPr lang="en-US"/>
            <a:t>Better understand both learner and faculty perspectives on challenges encountered in the learning environment</a:t>
          </a:r>
        </a:p>
      </dgm:t>
    </dgm:pt>
    <dgm:pt modelId="{46918CA9-22B5-422B-A33A-29FF8FE1F34E}" type="parTrans" cxnId="{F16060F1-1E5B-4E41-B797-3B6C7EACE16C}">
      <dgm:prSet/>
      <dgm:spPr/>
      <dgm:t>
        <a:bodyPr/>
        <a:lstStyle/>
        <a:p>
          <a:endParaRPr lang="en-US"/>
        </a:p>
      </dgm:t>
    </dgm:pt>
    <dgm:pt modelId="{14F5AD05-B586-4EDD-A746-5D30A1C7C9B4}" type="sibTrans" cxnId="{F16060F1-1E5B-4E41-B797-3B6C7EACE16C}">
      <dgm:prSet/>
      <dgm:spPr/>
      <dgm:t>
        <a:bodyPr/>
        <a:lstStyle/>
        <a:p>
          <a:endParaRPr lang="en-US"/>
        </a:p>
      </dgm:t>
    </dgm:pt>
    <dgm:pt modelId="{99B2B181-4F95-497A-9298-B8304EEEC670}">
      <dgm:prSet/>
      <dgm:spPr/>
      <dgm:t>
        <a:bodyPr/>
        <a:lstStyle/>
        <a:p>
          <a:r>
            <a:rPr lang="en-US"/>
            <a:t>Develop and review tools that may help bridge generational divides and improve the learning environment</a:t>
          </a:r>
        </a:p>
      </dgm:t>
    </dgm:pt>
    <dgm:pt modelId="{56D0ED34-793D-447E-9893-5412BE1E04D2}" type="parTrans" cxnId="{19B09F11-024B-4F2D-A78D-1F6C46D2620C}">
      <dgm:prSet/>
      <dgm:spPr/>
      <dgm:t>
        <a:bodyPr/>
        <a:lstStyle/>
        <a:p>
          <a:endParaRPr lang="en-US"/>
        </a:p>
      </dgm:t>
    </dgm:pt>
    <dgm:pt modelId="{0330C152-B93A-40AA-8F37-4E0FFEF3F6D6}" type="sibTrans" cxnId="{19B09F11-024B-4F2D-A78D-1F6C46D2620C}">
      <dgm:prSet/>
      <dgm:spPr/>
      <dgm:t>
        <a:bodyPr/>
        <a:lstStyle/>
        <a:p>
          <a:endParaRPr lang="en-US"/>
        </a:p>
      </dgm:t>
    </dgm:pt>
    <dgm:pt modelId="{9B677272-CB03-4C72-9C30-96EF765476AA}" type="pres">
      <dgm:prSet presAssocID="{73ED1E18-BB77-4C5C-86C1-02528F11F60C}" presName="root" presStyleCnt="0">
        <dgm:presLayoutVars>
          <dgm:dir/>
          <dgm:resizeHandles val="exact"/>
        </dgm:presLayoutVars>
      </dgm:prSet>
      <dgm:spPr/>
    </dgm:pt>
    <dgm:pt modelId="{925BDECC-7704-4E76-901C-A2BBE3DE0E02}" type="pres">
      <dgm:prSet presAssocID="{9CFFB0D9-CF37-4283-89CD-BDF516F3BA3F}" presName="compNode" presStyleCnt="0"/>
      <dgm:spPr/>
    </dgm:pt>
    <dgm:pt modelId="{4FBD7810-BB15-4ACB-BC7B-E524DD29F46A}" type="pres">
      <dgm:prSet presAssocID="{9CFFB0D9-CF37-4283-89CD-BDF516F3BA3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05A3A7A2-0BC9-4AE0-9E92-35B7633C1DD3}" type="pres">
      <dgm:prSet presAssocID="{9CFFB0D9-CF37-4283-89CD-BDF516F3BA3F}" presName="spaceRect" presStyleCnt="0"/>
      <dgm:spPr/>
    </dgm:pt>
    <dgm:pt modelId="{64C3784B-8050-40BC-9921-28ED81C2E298}" type="pres">
      <dgm:prSet presAssocID="{9CFFB0D9-CF37-4283-89CD-BDF516F3BA3F}" presName="textRect" presStyleLbl="revTx" presStyleIdx="0" presStyleCnt="4">
        <dgm:presLayoutVars>
          <dgm:chMax val="1"/>
          <dgm:chPref val="1"/>
        </dgm:presLayoutVars>
      </dgm:prSet>
      <dgm:spPr/>
    </dgm:pt>
    <dgm:pt modelId="{DF413CE4-CE3F-4845-A12D-F1E41E7EF362}" type="pres">
      <dgm:prSet presAssocID="{54704661-5401-40B1-B715-89608CE15D77}" presName="sibTrans" presStyleCnt="0"/>
      <dgm:spPr/>
    </dgm:pt>
    <dgm:pt modelId="{13FC76EA-2D05-4AEF-BCBF-8A0F3DB2846E}" type="pres">
      <dgm:prSet presAssocID="{641AB703-3ACA-4CD2-B70D-1031975902EB}" presName="compNode" presStyleCnt="0"/>
      <dgm:spPr/>
    </dgm:pt>
    <dgm:pt modelId="{1F3A63DB-6430-41F5-AA77-4524BFCFB6D7}" type="pres">
      <dgm:prSet presAssocID="{641AB703-3ACA-4CD2-B70D-1031975902E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28D15721-1F21-4CB9-BF24-CD3678216A8E}" type="pres">
      <dgm:prSet presAssocID="{641AB703-3ACA-4CD2-B70D-1031975902EB}" presName="spaceRect" presStyleCnt="0"/>
      <dgm:spPr/>
    </dgm:pt>
    <dgm:pt modelId="{E6F36E3C-E482-48FB-8298-6A893CA597F7}" type="pres">
      <dgm:prSet presAssocID="{641AB703-3ACA-4CD2-B70D-1031975902EB}" presName="textRect" presStyleLbl="revTx" presStyleIdx="1" presStyleCnt="4">
        <dgm:presLayoutVars>
          <dgm:chMax val="1"/>
          <dgm:chPref val="1"/>
        </dgm:presLayoutVars>
      </dgm:prSet>
      <dgm:spPr/>
    </dgm:pt>
    <dgm:pt modelId="{37E6E4A2-F4B9-4149-87EB-B9D481012684}" type="pres">
      <dgm:prSet presAssocID="{977EDDA7-D10A-414F-87A8-1ED0285E7F59}" presName="sibTrans" presStyleCnt="0"/>
      <dgm:spPr/>
    </dgm:pt>
    <dgm:pt modelId="{4ACAC8FD-29D7-4D08-8D13-420E2CD0F58B}" type="pres">
      <dgm:prSet presAssocID="{252D6B98-8432-46F8-A2D3-CE843779D93C}" presName="compNode" presStyleCnt="0"/>
      <dgm:spPr/>
    </dgm:pt>
    <dgm:pt modelId="{0225122A-8765-47A6-A447-9026F52A489D}" type="pres">
      <dgm:prSet presAssocID="{252D6B98-8432-46F8-A2D3-CE843779D93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1F22B79B-29B3-4C3A-8969-0C677CF6C3B6}" type="pres">
      <dgm:prSet presAssocID="{252D6B98-8432-46F8-A2D3-CE843779D93C}" presName="spaceRect" presStyleCnt="0"/>
      <dgm:spPr/>
    </dgm:pt>
    <dgm:pt modelId="{51171BFC-5C9C-4D16-B51C-A31674E2B01C}" type="pres">
      <dgm:prSet presAssocID="{252D6B98-8432-46F8-A2D3-CE843779D93C}" presName="textRect" presStyleLbl="revTx" presStyleIdx="2" presStyleCnt="4">
        <dgm:presLayoutVars>
          <dgm:chMax val="1"/>
          <dgm:chPref val="1"/>
        </dgm:presLayoutVars>
      </dgm:prSet>
      <dgm:spPr/>
    </dgm:pt>
    <dgm:pt modelId="{916B8154-9A6C-47AD-9219-FCC65B4594C1}" type="pres">
      <dgm:prSet presAssocID="{14F5AD05-B586-4EDD-A746-5D30A1C7C9B4}" presName="sibTrans" presStyleCnt="0"/>
      <dgm:spPr/>
    </dgm:pt>
    <dgm:pt modelId="{5DC5179D-944D-4BB4-B112-2A58758F78C3}" type="pres">
      <dgm:prSet presAssocID="{99B2B181-4F95-497A-9298-B8304EEEC670}" presName="compNode" presStyleCnt="0"/>
      <dgm:spPr/>
    </dgm:pt>
    <dgm:pt modelId="{3AF428A7-DE68-481E-BC83-34947CD84C87}" type="pres">
      <dgm:prSet presAssocID="{99B2B181-4F95-497A-9298-B8304EEEC67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0E87B75-E80C-4C5E-8770-2B6C3B491AFB}" type="pres">
      <dgm:prSet presAssocID="{99B2B181-4F95-497A-9298-B8304EEEC670}" presName="spaceRect" presStyleCnt="0"/>
      <dgm:spPr/>
    </dgm:pt>
    <dgm:pt modelId="{7B2E10D9-6846-4126-A064-3D6BFF115DF9}" type="pres">
      <dgm:prSet presAssocID="{99B2B181-4F95-497A-9298-B8304EEEC67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AD0B3F05-8206-432E-8CDE-4240E4C83839}" type="presOf" srcId="{641AB703-3ACA-4CD2-B70D-1031975902EB}" destId="{E6F36E3C-E482-48FB-8298-6A893CA597F7}" srcOrd="0" destOrd="0" presId="urn:microsoft.com/office/officeart/2018/2/layout/IconLabelList"/>
    <dgm:cxn modelId="{19B09F11-024B-4F2D-A78D-1F6C46D2620C}" srcId="{73ED1E18-BB77-4C5C-86C1-02528F11F60C}" destId="{99B2B181-4F95-497A-9298-B8304EEEC670}" srcOrd="3" destOrd="0" parTransId="{56D0ED34-793D-447E-9893-5412BE1E04D2}" sibTransId="{0330C152-B93A-40AA-8F37-4E0FFEF3F6D6}"/>
    <dgm:cxn modelId="{576C9968-0101-4349-A34F-34D7CC30107D}" type="presOf" srcId="{252D6B98-8432-46F8-A2D3-CE843779D93C}" destId="{51171BFC-5C9C-4D16-B51C-A31674E2B01C}" srcOrd="0" destOrd="0" presId="urn:microsoft.com/office/officeart/2018/2/layout/IconLabelList"/>
    <dgm:cxn modelId="{DA1AE77E-DEB4-4F25-B65C-78B80D5A22C4}" srcId="{73ED1E18-BB77-4C5C-86C1-02528F11F60C}" destId="{641AB703-3ACA-4CD2-B70D-1031975902EB}" srcOrd="1" destOrd="0" parTransId="{9550391E-FF6B-41F9-AC4E-4C96C45E1375}" sibTransId="{977EDDA7-D10A-414F-87A8-1ED0285E7F59}"/>
    <dgm:cxn modelId="{652B9681-47FE-4A49-8055-7140992105BD}" type="presOf" srcId="{9CFFB0D9-CF37-4283-89CD-BDF516F3BA3F}" destId="{64C3784B-8050-40BC-9921-28ED81C2E298}" srcOrd="0" destOrd="0" presId="urn:microsoft.com/office/officeart/2018/2/layout/IconLabelList"/>
    <dgm:cxn modelId="{A3C52AA0-C40A-4D80-989C-940E460DF6FF}" type="presOf" srcId="{73ED1E18-BB77-4C5C-86C1-02528F11F60C}" destId="{9B677272-CB03-4C72-9C30-96EF765476AA}" srcOrd="0" destOrd="0" presId="urn:microsoft.com/office/officeart/2018/2/layout/IconLabelList"/>
    <dgm:cxn modelId="{8C450EC5-AA3D-43F5-A112-4DD6D7AB654A}" srcId="{73ED1E18-BB77-4C5C-86C1-02528F11F60C}" destId="{9CFFB0D9-CF37-4283-89CD-BDF516F3BA3F}" srcOrd="0" destOrd="0" parTransId="{83C6D936-C318-4FB3-B435-FE4ECF7978D2}" sibTransId="{54704661-5401-40B1-B715-89608CE15D77}"/>
    <dgm:cxn modelId="{66D667D9-FA76-4940-BEB6-D7D0215360FB}" type="presOf" srcId="{99B2B181-4F95-497A-9298-B8304EEEC670}" destId="{7B2E10D9-6846-4126-A064-3D6BFF115DF9}" srcOrd="0" destOrd="0" presId="urn:microsoft.com/office/officeart/2018/2/layout/IconLabelList"/>
    <dgm:cxn modelId="{F16060F1-1E5B-4E41-B797-3B6C7EACE16C}" srcId="{73ED1E18-BB77-4C5C-86C1-02528F11F60C}" destId="{252D6B98-8432-46F8-A2D3-CE843779D93C}" srcOrd="2" destOrd="0" parTransId="{46918CA9-22B5-422B-A33A-29FF8FE1F34E}" sibTransId="{14F5AD05-B586-4EDD-A746-5D30A1C7C9B4}"/>
    <dgm:cxn modelId="{327366C0-38DE-4E90-9FC5-6E2BF945E27D}" type="presParOf" srcId="{9B677272-CB03-4C72-9C30-96EF765476AA}" destId="{925BDECC-7704-4E76-901C-A2BBE3DE0E02}" srcOrd="0" destOrd="0" presId="urn:microsoft.com/office/officeart/2018/2/layout/IconLabelList"/>
    <dgm:cxn modelId="{1B4DD01D-30C4-4558-B117-37BD7B454619}" type="presParOf" srcId="{925BDECC-7704-4E76-901C-A2BBE3DE0E02}" destId="{4FBD7810-BB15-4ACB-BC7B-E524DD29F46A}" srcOrd="0" destOrd="0" presId="urn:microsoft.com/office/officeart/2018/2/layout/IconLabelList"/>
    <dgm:cxn modelId="{6EE154D4-F7A7-49AE-89F0-875D5469496D}" type="presParOf" srcId="{925BDECC-7704-4E76-901C-A2BBE3DE0E02}" destId="{05A3A7A2-0BC9-4AE0-9E92-35B7633C1DD3}" srcOrd="1" destOrd="0" presId="urn:microsoft.com/office/officeart/2018/2/layout/IconLabelList"/>
    <dgm:cxn modelId="{90B03EA8-2A6A-4F31-8042-69D118E72824}" type="presParOf" srcId="{925BDECC-7704-4E76-901C-A2BBE3DE0E02}" destId="{64C3784B-8050-40BC-9921-28ED81C2E298}" srcOrd="2" destOrd="0" presId="urn:microsoft.com/office/officeart/2018/2/layout/IconLabelList"/>
    <dgm:cxn modelId="{09FD3BC0-D4EA-4F3D-A382-C6BE3C25F935}" type="presParOf" srcId="{9B677272-CB03-4C72-9C30-96EF765476AA}" destId="{DF413CE4-CE3F-4845-A12D-F1E41E7EF362}" srcOrd="1" destOrd="0" presId="urn:microsoft.com/office/officeart/2018/2/layout/IconLabelList"/>
    <dgm:cxn modelId="{38ACB6F3-2573-43D8-95DE-951AA2C02968}" type="presParOf" srcId="{9B677272-CB03-4C72-9C30-96EF765476AA}" destId="{13FC76EA-2D05-4AEF-BCBF-8A0F3DB2846E}" srcOrd="2" destOrd="0" presId="urn:microsoft.com/office/officeart/2018/2/layout/IconLabelList"/>
    <dgm:cxn modelId="{2ECFE49D-408E-45D6-A6A8-EB50A8541FCC}" type="presParOf" srcId="{13FC76EA-2D05-4AEF-BCBF-8A0F3DB2846E}" destId="{1F3A63DB-6430-41F5-AA77-4524BFCFB6D7}" srcOrd="0" destOrd="0" presId="urn:microsoft.com/office/officeart/2018/2/layout/IconLabelList"/>
    <dgm:cxn modelId="{05B1EA54-CC83-445F-977D-0AAB6876CA3A}" type="presParOf" srcId="{13FC76EA-2D05-4AEF-BCBF-8A0F3DB2846E}" destId="{28D15721-1F21-4CB9-BF24-CD3678216A8E}" srcOrd="1" destOrd="0" presId="urn:microsoft.com/office/officeart/2018/2/layout/IconLabelList"/>
    <dgm:cxn modelId="{35D6003E-8AA8-4B0D-9990-F9A48F0EC935}" type="presParOf" srcId="{13FC76EA-2D05-4AEF-BCBF-8A0F3DB2846E}" destId="{E6F36E3C-E482-48FB-8298-6A893CA597F7}" srcOrd="2" destOrd="0" presId="urn:microsoft.com/office/officeart/2018/2/layout/IconLabelList"/>
    <dgm:cxn modelId="{CEFC59A6-E891-4794-8BC3-CEF6BDFCB553}" type="presParOf" srcId="{9B677272-CB03-4C72-9C30-96EF765476AA}" destId="{37E6E4A2-F4B9-4149-87EB-B9D481012684}" srcOrd="3" destOrd="0" presId="urn:microsoft.com/office/officeart/2018/2/layout/IconLabelList"/>
    <dgm:cxn modelId="{AF5DDB4A-C643-4C90-A397-7DE9AB8DE8C6}" type="presParOf" srcId="{9B677272-CB03-4C72-9C30-96EF765476AA}" destId="{4ACAC8FD-29D7-4D08-8D13-420E2CD0F58B}" srcOrd="4" destOrd="0" presId="urn:microsoft.com/office/officeart/2018/2/layout/IconLabelList"/>
    <dgm:cxn modelId="{9801EE63-BB01-4CFD-92E0-72C97DCC2A2D}" type="presParOf" srcId="{4ACAC8FD-29D7-4D08-8D13-420E2CD0F58B}" destId="{0225122A-8765-47A6-A447-9026F52A489D}" srcOrd="0" destOrd="0" presId="urn:microsoft.com/office/officeart/2018/2/layout/IconLabelList"/>
    <dgm:cxn modelId="{7CF8D52F-61F8-4880-8C7E-7F61CAF2759A}" type="presParOf" srcId="{4ACAC8FD-29D7-4D08-8D13-420E2CD0F58B}" destId="{1F22B79B-29B3-4C3A-8969-0C677CF6C3B6}" srcOrd="1" destOrd="0" presId="urn:microsoft.com/office/officeart/2018/2/layout/IconLabelList"/>
    <dgm:cxn modelId="{BA03B873-7F94-436E-B65D-76AFBFA792DD}" type="presParOf" srcId="{4ACAC8FD-29D7-4D08-8D13-420E2CD0F58B}" destId="{51171BFC-5C9C-4D16-B51C-A31674E2B01C}" srcOrd="2" destOrd="0" presId="urn:microsoft.com/office/officeart/2018/2/layout/IconLabelList"/>
    <dgm:cxn modelId="{3A17CB0A-F750-4DF0-AD47-33EE9EC56D01}" type="presParOf" srcId="{9B677272-CB03-4C72-9C30-96EF765476AA}" destId="{916B8154-9A6C-47AD-9219-FCC65B4594C1}" srcOrd="5" destOrd="0" presId="urn:microsoft.com/office/officeart/2018/2/layout/IconLabelList"/>
    <dgm:cxn modelId="{04FD70B3-7D3E-4844-BAB8-81FC0E077CB3}" type="presParOf" srcId="{9B677272-CB03-4C72-9C30-96EF765476AA}" destId="{5DC5179D-944D-4BB4-B112-2A58758F78C3}" srcOrd="6" destOrd="0" presId="urn:microsoft.com/office/officeart/2018/2/layout/IconLabelList"/>
    <dgm:cxn modelId="{8764E6C2-4644-4D0D-A68A-4EF380707B22}" type="presParOf" srcId="{5DC5179D-944D-4BB4-B112-2A58758F78C3}" destId="{3AF428A7-DE68-481E-BC83-34947CD84C87}" srcOrd="0" destOrd="0" presId="urn:microsoft.com/office/officeart/2018/2/layout/IconLabelList"/>
    <dgm:cxn modelId="{AD23098A-6C27-43F5-BC57-E05D2198CAD1}" type="presParOf" srcId="{5DC5179D-944D-4BB4-B112-2A58758F78C3}" destId="{20E87B75-E80C-4C5E-8770-2B6C3B491AFB}" srcOrd="1" destOrd="0" presId="urn:microsoft.com/office/officeart/2018/2/layout/IconLabelList"/>
    <dgm:cxn modelId="{86F86F58-D1F3-4ECE-9AFE-AE0AE4DFE032}" type="presParOf" srcId="{5DC5179D-944D-4BB4-B112-2A58758F78C3}" destId="{7B2E10D9-6846-4126-A064-3D6BFF115DF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75B00B-B61E-4EB9-91B3-63FAE891109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12CE31D4-12E5-421B-AF5D-43017C49B216}">
      <dgm:prSet custT="1"/>
      <dgm:spPr/>
      <dgm:t>
        <a:bodyPr/>
        <a:lstStyle/>
        <a:p>
          <a:r>
            <a:rPr lang="en-US" sz="1800" dirty="0"/>
            <a:t>Qualitative analysis of discussion themes from Grand Rounds and other presentations</a:t>
          </a:r>
        </a:p>
      </dgm:t>
    </dgm:pt>
    <dgm:pt modelId="{23ACE98C-8EF1-4C4A-A583-C3187863981E}" type="parTrans" cxnId="{6267B0DF-B3D5-4E6F-BE79-A0A1CF1E5825}">
      <dgm:prSet/>
      <dgm:spPr/>
      <dgm:t>
        <a:bodyPr/>
        <a:lstStyle/>
        <a:p>
          <a:endParaRPr lang="en-US" sz="1800"/>
        </a:p>
      </dgm:t>
    </dgm:pt>
    <dgm:pt modelId="{148FB600-EE09-4039-AFCA-6600D9B66242}" type="sibTrans" cxnId="{6267B0DF-B3D5-4E6F-BE79-A0A1CF1E5825}">
      <dgm:prSet/>
      <dgm:spPr/>
      <dgm:t>
        <a:bodyPr/>
        <a:lstStyle/>
        <a:p>
          <a:endParaRPr lang="en-US" sz="1800"/>
        </a:p>
      </dgm:t>
    </dgm:pt>
    <dgm:pt modelId="{25F8B607-E44E-4553-9842-EFBC5AA2B9B8}">
      <dgm:prSet custT="1"/>
      <dgm:spPr/>
      <dgm:t>
        <a:bodyPr/>
        <a:lstStyle/>
        <a:p>
          <a:r>
            <a:rPr lang="en-US" sz="1800" dirty="0"/>
            <a:t>Received UVM Medical Group funding</a:t>
          </a:r>
        </a:p>
      </dgm:t>
    </dgm:pt>
    <dgm:pt modelId="{56F82444-7D85-40D5-AE0D-26A95E1D15D6}" type="parTrans" cxnId="{2523A5DB-50B9-4AA8-8724-8AA310A7FB7E}">
      <dgm:prSet/>
      <dgm:spPr/>
      <dgm:t>
        <a:bodyPr/>
        <a:lstStyle/>
        <a:p>
          <a:endParaRPr lang="en-US" sz="1800"/>
        </a:p>
      </dgm:t>
    </dgm:pt>
    <dgm:pt modelId="{7A306DEF-3D52-4CD0-B684-7451FB734D30}" type="sibTrans" cxnId="{2523A5DB-50B9-4AA8-8724-8AA310A7FB7E}">
      <dgm:prSet/>
      <dgm:spPr/>
      <dgm:t>
        <a:bodyPr/>
        <a:lstStyle/>
        <a:p>
          <a:endParaRPr lang="en-US" sz="1800"/>
        </a:p>
      </dgm:t>
    </dgm:pt>
    <dgm:pt modelId="{4B3A33B9-14CD-497C-9194-B3B003FBB5A4}">
      <dgm:prSet custT="1"/>
      <dgm:spPr/>
      <dgm:t>
        <a:bodyPr/>
        <a:lstStyle/>
        <a:p>
          <a:r>
            <a:rPr lang="en-US" sz="1800" dirty="0"/>
            <a:t>10  focus groups at 3 sites</a:t>
          </a:r>
        </a:p>
      </dgm:t>
    </dgm:pt>
    <dgm:pt modelId="{719368A7-390B-4756-A5A7-33AD52BC2384}" type="parTrans" cxnId="{99B79733-E322-4355-840B-E74CC6897EA8}">
      <dgm:prSet/>
      <dgm:spPr/>
      <dgm:t>
        <a:bodyPr/>
        <a:lstStyle/>
        <a:p>
          <a:endParaRPr lang="en-US" sz="1800"/>
        </a:p>
      </dgm:t>
    </dgm:pt>
    <dgm:pt modelId="{022B3E1E-5B64-43B0-8AD1-A717F0542CA7}" type="sibTrans" cxnId="{99B79733-E322-4355-840B-E74CC6897EA8}">
      <dgm:prSet/>
      <dgm:spPr/>
      <dgm:t>
        <a:bodyPr/>
        <a:lstStyle/>
        <a:p>
          <a:endParaRPr lang="en-US" sz="1800"/>
        </a:p>
      </dgm:t>
    </dgm:pt>
    <dgm:pt modelId="{2D9DD629-10B7-40D1-BBAA-2FA75F367851}">
      <dgm:prSet custT="1"/>
      <dgm:spPr/>
      <dgm:t>
        <a:bodyPr/>
        <a:lstStyle/>
        <a:p>
          <a:r>
            <a:rPr lang="en-US" sz="1800" dirty="0"/>
            <a:t>Reviewed the literature for communication challenges in medical education</a:t>
          </a:r>
        </a:p>
      </dgm:t>
    </dgm:pt>
    <dgm:pt modelId="{20B09213-46B1-4BFB-A086-C81DE8871746}" type="parTrans" cxnId="{363FEA14-0222-42B5-BCA0-0D5053E69426}">
      <dgm:prSet/>
      <dgm:spPr/>
      <dgm:t>
        <a:bodyPr/>
        <a:lstStyle/>
        <a:p>
          <a:endParaRPr lang="en-US" sz="1800"/>
        </a:p>
      </dgm:t>
    </dgm:pt>
    <dgm:pt modelId="{9778469A-F43F-4CE4-B082-A99C9932F5DF}" type="sibTrans" cxnId="{363FEA14-0222-42B5-BCA0-0D5053E69426}">
      <dgm:prSet/>
      <dgm:spPr/>
      <dgm:t>
        <a:bodyPr/>
        <a:lstStyle/>
        <a:p>
          <a:endParaRPr lang="en-US" sz="1800"/>
        </a:p>
      </dgm:t>
    </dgm:pt>
    <dgm:pt modelId="{7D16DAB0-7920-4820-93C3-F75DB013585E}">
      <dgm:prSet custT="1"/>
      <dgm:spPr/>
      <dgm:t>
        <a:bodyPr/>
        <a:lstStyle/>
        <a:p>
          <a:r>
            <a:rPr lang="en-US" sz="1800" dirty="0"/>
            <a:t>Identified themes to create a script for a second film</a:t>
          </a:r>
        </a:p>
      </dgm:t>
    </dgm:pt>
    <dgm:pt modelId="{47536488-8DDF-47F8-938A-B9839272E0CD}" type="parTrans" cxnId="{2787CB66-58A6-4A5D-8204-5D7EE9CCFB2C}">
      <dgm:prSet/>
      <dgm:spPr/>
      <dgm:t>
        <a:bodyPr/>
        <a:lstStyle/>
        <a:p>
          <a:endParaRPr lang="en-US" sz="1800"/>
        </a:p>
      </dgm:t>
    </dgm:pt>
    <dgm:pt modelId="{9B0943EC-50BD-408C-973D-C448945E6218}" type="sibTrans" cxnId="{2787CB66-58A6-4A5D-8204-5D7EE9CCFB2C}">
      <dgm:prSet/>
      <dgm:spPr/>
      <dgm:t>
        <a:bodyPr/>
        <a:lstStyle/>
        <a:p>
          <a:endParaRPr lang="en-US" sz="1800"/>
        </a:p>
      </dgm:t>
    </dgm:pt>
    <dgm:pt modelId="{034E0834-1731-46C0-893D-8B20664FD926}" type="pres">
      <dgm:prSet presAssocID="{A575B00B-B61E-4EB9-91B3-63FAE891109F}" presName="root" presStyleCnt="0">
        <dgm:presLayoutVars>
          <dgm:dir/>
          <dgm:resizeHandles val="exact"/>
        </dgm:presLayoutVars>
      </dgm:prSet>
      <dgm:spPr/>
    </dgm:pt>
    <dgm:pt modelId="{43CF5865-6903-4C42-B68A-1FA3A82B2C5E}" type="pres">
      <dgm:prSet presAssocID="{12CE31D4-12E5-421B-AF5D-43017C49B216}" presName="compNode" presStyleCnt="0"/>
      <dgm:spPr/>
    </dgm:pt>
    <dgm:pt modelId="{ADE98040-D8A6-4DDA-A0A0-C1F02FF0F731}" type="pres">
      <dgm:prSet presAssocID="{12CE31D4-12E5-421B-AF5D-43017C49B21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B0C82CB4-E26F-4A18-A7DF-8936FADF81E2}" type="pres">
      <dgm:prSet presAssocID="{12CE31D4-12E5-421B-AF5D-43017C49B216}" presName="spaceRect" presStyleCnt="0"/>
      <dgm:spPr/>
    </dgm:pt>
    <dgm:pt modelId="{18DD9166-65C2-4C35-8928-88B6F10FC820}" type="pres">
      <dgm:prSet presAssocID="{12CE31D4-12E5-421B-AF5D-43017C49B216}" presName="textRect" presStyleLbl="revTx" presStyleIdx="0" presStyleCnt="5" custScaleX="126975" custScaleY="142235">
        <dgm:presLayoutVars>
          <dgm:chMax val="1"/>
          <dgm:chPref val="1"/>
        </dgm:presLayoutVars>
      </dgm:prSet>
      <dgm:spPr/>
    </dgm:pt>
    <dgm:pt modelId="{6BEDF365-E750-44D9-B9F7-C0CB5B8D44B8}" type="pres">
      <dgm:prSet presAssocID="{148FB600-EE09-4039-AFCA-6600D9B66242}" presName="sibTrans" presStyleCnt="0"/>
      <dgm:spPr/>
    </dgm:pt>
    <dgm:pt modelId="{8D666832-33EF-47BB-96FE-83E326DCECE3}" type="pres">
      <dgm:prSet presAssocID="{25F8B607-E44E-4553-9842-EFBC5AA2B9B8}" presName="compNode" presStyleCnt="0"/>
      <dgm:spPr/>
    </dgm:pt>
    <dgm:pt modelId="{6063231C-E639-4C7D-A815-7969DA1E0BE7}" type="pres">
      <dgm:prSet presAssocID="{25F8B607-E44E-4553-9842-EFBC5AA2B9B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4A5BCB1B-9AA9-43F1-ACA0-0FB1B2E7A0B0}" type="pres">
      <dgm:prSet presAssocID="{25F8B607-E44E-4553-9842-EFBC5AA2B9B8}" presName="spaceRect" presStyleCnt="0"/>
      <dgm:spPr/>
    </dgm:pt>
    <dgm:pt modelId="{9A16E073-53F7-429C-BB31-7867B9A41E2C}" type="pres">
      <dgm:prSet presAssocID="{25F8B607-E44E-4553-9842-EFBC5AA2B9B8}" presName="textRect" presStyleLbl="revTx" presStyleIdx="1" presStyleCnt="5">
        <dgm:presLayoutVars>
          <dgm:chMax val="1"/>
          <dgm:chPref val="1"/>
        </dgm:presLayoutVars>
      </dgm:prSet>
      <dgm:spPr/>
    </dgm:pt>
    <dgm:pt modelId="{D4B7CC5C-6EA7-412D-B2BB-1685640E953B}" type="pres">
      <dgm:prSet presAssocID="{7A306DEF-3D52-4CD0-B684-7451FB734D30}" presName="sibTrans" presStyleCnt="0"/>
      <dgm:spPr/>
    </dgm:pt>
    <dgm:pt modelId="{8E6F3F2F-6B52-49CD-A035-606F19AB7A23}" type="pres">
      <dgm:prSet presAssocID="{4B3A33B9-14CD-497C-9194-B3B003FBB5A4}" presName="compNode" presStyleCnt="0"/>
      <dgm:spPr/>
    </dgm:pt>
    <dgm:pt modelId="{8CE2E31D-C49D-45BF-96C6-23E90EF920D7}" type="pres">
      <dgm:prSet presAssocID="{4B3A33B9-14CD-497C-9194-B3B003FBB5A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A7B80986-4BF1-4BB9-B617-B09511CD5AFC}" type="pres">
      <dgm:prSet presAssocID="{4B3A33B9-14CD-497C-9194-B3B003FBB5A4}" presName="spaceRect" presStyleCnt="0"/>
      <dgm:spPr/>
    </dgm:pt>
    <dgm:pt modelId="{55B929B8-30A5-43B6-A508-7433A523A8F0}" type="pres">
      <dgm:prSet presAssocID="{4B3A33B9-14CD-497C-9194-B3B003FBB5A4}" presName="textRect" presStyleLbl="revTx" presStyleIdx="2" presStyleCnt="5">
        <dgm:presLayoutVars>
          <dgm:chMax val="1"/>
          <dgm:chPref val="1"/>
        </dgm:presLayoutVars>
      </dgm:prSet>
      <dgm:spPr/>
    </dgm:pt>
    <dgm:pt modelId="{979005D3-11BB-4C48-8E1B-53FA681C1112}" type="pres">
      <dgm:prSet presAssocID="{022B3E1E-5B64-43B0-8AD1-A717F0542CA7}" presName="sibTrans" presStyleCnt="0"/>
      <dgm:spPr/>
    </dgm:pt>
    <dgm:pt modelId="{E6404B56-8A79-48B1-8B3F-6A872B925243}" type="pres">
      <dgm:prSet presAssocID="{2D9DD629-10B7-40D1-BBAA-2FA75F367851}" presName="compNode" presStyleCnt="0"/>
      <dgm:spPr/>
    </dgm:pt>
    <dgm:pt modelId="{C210A3A0-6361-4ED7-BA98-0ED4F33A0F9C}" type="pres">
      <dgm:prSet presAssocID="{2D9DD629-10B7-40D1-BBAA-2FA75F36785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5BF02047-22E0-4F46-AD3E-0D408A6C3611}" type="pres">
      <dgm:prSet presAssocID="{2D9DD629-10B7-40D1-BBAA-2FA75F367851}" presName="spaceRect" presStyleCnt="0"/>
      <dgm:spPr/>
    </dgm:pt>
    <dgm:pt modelId="{FC7E740E-957E-4FFA-A9B0-ECF174DE4F2B}" type="pres">
      <dgm:prSet presAssocID="{2D9DD629-10B7-40D1-BBAA-2FA75F367851}" presName="textRect" presStyleLbl="revTx" presStyleIdx="3" presStyleCnt="5" custScaleX="118145">
        <dgm:presLayoutVars>
          <dgm:chMax val="1"/>
          <dgm:chPref val="1"/>
        </dgm:presLayoutVars>
      </dgm:prSet>
      <dgm:spPr/>
    </dgm:pt>
    <dgm:pt modelId="{6EF3B10D-4724-4273-8198-8E8A3560CD4F}" type="pres">
      <dgm:prSet presAssocID="{9778469A-F43F-4CE4-B082-A99C9932F5DF}" presName="sibTrans" presStyleCnt="0"/>
      <dgm:spPr/>
    </dgm:pt>
    <dgm:pt modelId="{8FB3F49B-0B82-4547-B728-8FC786210EC8}" type="pres">
      <dgm:prSet presAssocID="{7D16DAB0-7920-4820-93C3-F75DB013585E}" presName="compNode" presStyleCnt="0"/>
      <dgm:spPr/>
    </dgm:pt>
    <dgm:pt modelId="{FFD60B72-8BF8-45AD-8FF2-702E8DE4B18D}" type="pres">
      <dgm:prSet presAssocID="{7D16DAB0-7920-4820-93C3-F75DB013585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pper board"/>
        </a:ext>
      </dgm:extLst>
    </dgm:pt>
    <dgm:pt modelId="{55CE0EFA-044E-4CDC-B328-C1737C76CA63}" type="pres">
      <dgm:prSet presAssocID="{7D16DAB0-7920-4820-93C3-F75DB013585E}" presName="spaceRect" presStyleCnt="0"/>
      <dgm:spPr/>
    </dgm:pt>
    <dgm:pt modelId="{4084CE1B-7CEC-4279-8DDD-E2FBC201976E}" type="pres">
      <dgm:prSet presAssocID="{7D16DAB0-7920-4820-93C3-F75DB013585E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73868712-8AB6-4522-B67D-A1165CB600D8}" type="presOf" srcId="{12CE31D4-12E5-421B-AF5D-43017C49B216}" destId="{18DD9166-65C2-4C35-8928-88B6F10FC820}" srcOrd="0" destOrd="0" presId="urn:microsoft.com/office/officeart/2018/2/layout/IconLabelList"/>
    <dgm:cxn modelId="{363FEA14-0222-42B5-BCA0-0D5053E69426}" srcId="{A575B00B-B61E-4EB9-91B3-63FAE891109F}" destId="{2D9DD629-10B7-40D1-BBAA-2FA75F367851}" srcOrd="3" destOrd="0" parTransId="{20B09213-46B1-4BFB-A086-C81DE8871746}" sibTransId="{9778469A-F43F-4CE4-B082-A99C9932F5DF}"/>
    <dgm:cxn modelId="{52D60F25-3B67-4ECE-938D-4E5016F71F25}" type="presOf" srcId="{A575B00B-B61E-4EB9-91B3-63FAE891109F}" destId="{034E0834-1731-46C0-893D-8B20664FD926}" srcOrd="0" destOrd="0" presId="urn:microsoft.com/office/officeart/2018/2/layout/IconLabelList"/>
    <dgm:cxn modelId="{99B79733-E322-4355-840B-E74CC6897EA8}" srcId="{A575B00B-B61E-4EB9-91B3-63FAE891109F}" destId="{4B3A33B9-14CD-497C-9194-B3B003FBB5A4}" srcOrd="2" destOrd="0" parTransId="{719368A7-390B-4756-A5A7-33AD52BC2384}" sibTransId="{022B3E1E-5B64-43B0-8AD1-A717F0542CA7}"/>
    <dgm:cxn modelId="{9F1D9E35-A8D5-4706-A876-360FBE2D4F25}" type="presOf" srcId="{2D9DD629-10B7-40D1-BBAA-2FA75F367851}" destId="{FC7E740E-957E-4FFA-A9B0-ECF174DE4F2B}" srcOrd="0" destOrd="0" presId="urn:microsoft.com/office/officeart/2018/2/layout/IconLabelList"/>
    <dgm:cxn modelId="{364C493B-3C35-4F81-AF8E-76640833AC67}" type="presOf" srcId="{7D16DAB0-7920-4820-93C3-F75DB013585E}" destId="{4084CE1B-7CEC-4279-8DDD-E2FBC201976E}" srcOrd="0" destOrd="0" presId="urn:microsoft.com/office/officeart/2018/2/layout/IconLabelList"/>
    <dgm:cxn modelId="{2787CB66-58A6-4A5D-8204-5D7EE9CCFB2C}" srcId="{A575B00B-B61E-4EB9-91B3-63FAE891109F}" destId="{7D16DAB0-7920-4820-93C3-F75DB013585E}" srcOrd="4" destOrd="0" parTransId="{47536488-8DDF-47F8-938A-B9839272E0CD}" sibTransId="{9B0943EC-50BD-408C-973D-C448945E6218}"/>
    <dgm:cxn modelId="{97152CC8-D995-4C24-91A3-091DF59FE9E3}" type="presOf" srcId="{4B3A33B9-14CD-497C-9194-B3B003FBB5A4}" destId="{55B929B8-30A5-43B6-A508-7433A523A8F0}" srcOrd="0" destOrd="0" presId="urn:microsoft.com/office/officeart/2018/2/layout/IconLabelList"/>
    <dgm:cxn modelId="{2523A5DB-50B9-4AA8-8724-8AA310A7FB7E}" srcId="{A575B00B-B61E-4EB9-91B3-63FAE891109F}" destId="{25F8B607-E44E-4553-9842-EFBC5AA2B9B8}" srcOrd="1" destOrd="0" parTransId="{56F82444-7D85-40D5-AE0D-26A95E1D15D6}" sibTransId="{7A306DEF-3D52-4CD0-B684-7451FB734D30}"/>
    <dgm:cxn modelId="{6267B0DF-B3D5-4E6F-BE79-A0A1CF1E5825}" srcId="{A575B00B-B61E-4EB9-91B3-63FAE891109F}" destId="{12CE31D4-12E5-421B-AF5D-43017C49B216}" srcOrd="0" destOrd="0" parTransId="{23ACE98C-8EF1-4C4A-A583-C3187863981E}" sibTransId="{148FB600-EE09-4039-AFCA-6600D9B66242}"/>
    <dgm:cxn modelId="{651A4CE8-1E89-4226-8C30-1C3262D6AA82}" type="presOf" srcId="{25F8B607-E44E-4553-9842-EFBC5AA2B9B8}" destId="{9A16E073-53F7-429C-BB31-7867B9A41E2C}" srcOrd="0" destOrd="0" presId="urn:microsoft.com/office/officeart/2018/2/layout/IconLabelList"/>
    <dgm:cxn modelId="{19654CDB-ADAA-4C17-92E2-C4C348022060}" type="presParOf" srcId="{034E0834-1731-46C0-893D-8B20664FD926}" destId="{43CF5865-6903-4C42-B68A-1FA3A82B2C5E}" srcOrd="0" destOrd="0" presId="urn:microsoft.com/office/officeart/2018/2/layout/IconLabelList"/>
    <dgm:cxn modelId="{DC8E5D9B-8B20-46DF-A552-A78D15981279}" type="presParOf" srcId="{43CF5865-6903-4C42-B68A-1FA3A82B2C5E}" destId="{ADE98040-D8A6-4DDA-A0A0-C1F02FF0F731}" srcOrd="0" destOrd="0" presId="urn:microsoft.com/office/officeart/2018/2/layout/IconLabelList"/>
    <dgm:cxn modelId="{637B14FC-F16E-48C5-9E2E-2414E4AB6CA6}" type="presParOf" srcId="{43CF5865-6903-4C42-B68A-1FA3A82B2C5E}" destId="{B0C82CB4-E26F-4A18-A7DF-8936FADF81E2}" srcOrd="1" destOrd="0" presId="urn:microsoft.com/office/officeart/2018/2/layout/IconLabelList"/>
    <dgm:cxn modelId="{6D6ECEB1-5D63-4D16-8C8E-74BC16EE6878}" type="presParOf" srcId="{43CF5865-6903-4C42-B68A-1FA3A82B2C5E}" destId="{18DD9166-65C2-4C35-8928-88B6F10FC820}" srcOrd="2" destOrd="0" presId="urn:microsoft.com/office/officeart/2018/2/layout/IconLabelList"/>
    <dgm:cxn modelId="{5DD70B8D-F5E1-4D50-B19E-F6466B167AB9}" type="presParOf" srcId="{034E0834-1731-46C0-893D-8B20664FD926}" destId="{6BEDF365-E750-44D9-B9F7-C0CB5B8D44B8}" srcOrd="1" destOrd="0" presId="urn:microsoft.com/office/officeart/2018/2/layout/IconLabelList"/>
    <dgm:cxn modelId="{ECFE25A1-8D15-4F13-A4DC-84B2694EF047}" type="presParOf" srcId="{034E0834-1731-46C0-893D-8B20664FD926}" destId="{8D666832-33EF-47BB-96FE-83E326DCECE3}" srcOrd="2" destOrd="0" presId="urn:microsoft.com/office/officeart/2018/2/layout/IconLabelList"/>
    <dgm:cxn modelId="{87E00BF7-EFC0-4BB7-A40E-E3C9BAF977FD}" type="presParOf" srcId="{8D666832-33EF-47BB-96FE-83E326DCECE3}" destId="{6063231C-E639-4C7D-A815-7969DA1E0BE7}" srcOrd="0" destOrd="0" presId="urn:microsoft.com/office/officeart/2018/2/layout/IconLabelList"/>
    <dgm:cxn modelId="{218E0CD8-1A90-40AF-A638-3C4B57B3CD68}" type="presParOf" srcId="{8D666832-33EF-47BB-96FE-83E326DCECE3}" destId="{4A5BCB1B-9AA9-43F1-ACA0-0FB1B2E7A0B0}" srcOrd="1" destOrd="0" presId="urn:microsoft.com/office/officeart/2018/2/layout/IconLabelList"/>
    <dgm:cxn modelId="{42E5685C-6C16-4309-A96B-C4D876748CBE}" type="presParOf" srcId="{8D666832-33EF-47BB-96FE-83E326DCECE3}" destId="{9A16E073-53F7-429C-BB31-7867B9A41E2C}" srcOrd="2" destOrd="0" presId="urn:microsoft.com/office/officeart/2018/2/layout/IconLabelList"/>
    <dgm:cxn modelId="{A3A913E2-45A2-448E-A3D8-8E4940F1BDA5}" type="presParOf" srcId="{034E0834-1731-46C0-893D-8B20664FD926}" destId="{D4B7CC5C-6EA7-412D-B2BB-1685640E953B}" srcOrd="3" destOrd="0" presId="urn:microsoft.com/office/officeart/2018/2/layout/IconLabelList"/>
    <dgm:cxn modelId="{E2EB6AFF-F3C3-4F11-989C-0B9C78667C43}" type="presParOf" srcId="{034E0834-1731-46C0-893D-8B20664FD926}" destId="{8E6F3F2F-6B52-49CD-A035-606F19AB7A23}" srcOrd="4" destOrd="0" presId="urn:microsoft.com/office/officeart/2018/2/layout/IconLabelList"/>
    <dgm:cxn modelId="{EE100222-B536-44DF-9F96-11B1C38DF685}" type="presParOf" srcId="{8E6F3F2F-6B52-49CD-A035-606F19AB7A23}" destId="{8CE2E31D-C49D-45BF-96C6-23E90EF920D7}" srcOrd="0" destOrd="0" presId="urn:microsoft.com/office/officeart/2018/2/layout/IconLabelList"/>
    <dgm:cxn modelId="{BC5B3E6B-EA43-481E-9C58-0995E74B2592}" type="presParOf" srcId="{8E6F3F2F-6B52-49CD-A035-606F19AB7A23}" destId="{A7B80986-4BF1-4BB9-B617-B09511CD5AFC}" srcOrd="1" destOrd="0" presId="urn:microsoft.com/office/officeart/2018/2/layout/IconLabelList"/>
    <dgm:cxn modelId="{66171450-1F68-4B50-BB44-922F41746F39}" type="presParOf" srcId="{8E6F3F2F-6B52-49CD-A035-606F19AB7A23}" destId="{55B929B8-30A5-43B6-A508-7433A523A8F0}" srcOrd="2" destOrd="0" presId="urn:microsoft.com/office/officeart/2018/2/layout/IconLabelList"/>
    <dgm:cxn modelId="{73443284-2A82-40D8-89E4-BBA22A490E06}" type="presParOf" srcId="{034E0834-1731-46C0-893D-8B20664FD926}" destId="{979005D3-11BB-4C48-8E1B-53FA681C1112}" srcOrd="5" destOrd="0" presId="urn:microsoft.com/office/officeart/2018/2/layout/IconLabelList"/>
    <dgm:cxn modelId="{37FD7869-8BD0-4833-9FC2-3A183FD2C2FD}" type="presParOf" srcId="{034E0834-1731-46C0-893D-8B20664FD926}" destId="{E6404B56-8A79-48B1-8B3F-6A872B925243}" srcOrd="6" destOrd="0" presId="urn:microsoft.com/office/officeart/2018/2/layout/IconLabelList"/>
    <dgm:cxn modelId="{A9F6D9AA-C0E2-4985-83F1-3EA5C40A94E9}" type="presParOf" srcId="{E6404B56-8A79-48B1-8B3F-6A872B925243}" destId="{C210A3A0-6361-4ED7-BA98-0ED4F33A0F9C}" srcOrd="0" destOrd="0" presId="urn:microsoft.com/office/officeart/2018/2/layout/IconLabelList"/>
    <dgm:cxn modelId="{818F65F7-FBE1-41E7-88CF-974A47F22662}" type="presParOf" srcId="{E6404B56-8A79-48B1-8B3F-6A872B925243}" destId="{5BF02047-22E0-4F46-AD3E-0D408A6C3611}" srcOrd="1" destOrd="0" presId="urn:microsoft.com/office/officeart/2018/2/layout/IconLabelList"/>
    <dgm:cxn modelId="{C0898AC5-588F-40DC-82CC-FC8C956A53AB}" type="presParOf" srcId="{E6404B56-8A79-48B1-8B3F-6A872B925243}" destId="{FC7E740E-957E-4FFA-A9B0-ECF174DE4F2B}" srcOrd="2" destOrd="0" presId="urn:microsoft.com/office/officeart/2018/2/layout/IconLabelList"/>
    <dgm:cxn modelId="{16EB9842-CFB7-407D-978E-691CD1D6D03A}" type="presParOf" srcId="{034E0834-1731-46C0-893D-8B20664FD926}" destId="{6EF3B10D-4724-4273-8198-8E8A3560CD4F}" srcOrd="7" destOrd="0" presId="urn:microsoft.com/office/officeart/2018/2/layout/IconLabelList"/>
    <dgm:cxn modelId="{67F21D27-B18B-4DB2-AD20-B1A308ACFEE5}" type="presParOf" srcId="{034E0834-1731-46C0-893D-8B20664FD926}" destId="{8FB3F49B-0B82-4547-B728-8FC786210EC8}" srcOrd="8" destOrd="0" presId="urn:microsoft.com/office/officeart/2018/2/layout/IconLabelList"/>
    <dgm:cxn modelId="{CECA414A-0CEA-4153-A53D-A37FECD3FD9D}" type="presParOf" srcId="{8FB3F49B-0B82-4547-B728-8FC786210EC8}" destId="{FFD60B72-8BF8-45AD-8FF2-702E8DE4B18D}" srcOrd="0" destOrd="0" presId="urn:microsoft.com/office/officeart/2018/2/layout/IconLabelList"/>
    <dgm:cxn modelId="{B7224701-1D94-468B-8936-45BDC4397A61}" type="presParOf" srcId="{8FB3F49B-0B82-4547-B728-8FC786210EC8}" destId="{55CE0EFA-044E-4CDC-B328-C1737C76CA63}" srcOrd="1" destOrd="0" presId="urn:microsoft.com/office/officeart/2018/2/layout/IconLabelList"/>
    <dgm:cxn modelId="{181CBA2E-F078-4210-883E-E05E117475AA}" type="presParOf" srcId="{8FB3F49B-0B82-4547-B728-8FC786210EC8}" destId="{4084CE1B-7CEC-4279-8DDD-E2FBC201976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2A82EF-ECE9-43BD-BBE8-13542CC2D89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5" csCatId="colorful" phldr="1"/>
      <dgm:spPr/>
      <dgm:t>
        <a:bodyPr/>
        <a:lstStyle/>
        <a:p>
          <a:endParaRPr lang="en-US"/>
        </a:p>
      </dgm:t>
    </dgm:pt>
    <dgm:pt modelId="{1DDE9987-D834-48F8-A28D-126E6D4C565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dirty="0"/>
            <a:t>First film helps faculty/residents/staff become more aware of student concerns</a:t>
          </a:r>
        </a:p>
      </dgm:t>
    </dgm:pt>
    <dgm:pt modelId="{0E2CF6DF-BEC1-469C-9620-4FD7E1C8758D}" type="parTrans" cxnId="{EAFFB4F5-1AB0-4FED-9436-C4F0CF13C04E}">
      <dgm:prSet/>
      <dgm:spPr/>
      <dgm:t>
        <a:bodyPr/>
        <a:lstStyle/>
        <a:p>
          <a:endParaRPr lang="en-US"/>
        </a:p>
      </dgm:t>
    </dgm:pt>
    <dgm:pt modelId="{DD62F082-01BC-490D-8BBE-087AEF5A9080}" type="sibTrans" cxnId="{EAFFB4F5-1AB0-4FED-9436-C4F0CF13C04E}">
      <dgm:prSet/>
      <dgm:spPr/>
      <dgm:t>
        <a:bodyPr/>
        <a:lstStyle/>
        <a:p>
          <a:endParaRPr lang="en-US"/>
        </a:p>
      </dgm:t>
    </dgm:pt>
    <dgm:pt modelId="{CB659193-F77B-42E8-8071-B34979EF74AF}">
      <dgm:prSet custT="1"/>
      <dgm:spPr/>
      <dgm:t>
        <a:bodyPr/>
        <a:lstStyle/>
        <a:p>
          <a:pPr algn="ctr">
            <a:lnSpc>
              <a:spcPct val="100000"/>
            </a:lnSpc>
            <a:defRPr cap="all"/>
          </a:pPr>
          <a:r>
            <a:rPr lang="en-US" sz="1800" dirty="0"/>
            <a:t>Second film helps students become more aware of faculty/resident/staff perspective </a:t>
          </a:r>
        </a:p>
      </dgm:t>
    </dgm:pt>
    <dgm:pt modelId="{8C0BD035-96AE-4C45-8B8B-DD02A2581EDE}" type="parTrans" cxnId="{44A4A60B-E8EC-4975-B6AF-D64359C5A8E7}">
      <dgm:prSet/>
      <dgm:spPr/>
      <dgm:t>
        <a:bodyPr/>
        <a:lstStyle/>
        <a:p>
          <a:endParaRPr lang="en-US"/>
        </a:p>
      </dgm:t>
    </dgm:pt>
    <dgm:pt modelId="{E3353278-BFEF-4041-8EC9-7EA39E225104}" type="sibTrans" cxnId="{44A4A60B-E8EC-4975-B6AF-D64359C5A8E7}">
      <dgm:prSet/>
      <dgm:spPr/>
      <dgm:t>
        <a:bodyPr/>
        <a:lstStyle/>
        <a:p>
          <a:endParaRPr lang="en-US"/>
        </a:p>
      </dgm:t>
    </dgm:pt>
    <dgm:pt modelId="{5C5ABC73-4905-42FE-ACEC-655A2A7D36D1}" type="pres">
      <dgm:prSet presAssocID="{0C2A82EF-ECE9-43BD-BBE8-13542CC2D893}" presName="root" presStyleCnt="0">
        <dgm:presLayoutVars>
          <dgm:dir/>
          <dgm:resizeHandles val="exact"/>
        </dgm:presLayoutVars>
      </dgm:prSet>
      <dgm:spPr/>
    </dgm:pt>
    <dgm:pt modelId="{9CB140E1-33E4-4E1C-B0DA-1190045997A5}" type="pres">
      <dgm:prSet presAssocID="{1DDE9987-D834-48F8-A28D-126E6D4C5650}" presName="compNode" presStyleCnt="0"/>
      <dgm:spPr/>
    </dgm:pt>
    <dgm:pt modelId="{8DA25E27-8D81-4869-9D33-E4699BC76674}" type="pres">
      <dgm:prSet presAssocID="{1DDE9987-D834-48F8-A28D-126E6D4C5650}" presName="iconBgRect" presStyleLbl="bgShp" presStyleIdx="0" presStyleCnt="2"/>
      <dgm:spPr/>
    </dgm:pt>
    <dgm:pt modelId="{F6BF0DB4-64A6-4A94-AB7F-FF97569C8368}" type="pres">
      <dgm:prSet presAssocID="{1DDE9987-D834-48F8-A28D-126E6D4C565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m reel"/>
        </a:ext>
      </dgm:extLst>
    </dgm:pt>
    <dgm:pt modelId="{29B4DCD3-96C8-4779-AB07-FB71E0E81874}" type="pres">
      <dgm:prSet presAssocID="{1DDE9987-D834-48F8-A28D-126E6D4C5650}" presName="spaceRect" presStyleCnt="0"/>
      <dgm:spPr/>
    </dgm:pt>
    <dgm:pt modelId="{72FD6A57-C9EC-46C4-8738-195A1AB53B15}" type="pres">
      <dgm:prSet presAssocID="{1DDE9987-D834-48F8-A28D-126E6D4C5650}" presName="textRect" presStyleLbl="revTx" presStyleIdx="0" presStyleCnt="2" custLinFactNeighborX="1063" custLinFactNeighborY="-14905">
        <dgm:presLayoutVars>
          <dgm:chMax val="1"/>
          <dgm:chPref val="1"/>
        </dgm:presLayoutVars>
      </dgm:prSet>
      <dgm:spPr/>
    </dgm:pt>
    <dgm:pt modelId="{41822CAC-2718-4618-BFC6-B6D859BB0E54}" type="pres">
      <dgm:prSet presAssocID="{DD62F082-01BC-490D-8BBE-087AEF5A9080}" presName="sibTrans" presStyleCnt="0"/>
      <dgm:spPr/>
    </dgm:pt>
    <dgm:pt modelId="{6C443B0B-8CFA-4ACD-8C6C-444B4D3D943A}" type="pres">
      <dgm:prSet presAssocID="{CB659193-F77B-42E8-8071-B34979EF74AF}" presName="compNode" presStyleCnt="0"/>
      <dgm:spPr/>
    </dgm:pt>
    <dgm:pt modelId="{0B5B991A-8EE8-474F-A83B-CF84970B5F3A}" type="pres">
      <dgm:prSet presAssocID="{CB659193-F77B-42E8-8071-B34979EF74AF}" presName="iconBgRect" presStyleLbl="bgShp" presStyleIdx="1" presStyleCnt="2"/>
      <dgm:spPr/>
    </dgm:pt>
    <dgm:pt modelId="{B39CC690-4EFF-4A75-8DB6-9F82DD171061}" type="pres">
      <dgm:prSet presAssocID="{CB659193-F77B-42E8-8071-B34979EF74A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m strip"/>
        </a:ext>
      </dgm:extLst>
    </dgm:pt>
    <dgm:pt modelId="{54D529D5-462C-4D53-A231-D1AD30B2240E}" type="pres">
      <dgm:prSet presAssocID="{CB659193-F77B-42E8-8071-B34979EF74AF}" presName="spaceRect" presStyleCnt="0"/>
      <dgm:spPr/>
    </dgm:pt>
    <dgm:pt modelId="{6145430B-E964-4531-B2CA-4DD006041E6B}" type="pres">
      <dgm:prSet presAssocID="{CB659193-F77B-42E8-8071-B34979EF74AF}" presName="textRect" presStyleLbl="revTx" presStyleIdx="1" presStyleCnt="2" custScaleX="97927" custScaleY="57020" custLinFactNeighborX="1829" custLinFactNeighborY="-44279">
        <dgm:presLayoutVars>
          <dgm:chMax val="1"/>
          <dgm:chPref val="1"/>
        </dgm:presLayoutVars>
      </dgm:prSet>
      <dgm:spPr/>
    </dgm:pt>
  </dgm:ptLst>
  <dgm:cxnLst>
    <dgm:cxn modelId="{44A4A60B-E8EC-4975-B6AF-D64359C5A8E7}" srcId="{0C2A82EF-ECE9-43BD-BBE8-13542CC2D893}" destId="{CB659193-F77B-42E8-8071-B34979EF74AF}" srcOrd="1" destOrd="0" parTransId="{8C0BD035-96AE-4C45-8B8B-DD02A2581EDE}" sibTransId="{E3353278-BFEF-4041-8EC9-7EA39E225104}"/>
    <dgm:cxn modelId="{D80C2E18-93B7-4D96-9E10-FEA859BDF603}" type="presOf" srcId="{0C2A82EF-ECE9-43BD-BBE8-13542CC2D893}" destId="{5C5ABC73-4905-42FE-ACEC-655A2A7D36D1}" srcOrd="0" destOrd="0" presId="urn:microsoft.com/office/officeart/2018/5/layout/IconCircleLabelList"/>
    <dgm:cxn modelId="{3F98DF42-4726-460A-A1DD-069F3FCAD3E7}" type="presOf" srcId="{CB659193-F77B-42E8-8071-B34979EF74AF}" destId="{6145430B-E964-4531-B2CA-4DD006041E6B}" srcOrd="0" destOrd="0" presId="urn:microsoft.com/office/officeart/2018/5/layout/IconCircleLabelList"/>
    <dgm:cxn modelId="{0CC093AC-CB8F-4420-A5FA-74D1B5FF2E4D}" type="presOf" srcId="{1DDE9987-D834-48F8-A28D-126E6D4C5650}" destId="{72FD6A57-C9EC-46C4-8738-195A1AB53B15}" srcOrd="0" destOrd="0" presId="urn:microsoft.com/office/officeart/2018/5/layout/IconCircleLabelList"/>
    <dgm:cxn modelId="{EAFFB4F5-1AB0-4FED-9436-C4F0CF13C04E}" srcId="{0C2A82EF-ECE9-43BD-BBE8-13542CC2D893}" destId="{1DDE9987-D834-48F8-A28D-126E6D4C5650}" srcOrd="0" destOrd="0" parTransId="{0E2CF6DF-BEC1-469C-9620-4FD7E1C8758D}" sibTransId="{DD62F082-01BC-490D-8BBE-087AEF5A9080}"/>
    <dgm:cxn modelId="{F51DC3BE-D2DA-47A9-A5F7-FB34BD3AE117}" type="presParOf" srcId="{5C5ABC73-4905-42FE-ACEC-655A2A7D36D1}" destId="{9CB140E1-33E4-4E1C-B0DA-1190045997A5}" srcOrd="0" destOrd="0" presId="urn:microsoft.com/office/officeart/2018/5/layout/IconCircleLabelList"/>
    <dgm:cxn modelId="{50D8D7A1-E441-4A08-BC62-48DBB8AA4FD1}" type="presParOf" srcId="{9CB140E1-33E4-4E1C-B0DA-1190045997A5}" destId="{8DA25E27-8D81-4869-9D33-E4699BC76674}" srcOrd="0" destOrd="0" presId="urn:microsoft.com/office/officeart/2018/5/layout/IconCircleLabelList"/>
    <dgm:cxn modelId="{62060DB7-117B-496B-9695-D2E1A28F8FC8}" type="presParOf" srcId="{9CB140E1-33E4-4E1C-B0DA-1190045997A5}" destId="{F6BF0DB4-64A6-4A94-AB7F-FF97569C8368}" srcOrd="1" destOrd="0" presId="urn:microsoft.com/office/officeart/2018/5/layout/IconCircleLabelList"/>
    <dgm:cxn modelId="{55DB59C0-1A50-443C-9CC6-174E68CDF21C}" type="presParOf" srcId="{9CB140E1-33E4-4E1C-B0DA-1190045997A5}" destId="{29B4DCD3-96C8-4779-AB07-FB71E0E81874}" srcOrd="2" destOrd="0" presId="urn:microsoft.com/office/officeart/2018/5/layout/IconCircleLabelList"/>
    <dgm:cxn modelId="{7DD42DAE-1EDD-4689-941F-90F8A55B6DEC}" type="presParOf" srcId="{9CB140E1-33E4-4E1C-B0DA-1190045997A5}" destId="{72FD6A57-C9EC-46C4-8738-195A1AB53B15}" srcOrd="3" destOrd="0" presId="urn:microsoft.com/office/officeart/2018/5/layout/IconCircleLabelList"/>
    <dgm:cxn modelId="{F4A8C8CF-3915-49A8-9CB5-BEDE73DC2C18}" type="presParOf" srcId="{5C5ABC73-4905-42FE-ACEC-655A2A7D36D1}" destId="{41822CAC-2718-4618-BFC6-B6D859BB0E54}" srcOrd="1" destOrd="0" presId="urn:microsoft.com/office/officeart/2018/5/layout/IconCircleLabelList"/>
    <dgm:cxn modelId="{E208A097-98B9-4EC9-8924-F3EAC474515D}" type="presParOf" srcId="{5C5ABC73-4905-42FE-ACEC-655A2A7D36D1}" destId="{6C443B0B-8CFA-4ACD-8C6C-444B4D3D943A}" srcOrd="2" destOrd="0" presId="urn:microsoft.com/office/officeart/2018/5/layout/IconCircleLabelList"/>
    <dgm:cxn modelId="{677B3629-320F-4A53-B224-149F1030EE48}" type="presParOf" srcId="{6C443B0B-8CFA-4ACD-8C6C-444B4D3D943A}" destId="{0B5B991A-8EE8-474F-A83B-CF84970B5F3A}" srcOrd="0" destOrd="0" presId="urn:microsoft.com/office/officeart/2018/5/layout/IconCircleLabelList"/>
    <dgm:cxn modelId="{417F4EC8-F00E-48FC-8343-CAFC411A92F2}" type="presParOf" srcId="{6C443B0B-8CFA-4ACD-8C6C-444B4D3D943A}" destId="{B39CC690-4EFF-4A75-8DB6-9F82DD171061}" srcOrd="1" destOrd="0" presId="urn:microsoft.com/office/officeart/2018/5/layout/IconCircleLabelList"/>
    <dgm:cxn modelId="{A54DA4AC-D55C-400F-9E19-229EA91B8626}" type="presParOf" srcId="{6C443B0B-8CFA-4ACD-8C6C-444B4D3D943A}" destId="{54D529D5-462C-4D53-A231-D1AD30B2240E}" srcOrd="2" destOrd="0" presId="urn:microsoft.com/office/officeart/2018/5/layout/IconCircleLabelList"/>
    <dgm:cxn modelId="{129AF1A4-A738-4D6B-9BCC-F43A63FF9664}" type="presParOf" srcId="{6C443B0B-8CFA-4ACD-8C6C-444B4D3D943A}" destId="{6145430B-E964-4531-B2CA-4DD006041E6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5DCA6F-B081-404F-B31E-F7D2C1378C3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E093DD4-AC3D-443A-B84D-98CB4F6F8219}">
      <dgm:prSet/>
      <dgm:spPr/>
      <dgm:t>
        <a:bodyPr/>
        <a:lstStyle/>
        <a:p>
          <a:r>
            <a:rPr lang="en-US"/>
            <a:t>Sean Ackerman, M.D</a:t>
          </a:r>
        </a:p>
      </dgm:t>
    </dgm:pt>
    <dgm:pt modelId="{892884F1-8C42-4AD2-8437-62BA22CA99BB}" type="parTrans" cxnId="{E5D654FF-F438-418D-820C-77349D703F20}">
      <dgm:prSet/>
      <dgm:spPr/>
      <dgm:t>
        <a:bodyPr/>
        <a:lstStyle/>
        <a:p>
          <a:endParaRPr lang="en-US"/>
        </a:p>
      </dgm:t>
    </dgm:pt>
    <dgm:pt modelId="{80E6517E-A342-44C0-BF3E-4C701B91193A}" type="sibTrans" cxnId="{E5D654FF-F438-418D-820C-77349D703F20}">
      <dgm:prSet/>
      <dgm:spPr/>
      <dgm:t>
        <a:bodyPr/>
        <a:lstStyle/>
        <a:p>
          <a:endParaRPr lang="en-US"/>
        </a:p>
      </dgm:t>
    </dgm:pt>
    <dgm:pt modelId="{B1F71DF2-B440-4D23-8C1A-56F8C0156DAB}">
      <dgm:prSet/>
      <dgm:spPr/>
      <dgm:t>
        <a:bodyPr/>
        <a:lstStyle/>
        <a:p>
          <a:r>
            <a:rPr lang="en-US"/>
            <a:t>David Adams, M.D </a:t>
          </a:r>
        </a:p>
      </dgm:t>
    </dgm:pt>
    <dgm:pt modelId="{A4261910-4221-4404-8922-5E81674EBF03}" type="parTrans" cxnId="{40A15D9C-46A8-421F-84ED-70C9F41A8A03}">
      <dgm:prSet/>
      <dgm:spPr/>
      <dgm:t>
        <a:bodyPr/>
        <a:lstStyle/>
        <a:p>
          <a:endParaRPr lang="en-US"/>
        </a:p>
      </dgm:t>
    </dgm:pt>
    <dgm:pt modelId="{C5BB7C22-C51B-44A1-A3EA-74A4089AA224}" type="sibTrans" cxnId="{40A15D9C-46A8-421F-84ED-70C9F41A8A03}">
      <dgm:prSet/>
      <dgm:spPr/>
      <dgm:t>
        <a:bodyPr/>
        <a:lstStyle/>
        <a:p>
          <a:endParaRPr lang="en-US"/>
        </a:p>
      </dgm:t>
    </dgm:pt>
    <dgm:pt modelId="{AA9E7CE2-6DDD-4CB1-A6C2-F820838CFDCA}">
      <dgm:prSet/>
      <dgm:spPr/>
      <dgm:t>
        <a:bodyPr/>
        <a:lstStyle/>
        <a:p>
          <a:r>
            <a:rPr lang="en-US"/>
            <a:t>Katie Evans, M.D.</a:t>
          </a:r>
        </a:p>
      </dgm:t>
    </dgm:pt>
    <dgm:pt modelId="{9C832B34-799E-43B4-9E17-02834EE5A563}" type="parTrans" cxnId="{50618A79-6ACF-45DB-BD1B-10384E52B217}">
      <dgm:prSet/>
      <dgm:spPr/>
      <dgm:t>
        <a:bodyPr/>
        <a:lstStyle/>
        <a:p>
          <a:endParaRPr lang="en-US"/>
        </a:p>
      </dgm:t>
    </dgm:pt>
    <dgm:pt modelId="{CE0E59C0-41A4-4E37-A777-B1FD552CC2EF}" type="sibTrans" cxnId="{50618A79-6ACF-45DB-BD1B-10384E52B217}">
      <dgm:prSet/>
      <dgm:spPr/>
      <dgm:t>
        <a:bodyPr/>
        <a:lstStyle/>
        <a:p>
          <a:endParaRPr lang="en-US"/>
        </a:p>
      </dgm:t>
    </dgm:pt>
    <dgm:pt modelId="{7C981F48-587C-4F0E-9359-2438FFB0914B}">
      <dgm:prSet/>
      <dgm:spPr/>
      <dgm:t>
        <a:bodyPr/>
        <a:lstStyle/>
        <a:p>
          <a:r>
            <a:rPr lang="en-US"/>
            <a:t>David Harari, M.D.</a:t>
          </a:r>
        </a:p>
      </dgm:t>
    </dgm:pt>
    <dgm:pt modelId="{5F367BEF-4EA8-400F-8A7B-12622CABD5E4}" type="parTrans" cxnId="{5F19C91C-C04F-4CB7-8591-F2764AD9BC7E}">
      <dgm:prSet/>
      <dgm:spPr/>
      <dgm:t>
        <a:bodyPr/>
        <a:lstStyle/>
        <a:p>
          <a:endParaRPr lang="en-US"/>
        </a:p>
      </dgm:t>
    </dgm:pt>
    <dgm:pt modelId="{A79C5B45-C80D-41DB-AFD6-EE240C9594FE}" type="sibTrans" cxnId="{5F19C91C-C04F-4CB7-8591-F2764AD9BC7E}">
      <dgm:prSet/>
      <dgm:spPr/>
      <dgm:t>
        <a:bodyPr/>
        <a:lstStyle/>
        <a:p>
          <a:endParaRPr lang="en-US"/>
        </a:p>
      </dgm:t>
    </dgm:pt>
    <dgm:pt modelId="{EA4B63A8-EB8F-4E66-87EF-10E9892864AC}">
      <dgm:prSet/>
      <dgm:spPr/>
      <dgm:t>
        <a:bodyPr/>
        <a:lstStyle/>
        <a:p>
          <a:r>
            <a:rPr lang="en-US"/>
            <a:t>Alison Howe, M.S.</a:t>
          </a:r>
        </a:p>
      </dgm:t>
    </dgm:pt>
    <dgm:pt modelId="{156D9051-EA84-4523-AC31-25CAD52DDDAF}" type="parTrans" cxnId="{08D42024-A1D5-4421-A3D8-C935CDD5F26D}">
      <dgm:prSet/>
      <dgm:spPr/>
      <dgm:t>
        <a:bodyPr/>
        <a:lstStyle/>
        <a:p>
          <a:endParaRPr lang="en-US"/>
        </a:p>
      </dgm:t>
    </dgm:pt>
    <dgm:pt modelId="{FF259A90-1FA6-4D1B-8838-23F0E4E12656}" type="sibTrans" cxnId="{08D42024-A1D5-4421-A3D8-C935CDD5F26D}">
      <dgm:prSet/>
      <dgm:spPr/>
      <dgm:t>
        <a:bodyPr/>
        <a:lstStyle/>
        <a:p>
          <a:endParaRPr lang="en-US"/>
        </a:p>
      </dgm:t>
    </dgm:pt>
    <dgm:pt modelId="{7EA79388-0A40-4F50-AB9F-F678D765B115}">
      <dgm:prSet/>
      <dgm:spPr/>
      <dgm:t>
        <a:bodyPr/>
        <a:lstStyle/>
        <a:p>
          <a:r>
            <a:rPr lang="en-US"/>
            <a:t>Hayley McKinnon, M.D</a:t>
          </a:r>
        </a:p>
      </dgm:t>
    </dgm:pt>
    <dgm:pt modelId="{08A7CBA5-1CE7-4550-A30B-915054A35A48}" type="parTrans" cxnId="{0853498F-8C38-4FC9-A5C0-2F8AE2071CD1}">
      <dgm:prSet/>
      <dgm:spPr/>
      <dgm:t>
        <a:bodyPr/>
        <a:lstStyle/>
        <a:p>
          <a:endParaRPr lang="en-US"/>
        </a:p>
      </dgm:t>
    </dgm:pt>
    <dgm:pt modelId="{357C8FBC-F2F4-4A0D-A81E-896B376EF1FD}" type="sibTrans" cxnId="{0853498F-8C38-4FC9-A5C0-2F8AE2071CD1}">
      <dgm:prSet/>
      <dgm:spPr/>
      <dgm:t>
        <a:bodyPr/>
        <a:lstStyle/>
        <a:p>
          <a:endParaRPr lang="en-US"/>
        </a:p>
      </dgm:t>
    </dgm:pt>
    <dgm:pt modelId="{847B1DBA-5FA3-441C-A8D1-D411E70F8DA8}">
      <dgm:prSet/>
      <dgm:spPr/>
      <dgm:t>
        <a:bodyPr/>
        <a:lstStyle/>
        <a:p>
          <a:r>
            <a:rPr lang="en-US"/>
            <a:t>Charmaine Patel, M.D.</a:t>
          </a:r>
        </a:p>
      </dgm:t>
    </dgm:pt>
    <dgm:pt modelId="{148898F0-88C6-4E47-B5B7-EB9F2D4E0B06}" type="parTrans" cxnId="{554EF150-EBBF-4A15-855D-F479FECB5240}">
      <dgm:prSet/>
      <dgm:spPr/>
      <dgm:t>
        <a:bodyPr/>
        <a:lstStyle/>
        <a:p>
          <a:endParaRPr lang="en-US"/>
        </a:p>
      </dgm:t>
    </dgm:pt>
    <dgm:pt modelId="{CEE8B4A0-A3E3-4A4C-86EC-84352BFC3BBF}" type="sibTrans" cxnId="{554EF150-EBBF-4A15-855D-F479FECB5240}">
      <dgm:prSet/>
      <dgm:spPr/>
      <dgm:t>
        <a:bodyPr/>
        <a:lstStyle/>
        <a:p>
          <a:endParaRPr lang="en-US"/>
        </a:p>
      </dgm:t>
    </dgm:pt>
    <dgm:pt modelId="{23F5834E-CA50-4249-811E-0727CCA16DBC}">
      <dgm:prSet/>
      <dgm:spPr/>
      <dgm:t>
        <a:bodyPr/>
        <a:lstStyle/>
        <a:p>
          <a:r>
            <a:rPr lang="en-US"/>
            <a:t>Anne Rich, M.D.</a:t>
          </a:r>
        </a:p>
      </dgm:t>
    </dgm:pt>
    <dgm:pt modelId="{3A531C64-1E4F-43A0-8335-EDC3AF4A4387}" type="parTrans" cxnId="{44EE2F1E-D90B-48FB-AF4D-5995338E4B8C}">
      <dgm:prSet/>
      <dgm:spPr/>
      <dgm:t>
        <a:bodyPr/>
        <a:lstStyle/>
        <a:p>
          <a:endParaRPr lang="en-US"/>
        </a:p>
      </dgm:t>
    </dgm:pt>
    <dgm:pt modelId="{994D08D0-8D1D-4100-9750-F0A9124B83B0}" type="sibTrans" cxnId="{44EE2F1E-D90B-48FB-AF4D-5995338E4B8C}">
      <dgm:prSet/>
      <dgm:spPr/>
      <dgm:t>
        <a:bodyPr/>
        <a:lstStyle/>
        <a:p>
          <a:endParaRPr lang="en-US"/>
        </a:p>
      </dgm:t>
    </dgm:pt>
    <dgm:pt modelId="{C3E9742E-9E30-4F1D-B057-1306E559E527}">
      <dgm:prSet/>
      <dgm:spPr/>
      <dgm:t>
        <a:bodyPr/>
        <a:lstStyle/>
        <a:p>
          <a:r>
            <a:rPr lang="en-US"/>
            <a:t>Lee Rosen, PhD.</a:t>
          </a:r>
        </a:p>
      </dgm:t>
    </dgm:pt>
    <dgm:pt modelId="{09F27DC7-A5BC-4AF7-8839-C95FBA35A8EF}" type="parTrans" cxnId="{B1A3C022-8A8A-4544-BDD1-9860FD7ED660}">
      <dgm:prSet/>
      <dgm:spPr/>
      <dgm:t>
        <a:bodyPr/>
        <a:lstStyle/>
        <a:p>
          <a:endParaRPr lang="en-US"/>
        </a:p>
      </dgm:t>
    </dgm:pt>
    <dgm:pt modelId="{961D82DC-3250-4E20-A08C-F87A5A489559}" type="sibTrans" cxnId="{B1A3C022-8A8A-4544-BDD1-9860FD7ED660}">
      <dgm:prSet/>
      <dgm:spPr/>
      <dgm:t>
        <a:bodyPr/>
        <a:lstStyle/>
        <a:p>
          <a:endParaRPr lang="en-US"/>
        </a:p>
      </dgm:t>
    </dgm:pt>
    <dgm:pt modelId="{CC5E269B-3747-1A46-848F-9E4B0AD5C131}" type="pres">
      <dgm:prSet presAssocID="{9E5DCA6F-B081-404F-B31E-F7D2C1378C3E}" presName="diagram" presStyleCnt="0">
        <dgm:presLayoutVars>
          <dgm:dir/>
          <dgm:resizeHandles val="exact"/>
        </dgm:presLayoutVars>
      </dgm:prSet>
      <dgm:spPr/>
    </dgm:pt>
    <dgm:pt modelId="{D54F0B87-CFB7-EA44-8FBE-B7794B61E606}" type="pres">
      <dgm:prSet presAssocID="{BE093DD4-AC3D-443A-B84D-98CB4F6F8219}" presName="node" presStyleLbl="node1" presStyleIdx="0" presStyleCnt="9">
        <dgm:presLayoutVars>
          <dgm:bulletEnabled val="1"/>
        </dgm:presLayoutVars>
      </dgm:prSet>
      <dgm:spPr/>
    </dgm:pt>
    <dgm:pt modelId="{1D5B17F5-F2ED-9F45-AC2D-43BCA98F84DF}" type="pres">
      <dgm:prSet presAssocID="{80E6517E-A342-44C0-BF3E-4C701B91193A}" presName="sibTrans" presStyleCnt="0"/>
      <dgm:spPr/>
    </dgm:pt>
    <dgm:pt modelId="{EFEB3CE0-785B-164D-ABF2-8E719338227B}" type="pres">
      <dgm:prSet presAssocID="{B1F71DF2-B440-4D23-8C1A-56F8C0156DAB}" presName="node" presStyleLbl="node1" presStyleIdx="1" presStyleCnt="9">
        <dgm:presLayoutVars>
          <dgm:bulletEnabled val="1"/>
        </dgm:presLayoutVars>
      </dgm:prSet>
      <dgm:spPr/>
    </dgm:pt>
    <dgm:pt modelId="{3BAB275B-EAAD-2540-AACB-E33C5D8F7B0B}" type="pres">
      <dgm:prSet presAssocID="{C5BB7C22-C51B-44A1-A3EA-74A4089AA224}" presName="sibTrans" presStyleCnt="0"/>
      <dgm:spPr/>
    </dgm:pt>
    <dgm:pt modelId="{08BE693D-D873-2646-8670-8311B180B5E4}" type="pres">
      <dgm:prSet presAssocID="{AA9E7CE2-6DDD-4CB1-A6C2-F820838CFDCA}" presName="node" presStyleLbl="node1" presStyleIdx="2" presStyleCnt="9">
        <dgm:presLayoutVars>
          <dgm:bulletEnabled val="1"/>
        </dgm:presLayoutVars>
      </dgm:prSet>
      <dgm:spPr/>
    </dgm:pt>
    <dgm:pt modelId="{50392709-E48B-9648-A6DC-E2853F0AEDBA}" type="pres">
      <dgm:prSet presAssocID="{CE0E59C0-41A4-4E37-A777-B1FD552CC2EF}" presName="sibTrans" presStyleCnt="0"/>
      <dgm:spPr/>
    </dgm:pt>
    <dgm:pt modelId="{BCF5D532-4076-C947-B505-C3230DDAF495}" type="pres">
      <dgm:prSet presAssocID="{7C981F48-587C-4F0E-9359-2438FFB0914B}" presName="node" presStyleLbl="node1" presStyleIdx="3" presStyleCnt="9">
        <dgm:presLayoutVars>
          <dgm:bulletEnabled val="1"/>
        </dgm:presLayoutVars>
      </dgm:prSet>
      <dgm:spPr/>
    </dgm:pt>
    <dgm:pt modelId="{BF68C608-C92A-0D45-B83D-23BB6DE3FC95}" type="pres">
      <dgm:prSet presAssocID="{A79C5B45-C80D-41DB-AFD6-EE240C9594FE}" presName="sibTrans" presStyleCnt="0"/>
      <dgm:spPr/>
    </dgm:pt>
    <dgm:pt modelId="{ADBB5AD3-8509-8944-8AF3-1BB5A8CC94FB}" type="pres">
      <dgm:prSet presAssocID="{EA4B63A8-EB8F-4E66-87EF-10E9892864AC}" presName="node" presStyleLbl="node1" presStyleIdx="4" presStyleCnt="9">
        <dgm:presLayoutVars>
          <dgm:bulletEnabled val="1"/>
        </dgm:presLayoutVars>
      </dgm:prSet>
      <dgm:spPr/>
    </dgm:pt>
    <dgm:pt modelId="{501D795A-DD21-3D48-A94D-1473DD2B7BEF}" type="pres">
      <dgm:prSet presAssocID="{FF259A90-1FA6-4D1B-8838-23F0E4E12656}" presName="sibTrans" presStyleCnt="0"/>
      <dgm:spPr/>
    </dgm:pt>
    <dgm:pt modelId="{21EC87C4-79AA-8044-A892-3C5279769E92}" type="pres">
      <dgm:prSet presAssocID="{7EA79388-0A40-4F50-AB9F-F678D765B115}" presName="node" presStyleLbl="node1" presStyleIdx="5" presStyleCnt="9">
        <dgm:presLayoutVars>
          <dgm:bulletEnabled val="1"/>
        </dgm:presLayoutVars>
      </dgm:prSet>
      <dgm:spPr/>
    </dgm:pt>
    <dgm:pt modelId="{8A005DF0-3F74-A149-B158-6997B5957F32}" type="pres">
      <dgm:prSet presAssocID="{357C8FBC-F2F4-4A0D-A81E-896B376EF1FD}" presName="sibTrans" presStyleCnt="0"/>
      <dgm:spPr/>
    </dgm:pt>
    <dgm:pt modelId="{D501C96E-ED9D-FE4D-89DC-22586C7D6B86}" type="pres">
      <dgm:prSet presAssocID="{847B1DBA-5FA3-441C-A8D1-D411E70F8DA8}" presName="node" presStyleLbl="node1" presStyleIdx="6" presStyleCnt="9">
        <dgm:presLayoutVars>
          <dgm:bulletEnabled val="1"/>
        </dgm:presLayoutVars>
      </dgm:prSet>
      <dgm:spPr/>
    </dgm:pt>
    <dgm:pt modelId="{4C916CA0-C9E5-764F-88EA-2A8108148563}" type="pres">
      <dgm:prSet presAssocID="{CEE8B4A0-A3E3-4A4C-86EC-84352BFC3BBF}" presName="sibTrans" presStyleCnt="0"/>
      <dgm:spPr/>
    </dgm:pt>
    <dgm:pt modelId="{62F5DED4-64AF-DD48-B69E-82F224AB9AF0}" type="pres">
      <dgm:prSet presAssocID="{23F5834E-CA50-4249-811E-0727CCA16DBC}" presName="node" presStyleLbl="node1" presStyleIdx="7" presStyleCnt="9">
        <dgm:presLayoutVars>
          <dgm:bulletEnabled val="1"/>
        </dgm:presLayoutVars>
      </dgm:prSet>
      <dgm:spPr/>
    </dgm:pt>
    <dgm:pt modelId="{46D6FC08-8772-CB4B-9FDA-5A3A19B94187}" type="pres">
      <dgm:prSet presAssocID="{994D08D0-8D1D-4100-9750-F0A9124B83B0}" presName="sibTrans" presStyleCnt="0"/>
      <dgm:spPr/>
    </dgm:pt>
    <dgm:pt modelId="{335C1BBA-2F98-DF49-A54D-953BBBF79DF8}" type="pres">
      <dgm:prSet presAssocID="{C3E9742E-9E30-4F1D-B057-1306E559E527}" presName="node" presStyleLbl="node1" presStyleIdx="8" presStyleCnt="9">
        <dgm:presLayoutVars>
          <dgm:bulletEnabled val="1"/>
        </dgm:presLayoutVars>
      </dgm:prSet>
      <dgm:spPr/>
    </dgm:pt>
  </dgm:ptLst>
  <dgm:cxnLst>
    <dgm:cxn modelId="{5F19C91C-C04F-4CB7-8591-F2764AD9BC7E}" srcId="{9E5DCA6F-B081-404F-B31E-F7D2C1378C3E}" destId="{7C981F48-587C-4F0E-9359-2438FFB0914B}" srcOrd="3" destOrd="0" parTransId="{5F367BEF-4EA8-400F-8A7B-12622CABD5E4}" sibTransId="{A79C5B45-C80D-41DB-AFD6-EE240C9594FE}"/>
    <dgm:cxn modelId="{44EE2F1E-D90B-48FB-AF4D-5995338E4B8C}" srcId="{9E5DCA6F-B081-404F-B31E-F7D2C1378C3E}" destId="{23F5834E-CA50-4249-811E-0727CCA16DBC}" srcOrd="7" destOrd="0" parTransId="{3A531C64-1E4F-43A0-8335-EDC3AF4A4387}" sibTransId="{994D08D0-8D1D-4100-9750-F0A9124B83B0}"/>
    <dgm:cxn modelId="{B1A3C022-8A8A-4544-BDD1-9860FD7ED660}" srcId="{9E5DCA6F-B081-404F-B31E-F7D2C1378C3E}" destId="{C3E9742E-9E30-4F1D-B057-1306E559E527}" srcOrd="8" destOrd="0" parTransId="{09F27DC7-A5BC-4AF7-8839-C95FBA35A8EF}" sibTransId="{961D82DC-3250-4E20-A08C-F87A5A489559}"/>
    <dgm:cxn modelId="{08D42024-A1D5-4421-A3D8-C935CDD5F26D}" srcId="{9E5DCA6F-B081-404F-B31E-F7D2C1378C3E}" destId="{EA4B63A8-EB8F-4E66-87EF-10E9892864AC}" srcOrd="4" destOrd="0" parTransId="{156D9051-EA84-4523-AC31-25CAD52DDDAF}" sibTransId="{FF259A90-1FA6-4D1B-8838-23F0E4E12656}"/>
    <dgm:cxn modelId="{554EF150-EBBF-4A15-855D-F479FECB5240}" srcId="{9E5DCA6F-B081-404F-B31E-F7D2C1378C3E}" destId="{847B1DBA-5FA3-441C-A8D1-D411E70F8DA8}" srcOrd="6" destOrd="0" parTransId="{148898F0-88C6-4E47-B5B7-EB9F2D4E0B06}" sibTransId="{CEE8B4A0-A3E3-4A4C-86EC-84352BFC3BBF}"/>
    <dgm:cxn modelId="{12CC6059-086D-7B4A-B87C-E00949984354}" type="presOf" srcId="{C3E9742E-9E30-4F1D-B057-1306E559E527}" destId="{335C1BBA-2F98-DF49-A54D-953BBBF79DF8}" srcOrd="0" destOrd="0" presId="urn:microsoft.com/office/officeart/2005/8/layout/default"/>
    <dgm:cxn modelId="{2DB09076-D1BB-2547-9341-DA180AC84FEE}" type="presOf" srcId="{9E5DCA6F-B081-404F-B31E-F7D2C1378C3E}" destId="{CC5E269B-3747-1A46-848F-9E4B0AD5C131}" srcOrd="0" destOrd="0" presId="urn:microsoft.com/office/officeart/2005/8/layout/default"/>
    <dgm:cxn modelId="{BA1B4477-A619-CB45-B725-16A005F57FF1}" type="presOf" srcId="{BE093DD4-AC3D-443A-B84D-98CB4F6F8219}" destId="{D54F0B87-CFB7-EA44-8FBE-B7794B61E606}" srcOrd="0" destOrd="0" presId="urn:microsoft.com/office/officeart/2005/8/layout/default"/>
    <dgm:cxn modelId="{50618A79-6ACF-45DB-BD1B-10384E52B217}" srcId="{9E5DCA6F-B081-404F-B31E-F7D2C1378C3E}" destId="{AA9E7CE2-6DDD-4CB1-A6C2-F820838CFDCA}" srcOrd="2" destOrd="0" parTransId="{9C832B34-799E-43B4-9E17-02834EE5A563}" sibTransId="{CE0E59C0-41A4-4E37-A777-B1FD552CC2EF}"/>
    <dgm:cxn modelId="{10B5A38B-6579-174D-8EAB-01DF44EBC03D}" type="presOf" srcId="{23F5834E-CA50-4249-811E-0727CCA16DBC}" destId="{62F5DED4-64AF-DD48-B69E-82F224AB9AF0}" srcOrd="0" destOrd="0" presId="urn:microsoft.com/office/officeart/2005/8/layout/default"/>
    <dgm:cxn modelId="{0853498F-8C38-4FC9-A5C0-2F8AE2071CD1}" srcId="{9E5DCA6F-B081-404F-B31E-F7D2C1378C3E}" destId="{7EA79388-0A40-4F50-AB9F-F678D765B115}" srcOrd="5" destOrd="0" parTransId="{08A7CBA5-1CE7-4550-A30B-915054A35A48}" sibTransId="{357C8FBC-F2F4-4A0D-A81E-896B376EF1FD}"/>
    <dgm:cxn modelId="{40A15D9C-46A8-421F-84ED-70C9F41A8A03}" srcId="{9E5DCA6F-B081-404F-B31E-F7D2C1378C3E}" destId="{B1F71DF2-B440-4D23-8C1A-56F8C0156DAB}" srcOrd="1" destOrd="0" parTransId="{A4261910-4221-4404-8922-5E81674EBF03}" sibTransId="{C5BB7C22-C51B-44A1-A3EA-74A4089AA224}"/>
    <dgm:cxn modelId="{251058A6-57F8-8540-A17F-14021020978B}" type="presOf" srcId="{AA9E7CE2-6DDD-4CB1-A6C2-F820838CFDCA}" destId="{08BE693D-D873-2646-8670-8311B180B5E4}" srcOrd="0" destOrd="0" presId="urn:microsoft.com/office/officeart/2005/8/layout/default"/>
    <dgm:cxn modelId="{2EA376BE-1454-D044-8A80-8CEF3DCED30E}" type="presOf" srcId="{EA4B63A8-EB8F-4E66-87EF-10E9892864AC}" destId="{ADBB5AD3-8509-8944-8AF3-1BB5A8CC94FB}" srcOrd="0" destOrd="0" presId="urn:microsoft.com/office/officeart/2005/8/layout/default"/>
    <dgm:cxn modelId="{4F7A77D0-A734-A94B-B2D4-D40F02421EC8}" type="presOf" srcId="{B1F71DF2-B440-4D23-8C1A-56F8C0156DAB}" destId="{EFEB3CE0-785B-164D-ABF2-8E719338227B}" srcOrd="0" destOrd="0" presId="urn:microsoft.com/office/officeart/2005/8/layout/default"/>
    <dgm:cxn modelId="{AD34ECE6-9C51-D741-82E1-33A2160A8668}" type="presOf" srcId="{7EA79388-0A40-4F50-AB9F-F678D765B115}" destId="{21EC87C4-79AA-8044-A892-3C5279769E92}" srcOrd="0" destOrd="0" presId="urn:microsoft.com/office/officeart/2005/8/layout/default"/>
    <dgm:cxn modelId="{DC993BF9-EEBA-4F4E-A270-68DFE6911706}" type="presOf" srcId="{847B1DBA-5FA3-441C-A8D1-D411E70F8DA8}" destId="{D501C96E-ED9D-FE4D-89DC-22586C7D6B86}" srcOrd="0" destOrd="0" presId="urn:microsoft.com/office/officeart/2005/8/layout/default"/>
    <dgm:cxn modelId="{576C07FA-5550-4744-BE75-AEE929929BAA}" type="presOf" srcId="{7C981F48-587C-4F0E-9359-2438FFB0914B}" destId="{BCF5D532-4076-C947-B505-C3230DDAF495}" srcOrd="0" destOrd="0" presId="urn:microsoft.com/office/officeart/2005/8/layout/default"/>
    <dgm:cxn modelId="{E5D654FF-F438-418D-820C-77349D703F20}" srcId="{9E5DCA6F-B081-404F-B31E-F7D2C1378C3E}" destId="{BE093DD4-AC3D-443A-B84D-98CB4F6F8219}" srcOrd="0" destOrd="0" parTransId="{892884F1-8C42-4AD2-8437-62BA22CA99BB}" sibTransId="{80E6517E-A342-44C0-BF3E-4C701B91193A}"/>
    <dgm:cxn modelId="{F253CB4F-02BD-4345-9228-221C0A44717D}" type="presParOf" srcId="{CC5E269B-3747-1A46-848F-9E4B0AD5C131}" destId="{D54F0B87-CFB7-EA44-8FBE-B7794B61E606}" srcOrd="0" destOrd="0" presId="urn:microsoft.com/office/officeart/2005/8/layout/default"/>
    <dgm:cxn modelId="{F95C775F-A2FC-9B43-B84E-E32E84ABE48A}" type="presParOf" srcId="{CC5E269B-3747-1A46-848F-9E4B0AD5C131}" destId="{1D5B17F5-F2ED-9F45-AC2D-43BCA98F84DF}" srcOrd="1" destOrd="0" presId="urn:microsoft.com/office/officeart/2005/8/layout/default"/>
    <dgm:cxn modelId="{DA9D064F-9874-2343-92AB-F12CCC95287D}" type="presParOf" srcId="{CC5E269B-3747-1A46-848F-9E4B0AD5C131}" destId="{EFEB3CE0-785B-164D-ABF2-8E719338227B}" srcOrd="2" destOrd="0" presId="urn:microsoft.com/office/officeart/2005/8/layout/default"/>
    <dgm:cxn modelId="{4725AC73-9E31-4245-9C27-137EDF741C43}" type="presParOf" srcId="{CC5E269B-3747-1A46-848F-9E4B0AD5C131}" destId="{3BAB275B-EAAD-2540-AACB-E33C5D8F7B0B}" srcOrd="3" destOrd="0" presId="urn:microsoft.com/office/officeart/2005/8/layout/default"/>
    <dgm:cxn modelId="{98CEDB5D-08D1-0F4F-ACEA-8F74252ED177}" type="presParOf" srcId="{CC5E269B-3747-1A46-848F-9E4B0AD5C131}" destId="{08BE693D-D873-2646-8670-8311B180B5E4}" srcOrd="4" destOrd="0" presId="urn:microsoft.com/office/officeart/2005/8/layout/default"/>
    <dgm:cxn modelId="{9C9B02CA-960D-6744-AAEE-F102518257BC}" type="presParOf" srcId="{CC5E269B-3747-1A46-848F-9E4B0AD5C131}" destId="{50392709-E48B-9648-A6DC-E2853F0AEDBA}" srcOrd="5" destOrd="0" presId="urn:microsoft.com/office/officeart/2005/8/layout/default"/>
    <dgm:cxn modelId="{AFE83EEB-B930-9043-B3A7-C3A8A048611C}" type="presParOf" srcId="{CC5E269B-3747-1A46-848F-9E4B0AD5C131}" destId="{BCF5D532-4076-C947-B505-C3230DDAF495}" srcOrd="6" destOrd="0" presId="urn:microsoft.com/office/officeart/2005/8/layout/default"/>
    <dgm:cxn modelId="{45280309-F90F-8D4F-9DD2-732C2CABDBC1}" type="presParOf" srcId="{CC5E269B-3747-1A46-848F-9E4B0AD5C131}" destId="{BF68C608-C92A-0D45-B83D-23BB6DE3FC95}" srcOrd="7" destOrd="0" presId="urn:microsoft.com/office/officeart/2005/8/layout/default"/>
    <dgm:cxn modelId="{7A114855-91BE-4E45-8FD2-E38F14B82C80}" type="presParOf" srcId="{CC5E269B-3747-1A46-848F-9E4B0AD5C131}" destId="{ADBB5AD3-8509-8944-8AF3-1BB5A8CC94FB}" srcOrd="8" destOrd="0" presId="urn:microsoft.com/office/officeart/2005/8/layout/default"/>
    <dgm:cxn modelId="{0E0BC79B-2E1E-B848-B209-A856A9BA54FD}" type="presParOf" srcId="{CC5E269B-3747-1A46-848F-9E4B0AD5C131}" destId="{501D795A-DD21-3D48-A94D-1473DD2B7BEF}" srcOrd="9" destOrd="0" presId="urn:microsoft.com/office/officeart/2005/8/layout/default"/>
    <dgm:cxn modelId="{342D734F-61C0-0D4E-A31E-683B1B438285}" type="presParOf" srcId="{CC5E269B-3747-1A46-848F-9E4B0AD5C131}" destId="{21EC87C4-79AA-8044-A892-3C5279769E92}" srcOrd="10" destOrd="0" presId="urn:microsoft.com/office/officeart/2005/8/layout/default"/>
    <dgm:cxn modelId="{75AAB426-D28E-A24E-9349-E8896DD5A207}" type="presParOf" srcId="{CC5E269B-3747-1A46-848F-9E4B0AD5C131}" destId="{8A005DF0-3F74-A149-B158-6997B5957F32}" srcOrd="11" destOrd="0" presId="urn:microsoft.com/office/officeart/2005/8/layout/default"/>
    <dgm:cxn modelId="{F492FBC1-3EB8-A04E-A4A9-362B18B9B9C4}" type="presParOf" srcId="{CC5E269B-3747-1A46-848F-9E4B0AD5C131}" destId="{D501C96E-ED9D-FE4D-89DC-22586C7D6B86}" srcOrd="12" destOrd="0" presId="urn:microsoft.com/office/officeart/2005/8/layout/default"/>
    <dgm:cxn modelId="{DE3DA43D-AFE0-F043-A709-FDB7EE143B74}" type="presParOf" srcId="{CC5E269B-3747-1A46-848F-9E4B0AD5C131}" destId="{4C916CA0-C9E5-764F-88EA-2A8108148563}" srcOrd="13" destOrd="0" presId="urn:microsoft.com/office/officeart/2005/8/layout/default"/>
    <dgm:cxn modelId="{D32B603D-DAA7-8B4D-BA49-E98329045C18}" type="presParOf" srcId="{CC5E269B-3747-1A46-848F-9E4B0AD5C131}" destId="{62F5DED4-64AF-DD48-B69E-82F224AB9AF0}" srcOrd="14" destOrd="0" presId="urn:microsoft.com/office/officeart/2005/8/layout/default"/>
    <dgm:cxn modelId="{1C88B5B2-B2D1-E24C-953C-C954CB57285E}" type="presParOf" srcId="{CC5E269B-3747-1A46-848F-9E4B0AD5C131}" destId="{46D6FC08-8772-CB4B-9FDA-5A3A19B94187}" srcOrd="15" destOrd="0" presId="urn:microsoft.com/office/officeart/2005/8/layout/default"/>
    <dgm:cxn modelId="{5D899201-4100-FE42-AEB3-60C057499015}" type="presParOf" srcId="{CC5E269B-3747-1A46-848F-9E4B0AD5C131}" destId="{335C1BBA-2F98-DF49-A54D-953BBBF79DF8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BD7810-BB15-4ACB-BC7B-E524DD29F46A}">
      <dsp:nvSpPr>
        <dsp:cNvPr id="0" name=""/>
        <dsp:cNvSpPr/>
      </dsp:nvSpPr>
      <dsp:spPr>
        <a:xfrm>
          <a:off x="481140" y="689761"/>
          <a:ext cx="783896" cy="7838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3784B-8050-40BC-9921-28ED81C2E298}">
      <dsp:nvSpPr>
        <dsp:cNvPr id="0" name=""/>
        <dsp:cNvSpPr/>
      </dsp:nvSpPr>
      <dsp:spPr>
        <a:xfrm>
          <a:off x="2092" y="1919584"/>
          <a:ext cx="1741992" cy="1741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Review how medical student mistreatment is defined and measured by the AAMC and experienced by our students</a:t>
          </a:r>
        </a:p>
      </dsp:txBody>
      <dsp:txXfrm>
        <a:off x="2092" y="1919584"/>
        <a:ext cx="1741992" cy="1741992"/>
      </dsp:txXfrm>
    </dsp:sp>
    <dsp:sp modelId="{1F3A63DB-6430-41F5-AA77-4524BFCFB6D7}">
      <dsp:nvSpPr>
        <dsp:cNvPr id="0" name=""/>
        <dsp:cNvSpPr/>
      </dsp:nvSpPr>
      <dsp:spPr>
        <a:xfrm>
          <a:off x="2527981" y="689761"/>
          <a:ext cx="783896" cy="7838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36E3C-E482-48FB-8298-6A893CA597F7}">
      <dsp:nvSpPr>
        <dsp:cNvPr id="0" name=""/>
        <dsp:cNvSpPr/>
      </dsp:nvSpPr>
      <dsp:spPr>
        <a:xfrm>
          <a:off x="2048933" y="1919584"/>
          <a:ext cx="1741992" cy="1741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Gain a greater understanding of the </a:t>
          </a:r>
          <a:r>
            <a:rPr lang="en-US" sz="1700" i="1" kern="1200"/>
            <a:t>nuances</a:t>
          </a:r>
          <a:r>
            <a:rPr lang="en-US" sz="1700" kern="1200"/>
            <a:t> of this complex problem and the challenges inherent in addressing it</a:t>
          </a:r>
        </a:p>
      </dsp:txBody>
      <dsp:txXfrm>
        <a:off x="2048933" y="1919584"/>
        <a:ext cx="1741992" cy="1741992"/>
      </dsp:txXfrm>
    </dsp:sp>
    <dsp:sp modelId="{0225122A-8765-47A6-A447-9026F52A489D}">
      <dsp:nvSpPr>
        <dsp:cNvPr id="0" name=""/>
        <dsp:cNvSpPr/>
      </dsp:nvSpPr>
      <dsp:spPr>
        <a:xfrm>
          <a:off x="4574822" y="689761"/>
          <a:ext cx="783896" cy="7838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71BFC-5C9C-4D16-B51C-A31674E2B01C}">
      <dsp:nvSpPr>
        <dsp:cNvPr id="0" name=""/>
        <dsp:cNvSpPr/>
      </dsp:nvSpPr>
      <dsp:spPr>
        <a:xfrm>
          <a:off x="4095774" y="1919584"/>
          <a:ext cx="1741992" cy="1741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Better understand both learner and faculty perspectives on challenges encountered in the learning environment</a:t>
          </a:r>
        </a:p>
      </dsp:txBody>
      <dsp:txXfrm>
        <a:off x="4095774" y="1919584"/>
        <a:ext cx="1741992" cy="1741992"/>
      </dsp:txXfrm>
    </dsp:sp>
    <dsp:sp modelId="{3AF428A7-DE68-481E-BC83-34947CD84C87}">
      <dsp:nvSpPr>
        <dsp:cNvPr id="0" name=""/>
        <dsp:cNvSpPr/>
      </dsp:nvSpPr>
      <dsp:spPr>
        <a:xfrm>
          <a:off x="6621662" y="689761"/>
          <a:ext cx="783896" cy="78389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2E10D9-6846-4126-A064-3D6BFF115DF9}">
      <dsp:nvSpPr>
        <dsp:cNvPr id="0" name=""/>
        <dsp:cNvSpPr/>
      </dsp:nvSpPr>
      <dsp:spPr>
        <a:xfrm>
          <a:off x="6142615" y="1919584"/>
          <a:ext cx="1741992" cy="1741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Develop and review tools that may help bridge generational divides and improve the learning environment</a:t>
          </a:r>
        </a:p>
      </dsp:txBody>
      <dsp:txXfrm>
        <a:off x="6142615" y="1919584"/>
        <a:ext cx="1741992" cy="17419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E98040-D8A6-4DDA-A0A0-C1F02FF0F731}">
      <dsp:nvSpPr>
        <dsp:cNvPr id="0" name=""/>
        <dsp:cNvSpPr/>
      </dsp:nvSpPr>
      <dsp:spPr>
        <a:xfrm>
          <a:off x="527369" y="1191685"/>
          <a:ext cx="576650" cy="5766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DD9166-65C2-4C35-8928-88B6F10FC820}">
      <dsp:nvSpPr>
        <dsp:cNvPr id="0" name=""/>
        <dsp:cNvSpPr/>
      </dsp:nvSpPr>
      <dsp:spPr>
        <a:xfrm>
          <a:off x="2136" y="1838042"/>
          <a:ext cx="1627115" cy="1321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Qualitative analysis of discussion themes from Grand Rounds and other presentations</a:t>
          </a:r>
        </a:p>
      </dsp:txBody>
      <dsp:txXfrm>
        <a:off x="2136" y="1838042"/>
        <a:ext cx="1627115" cy="1321609"/>
      </dsp:txXfrm>
    </dsp:sp>
    <dsp:sp modelId="{6063231C-E639-4C7D-A815-7969DA1E0BE7}">
      <dsp:nvSpPr>
        <dsp:cNvPr id="0" name=""/>
        <dsp:cNvSpPr/>
      </dsp:nvSpPr>
      <dsp:spPr>
        <a:xfrm>
          <a:off x="2205902" y="1289795"/>
          <a:ext cx="576650" cy="5766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16E073-53F7-429C-BB31-7867B9A41E2C}">
      <dsp:nvSpPr>
        <dsp:cNvPr id="0" name=""/>
        <dsp:cNvSpPr/>
      </dsp:nvSpPr>
      <dsp:spPr>
        <a:xfrm>
          <a:off x="1853504" y="2132369"/>
          <a:ext cx="1281445" cy="929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Received UVM Medical Group funding</a:t>
          </a:r>
        </a:p>
      </dsp:txBody>
      <dsp:txXfrm>
        <a:off x="1853504" y="2132369"/>
        <a:ext cx="1281445" cy="929172"/>
      </dsp:txXfrm>
    </dsp:sp>
    <dsp:sp modelId="{8CE2E31D-C49D-45BF-96C6-23E90EF920D7}">
      <dsp:nvSpPr>
        <dsp:cNvPr id="0" name=""/>
        <dsp:cNvSpPr/>
      </dsp:nvSpPr>
      <dsp:spPr>
        <a:xfrm>
          <a:off x="3711600" y="1289795"/>
          <a:ext cx="576650" cy="5766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B929B8-30A5-43B6-A508-7433A523A8F0}">
      <dsp:nvSpPr>
        <dsp:cNvPr id="0" name=""/>
        <dsp:cNvSpPr/>
      </dsp:nvSpPr>
      <dsp:spPr>
        <a:xfrm>
          <a:off x="3359203" y="2132369"/>
          <a:ext cx="1281445" cy="929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10  focus groups at 3 sites</a:t>
          </a:r>
        </a:p>
      </dsp:txBody>
      <dsp:txXfrm>
        <a:off x="3359203" y="2132369"/>
        <a:ext cx="1281445" cy="929172"/>
      </dsp:txXfrm>
    </dsp:sp>
    <dsp:sp modelId="{C210A3A0-6361-4ED7-BA98-0ED4F33A0F9C}">
      <dsp:nvSpPr>
        <dsp:cNvPr id="0" name=""/>
        <dsp:cNvSpPr/>
      </dsp:nvSpPr>
      <dsp:spPr>
        <a:xfrm>
          <a:off x="5333557" y="1289795"/>
          <a:ext cx="576650" cy="5766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E740E-957E-4FFA-A9B0-ECF174DE4F2B}">
      <dsp:nvSpPr>
        <dsp:cNvPr id="0" name=""/>
        <dsp:cNvSpPr/>
      </dsp:nvSpPr>
      <dsp:spPr>
        <a:xfrm>
          <a:off x="4864901" y="2132369"/>
          <a:ext cx="1513963" cy="929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Reviewed the literature for communication challenges in medical education</a:t>
          </a:r>
        </a:p>
      </dsp:txBody>
      <dsp:txXfrm>
        <a:off x="4864901" y="2132369"/>
        <a:ext cx="1513963" cy="929172"/>
      </dsp:txXfrm>
    </dsp:sp>
    <dsp:sp modelId="{FFD60B72-8BF8-45AD-8FF2-702E8DE4B18D}">
      <dsp:nvSpPr>
        <dsp:cNvPr id="0" name=""/>
        <dsp:cNvSpPr/>
      </dsp:nvSpPr>
      <dsp:spPr>
        <a:xfrm>
          <a:off x="6955515" y="1289795"/>
          <a:ext cx="576650" cy="57665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84CE1B-7CEC-4279-8DDD-E2FBC201976E}">
      <dsp:nvSpPr>
        <dsp:cNvPr id="0" name=""/>
        <dsp:cNvSpPr/>
      </dsp:nvSpPr>
      <dsp:spPr>
        <a:xfrm>
          <a:off x="6603117" y="2132369"/>
          <a:ext cx="1281445" cy="929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Identified themes to create a script for a second film</a:t>
          </a:r>
        </a:p>
      </dsp:txBody>
      <dsp:txXfrm>
        <a:off x="6603117" y="2132369"/>
        <a:ext cx="1281445" cy="9291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25E27-8D81-4869-9D33-E4699BC76674}">
      <dsp:nvSpPr>
        <dsp:cNvPr id="0" name=""/>
        <dsp:cNvSpPr/>
      </dsp:nvSpPr>
      <dsp:spPr>
        <a:xfrm>
          <a:off x="780553" y="555505"/>
          <a:ext cx="2161687" cy="216168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BF0DB4-64A6-4A94-AB7F-FF97569C8368}">
      <dsp:nvSpPr>
        <dsp:cNvPr id="0" name=""/>
        <dsp:cNvSpPr/>
      </dsp:nvSpPr>
      <dsp:spPr>
        <a:xfrm>
          <a:off x="1241240" y="1016192"/>
          <a:ext cx="1240312" cy="12403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FD6A57-C9EC-46C4-8738-195A1AB53B15}">
      <dsp:nvSpPr>
        <dsp:cNvPr id="0" name=""/>
        <dsp:cNvSpPr/>
      </dsp:nvSpPr>
      <dsp:spPr>
        <a:xfrm>
          <a:off x="127191" y="3330091"/>
          <a:ext cx="3543750" cy="405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First film helps faculty/residents/staff become more aware of student concerns</a:t>
          </a:r>
        </a:p>
      </dsp:txBody>
      <dsp:txXfrm>
        <a:off x="127191" y="3330091"/>
        <a:ext cx="3543750" cy="405327"/>
      </dsp:txXfrm>
    </dsp:sp>
    <dsp:sp modelId="{0B5B991A-8EE8-474F-A83B-CF84970B5F3A}">
      <dsp:nvSpPr>
        <dsp:cNvPr id="0" name=""/>
        <dsp:cNvSpPr/>
      </dsp:nvSpPr>
      <dsp:spPr>
        <a:xfrm>
          <a:off x="4944459" y="599057"/>
          <a:ext cx="2161687" cy="2161687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9CC690-4EFF-4A75-8DB6-9F82DD171061}">
      <dsp:nvSpPr>
        <dsp:cNvPr id="0" name=""/>
        <dsp:cNvSpPr/>
      </dsp:nvSpPr>
      <dsp:spPr>
        <a:xfrm>
          <a:off x="5405146" y="1059745"/>
          <a:ext cx="1240312" cy="12403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45430B-E964-4531-B2CA-4DD006041E6B}">
      <dsp:nvSpPr>
        <dsp:cNvPr id="0" name=""/>
        <dsp:cNvSpPr/>
      </dsp:nvSpPr>
      <dsp:spPr>
        <a:xfrm>
          <a:off x="4318243" y="3341687"/>
          <a:ext cx="3470288" cy="231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Second film helps students become more aware of faculty/resident/staff perspective </a:t>
          </a:r>
        </a:p>
      </dsp:txBody>
      <dsp:txXfrm>
        <a:off x="4318243" y="3341687"/>
        <a:ext cx="3470288" cy="2311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F0B87-CFB7-EA44-8FBE-B7794B61E606}">
      <dsp:nvSpPr>
        <dsp:cNvPr id="0" name=""/>
        <dsp:cNvSpPr/>
      </dsp:nvSpPr>
      <dsp:spPr>
        <a:xfrm>
          <a:off x="468272" y="3745"/>
          <a:ext cx="2171923" cy="13031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Sean Ackerman, M.D</a:t>
          </a:r>
        </a:p>
      </dsp:txBody>
      <dsp:txXfrm>
        <a:off x="468272" y="3745"/>
        <a:ext cx="2171923" cy="1303153"/>
      </dsp:txXfrm>
    </dsp:sp>
    <dsp:sp modelId="{EFEB3CE0-785B-164D-ABF2-8E719338227B}">
      <dsp:nvSpPr>
        <dsp:cNvPr id="0" name=""/>
        <dsp:cNvSpPr/>
      </dsp:nvSpPr>
      <dsp:spPr>
        <a:xfrm>
          <a:off x="2857388" y="3745"/>
          <a:ext cx="2171923" cy="130315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David Adams, M.D </a:t>
          </a:r>
        </a:p>
      </dsp:txBody>
      <dsp:txXfrm>
        <a:off x="2857388" y="3745"/>
        <a:ext cx="2171923" cy="1303153"/>
      </dsp:txXfrm>
    </dsp:sp>
    <dsp:sp modelId="{08BE693D-D873-2646-8670-8311B180B5E4}">
      <dsp:nvSpPr>
        <dsp:cNvPr id="0" name=""/>
        <dsp:cNvSpPr/>
      </dsp:nvSpPr>
      <dsp:spPr>
        <a:xfrm>
          <a:off x="5246503" y="3745"/>
          <a:ext cx="2171923" cy="130315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Katie Evans, M.D.</a:t>
          </a:r>
        </a:p>
      </dsp:txBody>
      <dsp:txXfrm>
        <a:off x="5246503" y="3745"/>
        <a:ext cx="2171923" cy="1303153"/>
      </dsp:txXfrm>
    </dsp:sp>
    <dsp:sp modelId="{BCF5D532-4076-C947-B505-C3230DDAF495}">
      <dsp:nvSpPr>
        <dsp:cNvPr id="0" name=""/>
        <dsp:cNvSpPr/>
      </dsp:nvSpPr>
      <dsp:spPr>
        <a:xfrm>
          <a:off x="468272" y="1524092"/>
          <a:ext cx="2171923" cy="130315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David Harari, M.D.</a:t>
          </a:r>
        </a:p>
      </dsp:txBody>
      <dsp:txXfrm>
        <a:off x="468272" y="1524092"/>
        <a:ext cx="2171923" cy="1303153"/>
      </dsp:txXfrm>
    </dsp:sp>
    <dsp:sp modelId="{ADBB5AD3-8509-8944-8AF3-1BB5A8CC94FB}">
      <dsp:nvSpPr>
        <dsp:cNvPr id="0" name=""/>
        <dsp:cNvSpPr/>
      </dsp:nvSpPr>
      <dsp:spPr>
        <a:xfrm>
          <a:off x="2857388" y="1524092"/>
          <a:ext cx="2171923" cy="130315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Alison Howe, M.S.</a:t>
          </a:r>
        </a:p>
      </dsp:txBody>
      <dsp:txXfrm>
        <a:off x="2857388" y="1524092"/>
        <a:ext cx="2171923" cy="1303153"/>
      </dsp:txXfrm>
    </dsp:sp>
    <dsp:sp modelId="{21EC87C4-79AA-8044-A892-3C5279769E92}">
      <dsp:nvSpPr>
        <dsp:cNvPr id="0" name=""/>
        <dsp:cNvSpPr/>
      </dsp:nvSpPr>
      <dsp:spPr>
        <a:xfrm>
          <a:off x="5246503" y="1524092"/>
          <a:ext cx="2171923" cy="13031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Hayley McKinnon, M.D</a:t>
          </a:r>
        </a:p>
      </dsp:txBody>
      <dsp:txXfrm>
        <a:off x="5246503" y="1524092"/>
        <a:ext cx="2171923" cy="1303153"/>
      </dsp:txXfrm>
    </dsp:sp>
    <dsp:sp modelId="{D501C96E-ED9D-FE4D-89DC-22586C7D6B86}">
      <dsp:nvSpPr>
        <dsp:cNvPr id="0" name=""/>
        <dsp:cNvSpPr/>
      </dsp:nvSpPr>
      <dsp:spPr>
        <a:xfrm>
          <a:off x="468272" y="3044438"/>
          <a:ext cx="2171923" cy="130315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Charmaine Patel, M.D.</a:t>
          </a:r>
        </a:p>
      </dsp:txBody>
      <dsp:txXfrm>
        <a:off x="468272" y="3044438"/>
        <a:ext cx="2171923" cy="1303153"/>
      </dsp:txXfrm>
    </dsp:sp>
    <dsp:sp modelId="{62F5DED4-64AF-DD48-B69E-82F224AB9AF0}">
      <dsp:nvSpPr>
        <dsp:cNvPr id="0" name=""/>
        <dsp:cNvSpPr/>
      </dsp:nvSpPr>
      <dsp:spPr>
        <a:xfrm>
          <a:off x="2857388" y="3044438"/>
          <a:ext cx="2171923" cy="130315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Anne Rich, M.D.</a:t>
          </a:r>
        </a:p>
      </dsp:txBody>
      <dsp:txXfrm>
        <a:off x="2857388" y="3044438"/>
        <a:ext cx="2171923" cy="1303153"/>
      </dsp:txXfrm>
    </dsp:sp>
    <dsp:sp modelId="{335C1BBA-2F98-DF49-A54D-953BBBF79DF8}">
      <dsp:nvSpPr>
        <dsp:cNvPr id="0" name=""/>
        <dsp:cNvSpPr/>
      </dsp:nvSpPr>
      <dsp:spPr>
        <a:xfrm>
          <a:off x="5246503" y="3044438"/>
          <a:ext cx="2171923" cy="130315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Lee Rosen, PhD.</a:t>
          </a:r>
        </a:p>
      </dsp:txBody>
      <dsp:txXfrm>
        <a:off x="5246503" y="3044438"/>
        <a:ext cx="2171923" cy="13031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F2E44-5CA8-5345-8184-A9A472D69870}" type="datetimeFigureOut">
              <a:rPr lang="en-US" smtClean="0"/>
              <a:t>9/29/21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500BF-F415-824B-B9DD-B1C0018A6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13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time for questions/discussions</a:t>
            </a:r>
          </a:p>
          <a:p>
            <a:r>
              <a:rPr lang="en-US" dirty="0"/>
              <a:t>Time at end to share more proactive strategies for promoting a positive learning environment from the whole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D5184-509F-4753-A1D8-6726B6F25B7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79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Film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D5184-509F-4753-A1D8-6726B6F25B7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5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82BF9-0369-4107-AAFE-0C3D269E5B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78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82BF9-0369-4107-AAFE-0C3D269E5B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15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82BF9-0369-4107-AAFE-0C3D269E5B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14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“A medical student is working with Dr. X as part of the health care team today.  The student will be in shortly to help ____ (i.e., clarify your history, ask you a few questions, listen to heart and lungs, </a:t>
            </a:r>
            <a:r>
              <a:rPr lang="en-US" i="1" dirty="0" err="1"/>
              <a:t>etc</a:t>
            </a:r>
            <a:r>
              <a:rPr lang="en-US" i="1" dirty="0"/>
              <a:t>…).”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82BF9-0369-4107-AAFE-0C3D269E5B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49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Qualitative analysis of discussions from grand rounds and other presentations</a:t>
            </a:r>
          </a:p>
          <a:p>
            <a:r>
              <a:rPr lang="en-US" dirty="0"/>
              <a:t>9  focus groups at 3 sites </a:t>
            </a:r>
          </a:p>
          <a:p>
            <a:pPr lvl="1"/>
            <a:r>
              <a:rPr lang="en-US" sz="2400" dirty="0"/>
              <a:t>4 nursing groups</a:t>
            </a:r>
          </a:p>
          <a:p>
            <a:pPr lvl="1"/>
            <a:r>
              <a:rPr lang="en-US" sz="2400" dirty="0"/>
              <a:t>3 clinical faculty groups</a:t>
            </a:r>
          </a:p>
          <a:p>
            <a:pPr lvl="1"/>
            <a:r>
              <a:rPr lang="en-US" sz="2400" dirty="0"/>
              <a:t>1 basic science faculty group</a:t>
            </a:r>
          </a:p>
          <a:p>
            <a:pPr lvl="1"/>
            <a:r>
              <a:rPr lang="en-US" sz="2400" dirty="0"/>
              <a:t>1 resident group</a:t>
            </a:r>
          </a:p>
          <a:p>
            <a:pPr lvl="1"/>
            <a:r>
              <a:rPr lang="en-US" sz="2400" dirty="0"/>
              <a:t>1 Office of Medical Student Education staff group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82BF9-0369-4107-AAFE-0C3D269E5B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60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Shadow a </a:t>
            </a:r>
            <a:r>
              <a:rPr lang="en-US" b="1" baseline="0" dirty="0"/>
              <a:t>nurse for a day </a:t>
            </a:r>
            <a:r>
              <a:rPr lang="en-US" baseline="0" dirty="0"/>
              <a:t>at the beginning of clerkship. Paired with </a:t>
            </a:r>
            <a:r>
              <a:rPr lang="en-US" b="1" baseline="0" dirty="0"/>
              <a:t>orientation video </a:t>
            </a:r>
            <a:r>
              <a:rPr lang="en-US" baseline="0" dirty="0"/>
              <a:t>– helps increase the student’s situational awareness!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D5184-509F-4753-A1D8-6726B6F25B7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64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82BF9-0369-4107-AAFE-0C3D269E5B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1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cs typeface="Arial" pitchFamily="34" charset="0"/>
              </a:rPr>
              <a:t>We have received FB in past that most people have participated in this curriculum, so today, we hope to refresh memories and provide key points for those who haven’t seen it.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cs typeface="Arial" pitchFamily="34" charset="0"/>
              </a:rPr>
              <a:t>Learner: anyone in the position of student, trainee, mentee</a:t>
            </a:r>
          </a:p>
          <a:p>
            <a:pPr eaLnBrk="1" hangingPunct="1"/>
            <a:r>
              <a:rPr lang="en-US" sz="1200" dirty="0">
                <a:cs typeface="Arial" pitchFamily="34" charset="0"/>
              </a:rPr>
              <a:t>Educator: anyone in the position of teacher, trainer, mentor</a:t>
            </a:r>
          </a:p>
          <a:p>
            <a:pPr eaLnBrk="1" hangingPunct="1"/>
            <a:r>
              <a:rPr lang="en-US" sz="1200" dirty="0">
                <a:cs typeface="Arial" pitchFamily="34" charset="0"/>
              </a:rPr>
              <a:t>Understanding that in exemplary Learning Environments, ALL participants are teachers and learners!</a:t>
            </a:r>
          </a:p>
          <a:p>
            <a:pPr eaLnBrk="1" hangingPunct="1"/>
            <a:endParaRPr lang="en-US" sz="1200" dirty="0">
              <a:cs typeface="Arial" pitchFamily="34" charset="0"/>
            </a:endParaRPr>
          </a:p>
          <a:p>
            <a:pPr eaLnBrk="1" hangingPunct="1"/>
            <a:endParaRPr lang="en-US" sz="1200" dirty="0"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D5184-509F-4753-A1D8-6726B6F25B7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95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 description of film #2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500BF-F415-824B-B9DD-B1C0018A62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07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cs typeface="Arial" pitchFamily="34" charset="0"/>
              </a:rPr>
              <a:t>Format: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cs typeface="Arial" pitchFamily="34" charset="0"/>
              </a:rPr>
              <a:t>1</a:t>
            </a:r>
            <a:r>
              <a:rPr lang="en-US" sz="1200" baseline="30000" dirty="0">
                <a:cs typeface="Arial" pitchFamily="34" charset="0"/>
              </a:rPr>
              <a:t>st</a:t>
            </a:r>
            <a:r>
              <a:rPr lang="en-US" sz="1200" dirty="0">
                <a:cs typeface="Arial" pitchFamily="34" charset="0"/>
              </a:rPr>
              <a:t> ½ hour: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cs typeface="Arial" pitchFamily="34" charset="0"/>
              </a:rPr>
              <a:t>	a few definitions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cs typeface="Arial" pitchFamily="34" charset="0"/>
              </a:rPr>
              <a:t>	summary of data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cs typeface="Arial" pitchFamily="34" charset="0"/>
              </a:rPr>
              <a:t>2</a:t>
            </a:r>
            <a:r>
              <a:rPr lang="en-US" sz="1200" baseline="30000" dirty="0">
                <a:cs typeface="Arial" pitchFamily="34" charset="0"/>
              </a:rPr>
              <a:t>nd</a:t>
            </a:r>
            <a:r>
              <a:rPr lang="en-US" sz="1200" dirty="0">
                <a:cs typeface="Arial" pitchFamily="34" charset="0"/>
              </a:rPr>
              <a:t> ½ hour: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cs typeface="Arial" pitchFamily="34" charset="0"/>
              </a:rPr>
              <a:t>	Film – interactive discussion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cs typeface="Arial" pitchFamily="34" charset="0"/>
              </a:rPr>
              <a:t>	Resources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cs typeface="Arial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D5184-509F-4753-A1D8-6726B6F25B7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726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TRAILER </a:t>
            </a:r>
            <a:r>
              <a:rPr lang="en-US" dirty="0"/>
              <a:t>WOULD </a:t>
            </a:r>
            <a:r>
              <a:rPr lang="en-US"/>
              <a:t>GO HERE (LEF clip 4.mp4 )</a:t>
            </a:r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48 seconds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D5184-509F-4753-A1D8-6726B6F25B7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69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OF CURRICULUM PAIRED WITH FILM #2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D5184-509F-4753-A1D8-6726B6F25B7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878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D5184-509F-4753-A1D8-6726B6F25B7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690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…Which can lead to many initiatives…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D5184-509F-4753-A1D8-6726B6F25B7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636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500BF-F415-824B-B9DD-B1C0018A62F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054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82BF9-0369-4107-AAFE-0C3D269E5BB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285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82BF9-0369-4107-AAFE-0C3D269E5B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592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D5184-509F-4753-A1D8-6726B6F25B7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9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3575" y="1152525"/>
            <a:ext cx="5530850" cy="3111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Good working definition- note the term</a:t>
            </a:r>
            <a:r>
              <a:rPr lang="en-US" baseline="0" dirty="0"/>
              <a:t> “disrespect” and not “abuse”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57C43-7F04-499A-B5F2-53C3D3625F5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20 areas queried</a:t>
            </a:r>
          </a:p>
          <a:p>
            <a:r>
              <a:rPr lang="en-US" dirty="0"/>
              <a:t>AAMC added questions about mistreatment in 1991</a:t>
            </a:r>
          </a:p>
          <a:p>
            <a:r>
              <a:rPr lang="en-US" dirty="0"/>
              <a:t>Topic of student mistreatment 1</a:t>
            </a:r>
            <a:r>
              <a:rPr lang="en-US" baseline="30000" dirty="0"/>
              <a:t>st</a:t>
            </a:r>
            <a:r>
              <a:rPr lang="en-US" dirty="0"/>
              <a:t> introduced in 1982</a:t>
            </a:r>
            <a:r>
              <a:rPr lang="en-US" baseline="0" dirty="0"/>
              <a:t> </a:t>
            </a:r>
            <a:r>
              <a:rPr lang="en-US" dirty="0"/>
              <a:t>in a JAMA commentary by Henry Silver</a:t>
            </a:r>
            <a:r>
              <a:rPr lang="en-US" baseline="0" dirty="0"/>
              <a:t> a pediatrician who drew analogy of transformation students undergo with that of the battered child.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D5184-509F-4753-A1D8-6726B6F25B7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33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UVM</a:t>
            </a:r>
          </a:p>
          <a:p>
            <a:r>
              <a:rPr lang="en-US" dirty="0"/>
              <a:t>2017= 48% </a:t>
            </a:r>
          </a:p>
          <a:p>
            <a:r>
              <a:rPr lang="en-US" dirty="0"/>
              <a:t>2018= 44.1%</a:t>
            </a:r>
          </a:p>
          <a:p>
            <a:r>
              <a:rPr lang="en-US" dirty="0"/>
              <a:t>2019 = 50.0%</a:t>
            </a:r>
          </a:p>
          <a:p>
            <a:r>
              <a:rPr lang="en-US" dirty="0"/>
              <a:t>2020= 39.8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82BF9-0369-4107-AAFE-0C3D269E5B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49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/>
              <a:t>A dysfunctional medical culture negatively affects all members of the learning environment by increasing </a:t>
            </a:r>
            <a:r>
              <a:rPr lang="en-US" dirty="0">
                <a:solidFill>
                  <a:srgbClr val="FF0000"/>
                </a:solidFill>
              </a:rPr>
              <a:t>work stress and burn out</a:t>
            </a:r>
            <a:endParaRPr lang="en-US" dirty="0"/>
          </a:p>
          <a:p>
            <a:pPr lvl="1">
              <a:buFont typeface="Wingdings" charset="2"/>
              <a:buChar char="§"/>
            </a:pPr>
            <a:r>
              <a:rPr lang="en-US" dirty="0"/>
              <a:t>Long been written about in nursing</a:t>
            </a:r>
            <a:r>
              <a:rPr lang="en-US" baseline="0" dirty="0"/>
              <a:t> education </a:t>
            </a:r>
            <a:r>
              <a:rPr lang="en-US" dirty="0"/>
              <a:t>(</a:t>
            </a:r>
            <a:r>
              <a:rPr lang="en-US" dirty="0" err="1"/>
              <a:t>Bjorkqvist</a:t>
            </a:r>
            <a:r>
              <a:rPr lang="en-US" dirty="0"/>
              <a:t> 2001)</a:t>
            </a:r>
          </a:p>
          <a:p>
            <a:pPr lvl="1">
              <a:buFont typeface="Wingdings" charset="2"/>
              <a:buChar char="§"/>
            </a:pPr>
            <a:r>
              <a:rPr lang="en-US" dirty="0"/>
              <a:t>Resident physicians are also affected by a hostile work environment, but there is no “GQ” equivalent for residents.</a:t>
            </a:r>
          </a:p>
          <a:p>
            <a:pPr lvl="2">
              <a:buFont typeface="Wingdings" charset="2"/>
              <a:buChar char="§"/>
            </a:pPr>
            <a:r>
              <a:rPr lang="en-US" dirty="0"/>
              <a:t>2014 meta-analysis</a:t>
            </a:r>
            <a:r>
              <a:rPr lang="en-US" baseline="0" dirty="0"/>
              <a:t> by </a:t>
            </a:r>
            <a:r>
              <a:rPr lang="en-US" baseline="0" dirty="0" err="1"/>
              <a:t>Fnais</a:t>
            </a:r>
            <a:r>
              <a:rPr lang="en-US" baseline="0" dirty="0"/>
              <a:t> calculated the prevalence of harassment of residents at 63% (mostly sexual harassment &amp; gender discrimination) </a:t>
            </a: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/>
              <a:t>Quality of care is impacted; </a:t>
            </a:r>
            <a:r>
              <a:rPr lang="en-US" dirty="0">
                <a:solidFill>
                  <a:srgbClr val="FF0000"/>
                </a:solidFill>
              </a:rPr>
              <a:t>medical errors increase</a:t>
            </a:r>
            <a:r>
              <a:rPr lang="en-US" dirty="0"/>
              <a:t>, ultimately, </a:t>
            </a:r>
            <a:r>
              <a:rPr lang="en-US" u="sng" dirty="0"/>
              <a:t>patients</a:t>
            </a:r>
            <a:r>
              <a:rPr lang="en-US" dirty="0"/>
              <a:t> are adversely affected (</a:t>
            </a:r>
            <a:r>
              <a:rPr lang="en-US" dirty="0" err="1"/>
              <a:t>Laschinger</a:t>
            </a:r>
            <a:r>
              <a:rPr lang="en-US" dirty="0"/>
              <a:t>, 2014)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D5184-509F-4753-A1D8-6726B6F25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365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 new course and clerkship evaluations in “reporting procedures”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D5184-509F-4753-A1D8-6726B6F25B7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39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Created film to illustrate concepts- most salient points brought up by student focus groups</a:t>
            </a:r>
          </a:p>
          <a:p>
            <a:r>
              <a:rPr lang="en-US"/>
              <a:t>Scenarios purposely ambiguous to stimulate discussion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D5184-509F-4753-A1D8-6726B6F25B7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23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were</a:t>
            </a:r>
            <a:r>
              <a:rPr lang="en-US" baseline="0" dirty="0"/>
              <a:t> interested in educating our students about existing policies/reporting routes and also trying to get a handle on what students were experiencing and whether that was true mistreatment or whether they were possibly misinterpreting </a:t>
            </a:r>
            <a:r>
              <a:rPr lang="en-US" baseline="0" dirty="0" err="1"/>
              <a:t>behaviours</a:t>
            </a:r>
            <a:r>
              <a:rPr lang="en-US" baseline="0" dirty="0"/>
              <a:t> as mistreatment and if so why.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D5184-509F-4753-A1D8-6726B6F25B7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75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42BA4-7642-C544-8037-A8A33575B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4DD05-5090-3D4B-812A-C778180FF4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761C6-C848-AA47-874C-0F04DD70A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774A-F1D4-A542-99E4-840AC3F0BB98}" type="datetimeFigureOut">
              <a:rPr lang="en-US" smtClean="0"/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A161E-EF23-8D4C-9D2B-D050628C3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CD97B-1097-2A43-A4DC-A3D82F38B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99D0-5DB4-9641-B6F9-C46EA16C4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62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4F974-1FFA-A941-946D-0F37A110A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61D8EE-94EF-564E-BB73-F7EAA4CA85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10E06-5EA6-664C-AAB4-F14485644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774A-F1D4-A542-99E4-840AC3F0BB98}" type="datetimeFigureOut">
              <a:rPr lang="en-US" smtClean="0"/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09BD1-99FB-B94A-BA88-30E8C835F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BC908-474F-5B4B-804D-621CEEFEA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99D0-5DB4-9641-B6F9-C46EA16C4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47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C6A68B-252F-2444-BA51-51D7E22FE7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3A41E-4E3A-014D-807F-40B81A4E3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2E628-63BC-2A40-ADC5-24439710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774A-F1D4-A542-99E4-840AC3F0BB98}" type="datetimeFigureOut">
              <a:rPr lang="en-US" smtClean="0"/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583E4-70E1-1341-95DD-FE054EB4A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34832-0F39-414E-AA25-4A18EFA9E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99D0-5DB4-9641-B6F9-C46EA16C4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08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150EE-92ED-5842-ACDD-CA3BF9294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8AEC5-9966-0E4D-B94D-BCF6C96A0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5F414-EBFE-6547-A570-535655FA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774A-F1D4-A542-99E4-840AC3F0BB98}" type="datetimeFigureOut">
              <a:rPr lang="en-US" smtClean="0"/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3D5E8-7CA1-D049-8B00-55B969805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F4BA7-D41B-0949-BBE2-ABFAF5BCC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99D0-5DB4-9641-B6F9-C46EA16C4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27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00D9-951F-0246-A0E3-2F4578054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233D7-394C-6F43-B8AB-305B82715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7C1A3-62C5-EA4A-8010-0178F008B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774A-F1D4-A542-99E4-840AC3F0BB98}" type="datetimeFigureOut">
              <a:rPr lang="en-US" smtClean="0"/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768CA-2DD7-7B47-BDCF-000008BDA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FE612-00C5-1D44-9008-D77C5055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99D0-5DB4-9641-B6F9-C46EA16C4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7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46629-EF0B-A440-9A51-A471266F9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4035E-D52E-214A-B661-AAC70F228A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46CE5-AF0D-814B-9335-579000AB8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AB806B-E532-2F43-A772-9B41E5860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774A-F1D4-A542-99E4-840AC3F0BB98}" type="datetimeFigureOut">
              <a:rPr lang="en-US" smtClean="0"/>
              <a:t>9/29/21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16DE4-EBB9-EF42-8968-D8A9BBC50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6F693B-0404-9742-A1BE-C52CA3FC6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99D0-5DB4-9641-B6F9-C46EA16C4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5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91B94-E5C0-CD4A-BBA9-F730DBC82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5ADA5-72E5-B540-A560-62C7BEDC9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9B095C-59F4-8548-8898-CEAC104A4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518AA5-EA0D-2843-9BA5-FC635E75C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16AE9F-BEF1-134D-AAA4-B329D75703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C20AB-4DDD-7146-A62F-CBB858769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774A-F1D4-A542-99E4-840AC3F0BB98}" type="datetimeFigureOut">
              <a:rPr lang="en-US" smtClean="0"/>
              <a:t>9/29/21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DFFD9-7631-7848-91E2-FBBB5FFB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BE508-B40B-1245-AB3D-28BE0007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99D0-5DB4-9641-B6F9-C46EA16C4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58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F9CE8-0AC1-0A4E-9933-2B504A7CF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7891C-755A-4647-BD8D-3E2304FAE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774A-F1D4-A542-99E4-840AC3F0BB98}" type="datetimeFigureOut">
              <a:rPr lang="en-US" smtClean="0"/>
              <a:t>9/29/21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BE08F1-DA1D-174C-9ACD-52E727E0A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0D5BE-84CF-8B4C-8286-4D3B6CF4A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99D0-5DB4-9641-B6F9-C46EA16C4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13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DDA6E9-6CD9-3345-A668-58402AD54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774A-F1D4-A542-99E4-840AC3F0BB98}" type="datetimeFigureOut">
              <a:rPr lang="en-US" smtClean="0"/>
              <a:t>9/29/21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5D3395-3F9E-8743-B709-24121769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CE179-CE4A-404C-A9B9-A54EDCEE1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99D0-5DB4-9641-B6F9-C46EA16C4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1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4A34-0312-7B49-BD08-17DDBA47E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42D25-6A28-1A46-8765-0B8E0729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C012EA-69A7-A443-8753-982CE0578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4893C-142A-5A4C-A297-E8E67C246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774A-F1D4-A542-99E4-840AC3F0BB98}" type="datetimeFigureOut">
              <a:rPr lang="en-US" smtClean="0"/>
              <a:t>9/29/21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92459-F258-654B-B2D4-F66F1516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C1FCC-DC8E-BB42-A4B7-CD84D13E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99D0-5DB4-9641-B6F9-C46EA16C4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7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8BA7A-5168-8741-9683-CAD31C579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4728E-2415-EC42-9792-2CBBD282FA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208E57-10C8-E440-9416-0E38247854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F2276-C96A-3A44-8815-E299FBFAF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774A-F1D4-A542-99E4-840AC3F0BB98}" type="datetimeFigureOut">
              <a:rPr lang="en-US" smtClean="0"/>
              <a:t>9/29/21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50E756-C50C-C144-9CC1-B28C8448F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8E24E-AE65-8847-96FD-3C1A99141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199D0-5DB4-9641-B6F9-C46EA16C4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49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22736C-66B0-934C-9EA1-DE88EF729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9F598-00D3-E344-AA72-4F8F218E8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43BB1-3CCD-AC48-9736-DD5EC8A1A2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A774A-F1D4-A542-99E4-840AC3F0BB98}" type="datetimeFigureOut">
              <a:rPr lang="en-US" smtClean="0"/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89450-B0EF-BE46-B064-D21823D32E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56CCA-AE3F-6442-B89B-45E105BBE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199D0-5DB4-9641-B6F9-C46EA16C4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99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alm tree in front of a building&#10;&#10;Description automatically generated">
            <a:extLst>
              <a:ext uri="{FF2B5EF4-FFF2-40B4-BE49-F238E27FC236}">
                <a16:creationId xmlns:a16="http://schemas.microsoft.com/office/drawing/2014/main" id="{2077E84E-BD76-D847-BD78-820759D1C8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9" r="44137" b="1"/>
          <a:stretch/>
        </p:blipFill>
        <p:spPr>
          <a:xfrm>
            <a:off x="3876291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2" name="Picture 11" descr="A picture containing outdoor, building, water, bridge&#10;&#10;Description automatically generated">
            <a:extLst>
              <a:ext uri="{FF2B5EF4-FFF2-40B4-BE49-F238E27FC236}">
                <a16:creationId xmlns:a16="http://schemas.microsoft.com/office/drawing/2014/main" id="{A3B52E6A-2F4C-2446-BF65-A2DCC3BEDA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6" r="6438"/>
          <a:stretch/>
        </p:blipFill>
        <p:spPr>
          <a:xfrm>
            <a:off x="7060268" y="3456433"/>
            <a:ext cx="3607733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4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CD1A7C0C-CC2A-5949-B185-F8B11D928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4" r="23995" b="2"/>
          <a:stretch/>
        </p:blipFill>
        <p:spPr bwMode="auto">
          <a:xfrm>
            <a:off x="3916072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1966ED6-E6DD-314E-8C04-F1A43833B2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03375" y="2060030"/>
            <a:ext cx="2952502" cy="2154936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Promoting a Positive Learning Environment:</a:t>
            </a:r>
            <a:br>
              <a:rPr lang="en-US" sz="2800" dirty="0"/>
            </a:br>
            <a:r>
              <a:rPr lang="en-US" sz="2800" dirty="0"/>
              <a:t>Mistreatment Prevention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1BBDDB3-8629-1F47-AEF2-C1B768538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3375" y="4269830"/>
            <a:ext cx="3112168" cy="1913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Teaching Academy</a:t>
            </a:r>
          </a:p>
          <a:p>
            <a:pPr marL="0" indent="0">
              <a:buNone/>
            </a:pPr>
            <a:r>
              <a:rPr lang="en-US" sz="1600" dirty="0"/>
              <a:t>Essentials of Teaching 2021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Judy Lewis, M.D.</a:t>
            </a:r>
          </a:p>
          <a:p>
            <a:pPr marL="0" indent="0">
              <a:buNone/>
            </a:pPr>
            <a:r>
              <a:rPr lang="en-US" sz="1500" dirty="0"/>
              <a:t>Nathalie Feldman, M.D.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BEB90-B216-DD40-B66C-645C83038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ts val="600"/>
              </a:spcAft>
              <a:defRPr/>
            </a:pPr>
            <a:fld id="{AEE9D37E-32C4-9F43-BA05-A6B11B0AC12B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ts val="600"/>
                </a:spcAft>
                <a:defRPr/>
              </a:pPr>
              <a:t>1</a:t>
            </a:fld>
            <a:endParaRPr lang="en-US">
              <a:solidFill>
                <a:schemeClr val="bg1"/>
              </a:solidFill>
              <a:ea typeface="MS PGothic" pitchFamily="34" charset="-128"/>
            </a:endParaRPr>
          </a:p>
        </p:txBody>
      </p:sp>
      <p:pic>
        <p:nvPicPr>
          <p:cNvPr id="10" name="Picture 9" descr="A picture containing outdoor, road, building, street&#10;&#10;Description automatically generated">
            <a:extLst>
              <a:ext uri="{FF2B5EF4-FFF2-40B4-BE49-F238E27FC236}">
                <a16:creationId xmlns:a16="http://schemas.microsoft.com/office/drawing/2014/main" id="{49B762F7-7E6C-4F4B-8FC3-C0C5EB5840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" r="1" b="1"/>
          <a:stretch/>
        </p:blipFill>
        <p:spPr>
          <a:xfrm>
            <a:off x="7077280" y="10"/>
            <a:ext cx="3590721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53075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3400"/>
              <a:t>Created Film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pPr>
              <a:buClr>
                <a:srgbClr val="008000"/>
              </a:buClr>
              <a:buFont typeface="Wingdings" charset="2"/>
              <a:buChar char="§"/>
            </a:pPr>
            <a:r>
              <a:rPr lang="en-US" sz="1800"/>
              <a:t>Script created from focus groups and student reports at UVM</a:t>
            </a:r>
          </a:p>
          <a:p>
            <a:pPr>
              <a:buClr>
                <a:srgbClr val="008000"/>
              </a:buClr>
              <a:buFont typeface="Wingdings" charset="2"/>
              <a:buChar char="§"/>
            </a:pPr>
            <a:r>
              <a:rPr lang="en-US" sz="1800"/>
              <a:t>Themes universal</a:t>
            </a:r>
          </a:p>
          <a:p>
            <a:pPr>
              <a:buClr>
                <a:srgbClr val="008000"/>
              </a:buClr>
              <a:buFont typeface="Wingdings" charset="2"/>
              <a:buChar char="§"/>
            </a:pPr>
            <a:r>
              <a:rPr lang="en-US" sz="1800"/>
              <a:t>8 minutes long; contains 4 vignettes</a:t>
            </a:r>
          </a:p>
        </p:txBody>
      </p:sp>
      <p:pic>
        <p:nvPicPr>
          <p:cNvPr id="4" name="Picture 3" descr="IMG_2280.jpg"/>
          <p:cNvPicPr>
            <a:picLocks noChangeAspect="1"/>
          </p:cNvPicPr>
          <p:nvPr/>
        </p:nvPicPr>
        <p:blipFill rotWithShape="1">
          <a:blip r:embed="rId3"/>
          <a:srcRect r="1" b="13080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7388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D5D2E51-A652-4FCB-ADE3-8974F2723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08E18253-076D-4D89-968E-FCD8887E2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F6EBCC24-DE3B-4BAD-9624-83E1C2D66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912" y="859536"/>
            <a:ext cx="4837176" cy="1243584"/>
          </a:xfrm>
        </p:spPr>
        <p:txBody>
          <a:bodyPr>
            <a:normAutofit/>
          </a:bodyPr>
          <a:lstStyle/>
          <a:p>
            <a:r>
              <a:rPr lang="en-US" sz="3400"/>
              <a:t>On-Line Module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07AF1D-AB44-447B-BC2F-DBECCC06C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CD70E2-BD62-41E4-975D-E58B07928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8912" y="2514600"/>
            <a:ext cx="4837176" cy="3666744"/>
          </a:xfrm>
        </p:spPr>
        <p:txBody>
          <a:bodyPr>
            <a:normAutofit/>
          </a:bodyPr>
          <a:lstStyle/>
          <a:p>
            <a:pPr>
              <a:buClr>
                <a:srgbClr val="008000"/>
              </a:buClr>
              <a:buFont typeface="Wingdings" charset="2"/>
              <a:buChar char="§"/>
            </a:pPr>
            <a:r>
              <a:rPr lang="en-US" sz="1800"/>
              <a:t>Required of all 3</a:t>
            </a:r>
            <a:r>
              <a:rPr lang="en-US" sz="1800" baseline="30000"/>
              <a:t>rd</a:t>
            </a:r>
            <a:r>
              <a:rPr lang="en-US" sz="1800"/>
              <a:t> year medical students and incoming housestaff</a:t>
            </a:r>
          </a:p>
          <a:p>
            <a:pPr>
              <a:buClr>
                <a:srgbClr val="008000"/>
              </a:buClr>
              <a:buFont typeface="Wingdings" charset="2"/>
              <a:buChar char="§"/>
            </a:pPr>
            <a:r>
              <a:rPr lang="en-US" sz="1800"/>
              <a:t>Defines mistreatment </a:t>
            </a:r>
          </a:p>
          <a:p>
            <a:pPr>
              <a:buClr>
                <a:srgbClr val="008000"/>
              </a:buClr>
              <a:buFont typeface="Wingdings" charset="2"/>
              <a:buChar char="§"/>
            </a:pPr>
            <a:r>
              <a:rPr lang="en-US" sz="1800"/>
              <a:t>Explores factors that contribute to and mitigate mistreatment</a:t>
            </a:r>
          </a:p>
          <a:p>
            <a:pPr>
              <a:buClr>
                <a:srgbClr val="008000"/>
              </a:buClr>
              <a:buFont typeface="Wingdings" charset="2"/>
              <a:buChar char="§"/>
            </a:pPr>
            <a:r>
              <a:rPr lang="en-US" sz="1800"/>
              <a:t>Links to policies and reporting routes w/ attestation function</a:t>
            </a:r>
          </a:p>
        </p:txBody>
      </p:sp>
      <p:pic>
        <p:nvPicPr>
          <p:cNvPr id="6" name="Picture 5" descr="Screen shot 2015-06-14 at 11.48.1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392" y="712320"/>
            <a:ext cx="2505456" cy="1854037"/>
          </a:xfrm>
          <a:prstGeom prst="rect">
            <a:avLst/>
          </a:prstGeom>
        </p:spPr>
      </p:pic>
      <p:pic>
        <p:nvPicPr>
          <p:cNvPr id="4" name="Picture 3" descr="Screen shot 2015-06-14 at 11.30.3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8744" y="715452"/>
            <a:ext cx="2505456" cy="1847773"/>
          </a:xfrm>
          <a:prstGeom prst="rect">
            <a:avLst/>
          </a:prstGeom>
        </p:spPr>
      </p:pic>
      <p:pic>
        <p:nvPicPr>
          <p:cNvPr id="5" name="Picture 4" descr="Screen shot 2015-06-14 at 12.51.4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8560" y="2897934"/>
            <a:ext cx="4482470" cy="328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07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940" name="Rectangle 7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38" name="Picture 2" descr="C:\Users\p137307\AppData\Local\Microsoft\Windows\Temporary Internet Files\Content.IE5\K0EX5RIH\pellicola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2" b="-1"/>
          <a:stretch/>
        </p:blipFill>
        <p:spPr bwMode="auto"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9941" name="Freeform: Shape 7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Film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F15047-6BE4-234E-8ABB-D51EEBF30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en-US" sz="2600">
                <a:ea typeface="MS PGothic" pitchFamily="34" charset="-128"/>
              </a:rPr>
              <a:t>Scenario 1: Does this constitute mistreatment?</a:t>
            </a:r>
            <a:endParaRPr lang="en-US" sz="26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CB2F7-5C76-6943-9924-1DD08C04E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514350" indent="-514350">
              <a:buFont typeface="Arial" pitchFamily="34" charset="0"/>
              <a:buAutoNum type="alphaUcPeriod"/>
            </a:pPr>
            <a:r>
              <a:rPr lang="en-US" sz="1700">
                <a:ea typeface="MS PGothic" pitchFamily="34" charset="-128"/>
                <a:cs typeface="Arial" pitchFamily="34" charset="0"/>
              </a:rPr>
              <a:t>Yes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1700">
                <a:ea typeface="MS PGothic" pitchFamily="34" charset="-128"/>
                <a:cs typeface="Arial" pitchFamily="34" charset="0"/>
              </a:rPr>
              <a:t>No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1700">
                <a:ea typeface="MS PGothic" pitchFamily="34" charset="-128"/>
                <a:cs typeface="Arial" pitchFamily="34" charset="0"/>
              </a:rPr>
              <a:t>Not sure</a:t>
            </a:r>
          </a:p>
          <a:p>
            <a:endParaRPr lang="en-US" sz="1700"/>
          </a:p>
        </p:txBody>
      </p:sp>
      <p:pic>
        <p:nvPicPr>
          <p:cNvPr id="5" name="Picture 2" descr="C:\Users\m209922\AppData\Local\Microsoft\Windows\Temporary Internet Files\Content.Outlook\JW7X4LUP\still11.jpg">
            <a:extLst>
              <a:ext uri="{FF2B5EF4-FFF2-40B4-BE49-F238E27FC236}">
                <a16:creationId xmlns:a16="http://schemas.microsoft.com/office/drawing/2014/main" id="{E81A1881-313F-3447-B0A8-EC3320DC6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5" r="12618"/>
          <a:stretch/>
        </p:blipFill>
        <p:spPr bwMode="auto">
          <a:xfrm>
            <a:off x="5812971" y="93137"/>
            <a:ext cx="5018877" cy="666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2CC63-205F-3849-B93F-DA99F6882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5688" y="6356350"/>
            <a:ext cx="2121408" cy="365125"/>
          </a:xfrm>
        </p:spPr>
        <p:txBody>
          <a:bodyPr>
            <a:normAutofit/>
          </a:bodyPr>
          <a:lstStyle/>
          <a:p>
            <a:pPr defTabSz="457200" fontAlgn="base">
              <a:spcBef>
                <a:spcPct val="0"/>
              </a:spcBef>
              <a:spcAft>
                <a:spcPts val="600"/>
              </a:spcAft>
            </a:pPr>
            <a:fld id="{A4FFE467-38FD-46A0-BC7D-E18F6232D7E2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ts val="600"/>
                </a:spcAft>
              </a:pPr>
              <a:t>13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0249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:\Users\m209922\AppData\Local\Microsoft\Windows\Temporary Internet Files\Content.Outlook\JW7X4LUP\still2.jpg">
            <a:extLst>
              <a:ext uri="{FF2B5EF4-FFF2-40B4-BE49-F238E27FC236}">
                <a16:creationId xmlns:a16="http://schemas.microsoft.com/office/drawing/2014/main" id="{75500ED8-CC42-3F41-99E4-BBB878AE81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30767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DAA5B0-7533-1346-B79D-E110853FD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400">
                <a:ea typeface="MS PGothic" pitchFamily="34" charset="-128"/>
              </a:rPr>
              <a:t>Scenario 2: Does this constitute mistreatment?</a:t>
            </a:r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80EE8-B055-DD48-8B10-BC5F8E39D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514350" indent="-514350">
              <a:buFont typeface="Arial" pitchFamily="34" charset="0"/>
              <a:buAutoNum type="alphaUcPeriod"/>
            </a:pPr>
            <a:r>
              <a:rPr lang="en-US" sz="1700">
                <a:ea typeface="MS PGothic" pitchFamily="34" charset="-128"/>
                <a:cs typeface="Arial" pitchFamily="34" charset="0"/>
              </a:rPr>
              <a:t>Yes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1700">
                <a:ea typeface="MS PGothic" pitchFamily="34" charset="-128"/>
                <a:cs typeface="Arial" pitchFamily="34" charset="0"/>
              </a:rPr>
              <a:t>No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1700">
                <a:ea typeface="MS PGothic" pitchFamily="34" charset="-128"/>
                <a:cs typeface="Arial" pitchFamily="34" charset="0"/>
              </a:rPr>
              <a:t>Not sure</a:t>
            </a:r>
          </a:p>
          <a:p>
            <a:endParaRPr lang="en-US" sz="17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277DB-F33C-7647-924A-160172A43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</p:spPr>
        <p:txBody>
          <a:bodyPr>
            <a:normAutofit/>
          </a:bodyPr>
          <a:lstStyle/>
          <a:p>
            <a:pPr defTabSz="457200" fontAlgn="base">
              <a:spcBef>
                <a:spcPct val="0"/>
              </a:spcBef>
              <a:spcAft>
                <a:spcPts val="600"/>
              </a:spcAft>
            </a:pPr>
            <a:fld id="{A4FFE467-38FD-46A0-BC7D-E18F6232D7E2}" type="slidenum">
              <a:rPr lang="en-US">
                <a:solidFill>
                  <a:schemeClr val="bg1"/>
                </a:solidFill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ts val="600"/>
                </a:spcAft>
              </a:pPr>
              <a:t>14</a:t>
            </a:fld>
            <a:endParaRPr lang="en-US">
              <a:solidFill>
                <a:schemeClr val="bg1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6338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C9B446A-6343-4E56-90BA-061E4DDF0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3EC72A1B-03D3-499C-B4BF-AC68EEC22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216322C2-3CF0-4D33-BF90-3F384CF6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4303F7-202B-7D4A-95B2-F925CBC93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1800"/>
              <a:t>Scenario 3:  </a:t>
            </a:r>
            <a:br>
              <a:rPr lang="en-US" sz="1800"/>
            </a:br>
            <a:r>
              <a:rPr lang="en-US" sz="1800"/>
              <a:t>Is there mistreatment here?ScScenario 3:</a:t>
            </a:r>
            <a:br>
              <a:rPr lang="en-US" sz="1800"/>
            </a:br>
            <a:r>
              <a:rPr lang="en-US" sz="1800"/>
              <a:t>Is there Mistreatment Here?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7279-19FA-F048-9A72-438F824A2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514350" indent="-514350">
              <a:buFont typeface="Arial" pitchFamily="34" charset="0"/>
              <a:buAutoNum type="alphaUcPeriod"/>
            </a:pPr>
            <a:r>
              <a:rPr lang="en-US" sz="1700">
                <a:ea typeface="MS PGothic" pitchFamily="34" charset="-128"/>
                <a:cs typeface="Arial" pitchFamily="34" charset="0"/>
              </a:rPr>
              <a:t>Yes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1700">
                <a:ea typeface="MS PGothic" pitchFamily="34" charset="-128"/>
                <a:cs typeface="Arial" pitchFamily="34" charset="0"/>
              </a:rPr>
              <a:t>No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1700">
                <a:ea typeface="MS PGothic" pitchFamily="34" charset="-128"/>
                <a:cs typeface="Arial" pitchFamily="34" charset="0"/>
              </a:rPr>
              <a:t>Not sure</a:t>
            </a:r>
          </a:p>
          <a:p>
            <a:endParaRPr lang="en-US" sz="17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AFA44-EB53-8741-B8BE-3E995DDA7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88" y="1161288"/>
            <a:ext cx="7157919" cy="449642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16964-F32E-9043-B012-863719D29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2640" y="6356350"/>
            <a:ext cx="2124456" cy="365125"/>
          </a:xfrm>
        </p:spPr>
        <p:txBody>
          <a:bodyPr>
            <a:normAutofit/>
          </a:bodyPr>
          <a:lstStyle/>
          <a:p>
            <a:pPr defTabSz="457200" fontAlgn="base">
              <a:spcBef>
                <a:spcPct val="0"/>
              </a:spcBef>
              <a:spcAft>
                <a:spcPts val="600"/>
              </a:spcAft>
            </a:pPr>
            <a:fld id="{A4FFE467-38FD-46A0-BC7D-E18F6232D7E2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ts val="600"/>
                </a:spcAft>
              </a:pPr>
              <a:t>15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7669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C9B446A-6343-4E56-90BA-061E4DDF0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3EC72A1B-03D3-499C-B4BF-AC68EEC22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216322C2-3CF0-4D33-BF90-3F384CF6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FAC75B-9757-5541-A87A-B9BA36368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400">
                <a:ea typeface="MS PGothic" pitchFamily="34" charset="-128"/>
              </a:rPr>
              <a:t>Scenario 4: Does this constitute mistreatment?</a:t>
            </a:r>
            <a:endParaRPr lang="en-US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450D0-61A1-2648-8204-FE1AD7E7B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514350" indent="-514350">
              <a:buFont typeface="Arial" pitchFamily="34" charset="0"/>
              <a:buAutoNum type="alphaUcPeriod"/>
            </a:pPr>
            <a:r>
              <a:rPr lang="en-US" sz="1700">
                <a:ea typeface="MS PGothic" pitchFamily="34" charset="-128"/>
                <a:cs typeface="Arial" pitchFamily="34" charset="0"/>
              </a:rPr>
              <a:t>Yes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1700">
                <a:ea typeface="MS PGothic" pitchFamily="34" charset="-128"/>
                <a:cs typeface="Arial" pitchFamily="34" charset="0"/>
              </a:rPr>
              <a:t>No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1700">
                <a:ea typeface="MS PGothic" pitchFamily="34" charset="-128"/>
                <a:cs typeface="Arial" pitchFamily="34" charset="0"/>
              </a:rPr>
              <a:t>Not sure</a:t>
            </a:r>
          </a:p>
          <a:p>
            <a:endParaRPr lang="en-US" sz="1700"/>
          </a:p>
        </p:txBody>
      </p:sp>
      <p:pic>
        <p:nvPicPr>
          <p:cNvPr id="5" name="Picture 2" descr="C:\Users\m209922\AppData\Local\Microsoft\Windows\Temporary Internet Files\Content.Outlook\JW7X4LUP\still8.jpg">
            <a:extLst>
              <a:ext uri="{FF2B5EF4-FFF2-40B4-BE49-F238E27FC236}">
                <a16:creationId xmlns:a16="http://schemas.microsoft.com/office/drawing/2014/main" id="{3E416F4C-B330-4D44-9976-3DEF608DC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 r="1" b="1"/>
          <a:stretch/>
        </p:blipFill>
        <p:spPr bwMode="auto">
          <a:xfrm>
            <a:off x="4898967" y="887900"/>
            <a:ext cx="6921940" cy="519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309D3-AD77-8E4A-9A1C-B0A2E1D57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2640" y="6356350"/>
            <a:ext cx="2124456" cy="365125"/>
          </a:xfrm>
        </p:spPr>
        <p:txBody>
          <a:bodyPr>
            <a:normAutofit/>
          </a:bodyPr>
          <a:lstStyle/>
          <a:p>
            <a:pPr defTabSz="457200" fontAlgn="base">
              <a:spcBef>
                <a:spcPct val="0"/>
              </a:spcBef>
              <a:spcAft>
                <a:spcPts val="600"/>
              </a:spcAft>
            </a:pPr>
            <a:fld id="{A4FFE467-38FD-46A0-BC7D-E18F6232D7E2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ts val="600"/>
                </a:spcAft>
              </a:pPr>
              <a:t>16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0228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8B6DA1-8A5C-BD49-A164-A28063C2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481350"/>
            <a:ext cx="3971107" cy="4526280"/>
          </a:xfrm>
        </p:spPr>
        <p:txBody>
          <a:bodyPr>
            <a:normAutofit/>
          </a:bodyPr>
          <a:lstStyle/>
          <a:p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What We Learned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051E66-DC66-4B43-8601-AEF034CEC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r>
              <a:rPr lang="en-US" sz="2000" dirty="0"/>
              <a:t>Feedback from film discussions led us to discover that the issue is more complicated!</a:t>
            </a:r>
          </a:p>
          <a:p>
            <a:r>
              <a:rPr lang="en-US" sz="2000" dirty="0"/>
              <a:t>Perspective of faculty, staff, residents and nurses important to consider and relay to students</a:t>
            </a:r>
          </a:p>
          <a:p>
            <a:r>
              <a:rPr lang="en-US" sz="2000" dirty="0"/>
              <a:t>System changes and generational differences are important  contributors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38174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/>
              <a:t>Perspectives About Students Shared By Faculty, Residents, Nurses and Staff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pPr lvl="0"/>
            <a:r>
              <a:rPr lang="en-US" sz="2000" dirty="0"/>
              <a:t>Disinterest</a:t>
            </a:r>
          </a:p>
          <a:p>
            <a:pPr lvl="0"/>
            <a:r>
              <a:rPr lang="en-US" sz="2000" dirty="0"/>
              <a:t>Lack of situational awareness</a:t>
            </a:r>
          </a:p>
          <a:p>
            <a:r>
              <a:rPr lang="en-US" sz="2000" dirty="0"/>
              <a:t>Lack of initiative</a:t>
            </a:r>
          </a:p>
          <a:p>
            <a:pPr lvl="0"/>
            <a:r>
              <a:rPr lang="en-US" sz="2000" dirty="0"/>
              <a:t>Overconfidence </a:t>
            </a:r>
          </a:p>
          <a:p>
            <a:pPr lvl="0"/>
            <a:r>
              <a:rPr lang="en-US" sz="2000" dirty="0"/>
              <a:t>Lack of appreciation for policies and protocols</a:t>
            </a:r>
          </a:p>
          <a:p>
            <a:pPr lvl="0"/>
            <a:r>
              <a:rPr lang="en-US" sz="2000" dirty="0"/>
              <a:t>Absorbed in technology</a:t>
            </a:r>
          </a:p>
          <a:p>
            <a:pPr lvl="0"/>
            <a:r>
              <a:rPr lang="en-US" sz="2000" dirty="0"/>
              <a:t>Disrespectful</a:t>
            </a:r>
            <a:r>
              <a:rPr lang="en-US" sz="2000"/>
              <a:t> </a:t>
            </a:r>
            <a:r>
              <a:rPr lang="en-US" sz="2000" dirty="0"/>
              <a:t>of other institution employees</a:t>
            </a:r>
          </a:p>
          <a:p>
            <a:r>
              <a:rPr lang="en-US" sz="2000" dirty="0"/>
              <a:t>Tardiness or Truancy</a:t>
            </a:r>
          </a:p>
          <a:p>
            <a:r>
              <a:rPr lang="en-US" sz="2000" dirty="0"/>
              <a:t>Self centeredness </a:t>
            </a:r>
          </a:p>
          <a:p>
            <a:r>
              <a:rPr lang="en-US" sz="2000" dirty="0"/>
              <a:t>Grievances re: grades</a:t>
            </a:r>
          </a:p>
          <a:p>
            <a:pPr lvl="0"/>
            <a:r>
              <a:rPr lang="en-US" sz="2000" dirty="0"/>
              <a:t>Inappropriate or unhelpful feedback</a:t>
            </a:r>
            <a:endParaRPr lang="en-US" sz="2000" strike="sngStrike" dirty="0"/>
          </a:p>
          <a:p>
            <a:pPr lvl="0"/>
            <a:r>
              <a:rPr lang="en-US" sz="2000" dirty="0"/>
              <a:t>Inability to separate education from activism</a:t>
            </a:r>
          </a:p>
          <a:p>
            <a:pPr lvl="0"/>
            <a:endParaRPr lang="en-US" sz="2000"/>
          </a:p>
          <a:p>
            <a:pPr lvl="0"/>
            <a:endParaRPr lang="en-US" sz="2000" dirty="0"/>
          </a:p>
          <a:p>
            <a:pPr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86479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FCF5-3AB4-FB4F-9558-BD5BF7143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How We Responded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16F6E8BE-4B9A-4D28-B0D5-5036146092F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52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4276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pPr algn="ctr" eaLnBrk="1" hangingPunct="1"/>
            <a:r>
              <a:rPr lang="en-US" sz="3200" dirty="0"/>
              <a:t>Objectives</a:t>
            </a:r>
          </a:p>
        </p:txBody>
      </p:sp>
      <p:graphicFrame>
        <p:nvGraphicFramePr>
          <p:cNvPr id="8196" name="Content Placeholder 2">
            <a:extLst>
              <a:ext uri="{FF2B5EF4-FFF2-40B4-BE49-F238E27FC236}">
                <a16:creationId xmlns:a16="http://schemas.microsoft.com/office/drawing/2014/main" id="{6DAC7CAB-B150-446D-9E71-62DADB550D0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52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47653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/>
              <a:t>Second Film Curriculum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94" name="Content Placeholder 2"/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sz="2000" dirty="0">
                <a:cs typeface="Arial" pitchFamily="34" charset="0"/>
              </a:rPr>
              <a:t>Both learner </a:t>
            </a:r>
            <a:r>
              <a:rPr lang="en-US" sz="2000" i="1" dirty="0">
                <a:cs typeface="Arial" pitchFamily="34" charset="0"/>
              </a:rPr>
              <a:t>and faculty </a:t>
            </a:r>
            <a:r>
              <a:rPr lang="en-US" sz="2000" dirty="0">
                <a:cs typeface="Arial" pitchFamily="34" charset="0"/>
              </a:rPr>
              <a:t>perspectives on challenges encountered in the learning environment</a:t>
            </a:r>
          </a:p>
          <a:p>
            <a:pPr eaLnBrk="1" hangingPunct="1"/>
            <a:r>
              <a:rPr lang="en-US" sz="2000" dirty="0">
                <a:cs typeface="Arial" pitchFamily="34" charset="0"/>
              </a:rPr>
              <a:t>Explore generational differences that may contribute to conflicts in the learning environment</a:t>
            </a:r>
          </a:p>
          <a:p>
            <a:pPr eaLnBrk="1" hangingPunct="1"/>
            <a:r>
              <a:rPr lang="en-US" sz="2000" dirty="0">
                <a:cs typeface="Arial" pitchFamily="34" charset="0"/>
              </a:rPr>
              <a:t>Develop and review tools to help bridge generational divides and improve the learning environment</a:t>
            </a:r>
          </a:p>
        </p:txBody>
      </p:sp>
    </p:spTree>
    <p:extLst>
      <p:ext uri="{BB962C8B-B14F-4D97-AF65-F5344CB8AC3E}">
        <p14:creationId xmlns:p14="http://schemas.microsoft.com/office/powerpoint/2010/main" val="73854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14141FC-8189-47F8-821A-FC9A4E91E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81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09DD7AE-7F84-A94F-87E0-17D155532679}"/>
              </a:ext>
            </a:extLst>
          </p:cNvPr>
          <p:cNvSpPr txBox="1">
            <a:spLocks/>
          </p:cNvSpPr>
          <p:nvPr/>
        </p:nvSpPr>
        <p:spPr>
          <a:xfrm>
            <a:off x="4581144" y="510047"/>
            <a:ext cx="6858000" cy="1645920"/>
          </a:xfr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228600" algn="l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  <a:ea typeface="+mn-ea"/>
                <a:cs typeface="+mn-cs"/>
              </a:rPr>
              <a:t>Film #2: Building Relationships Across Divides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D106C5D3-C144-3148-9FCB-C00C4827A4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7" r="14381" b="-4"/>
          <a:stretch/>
        </p:blipFill>
        <p:spPr>
          <a:xfrm>
            <a:off x="557784" y="2606462"/>
            <a:ext cx="3584448" cy="3639312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1390051-ED54-9049-A427-694F19CF68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r="14720"/>
          <a:stretch/>
        </p:blipFill>
        <p:spPr bwMode="auto">
          <a:xfrm>
            <a:off x="4347599" y="2606462"/>
            <a:ext cx="3584448" cy="36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D9954E-7C97-4E40-903A-AF3F8B8458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4" r="25864" b="3"/>
          <a:stretch/>
        </p:blipFill>
        <p:spPr bwMode="auto">
          <a:xfrm>
            <a:off x="8137415" y="2606462"/>
            <a:ext cx="3584448" cy="36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9515DC-CCB4-EB49-B960-078E4CE34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2854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9948887-2F0C-1A47-BC5E-E325D3D9E265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57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937595-387A-9847-90D2-286EEF815F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3677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CAAF91-EA14-324D-9CD1-EB6AAB69A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582" y="118534"/>
            <a:ext cx="8297333" cy="843092"/>
          </a:xfrm>
        </p:spPr>
        <p:txBody>
          <a:bodyPr anchor="b">
            <a:normAutofit/>
          </a:bodyPr>
          <a:lstStyle/>
          <a:p>
            <a:pPr algn="ctr"/>
            <a:r>
              <a:rPr lang="en-US" sz="3200" dirty="0"/>
              <a:t>Educator Teaching Points in Scenario 3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FFC649-7B6E-7B4E-81AF-48C39B39B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894" y="2378784"/>
            <a:ext cx="3278188" cy="2281766"/>
          </a:xfrm>
        </p:spPr>
        <p:txBody>
          <a:bodyPr>
            <a:normAutofit/>
          </a:bodyPr>
          <a:lstStyle/>
          <a:p>
            <a:r>
              <a:rPr lang="en-US" dirty="0"/>
              <a:t>What looks like “entitled” behavior may be lack of  acculturation to the clinical setting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B89992-B1C1-EE4A-8466-18EC5C791806}"/>
              </a:ext>
            </a:extLst>
          </p:cNvPr>
          <p:cNvGraphicFramePr>
            <a:graphicFrameLocks noGrp="1"/>
          </p:cNvGraphicFramePr>
          <p:nvPr/>
        </p:nvGraphicFramePr>
        <p:xfrm>
          <a:off x="4666949" y="1898781"/>
          <a:ext cx="5690785" cy="42688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00652">
                  <a:extLst>
                    <a:ext uri="{9D8B030D-6E8A-4147-A177-3AD203B41FA5}">
                      <a16:colId xmlns:a16="http://schemas.microsoft.com/office/drawing/2014/main" val="3552635731"/>
                    </a:ext>
                  </a:extLst>
                </a:gridCol>
                <a:gridCol w="2890133">
                  <a:extLst>
                    <a:ext uri="{9D8B030D-6E8A-4147-A177-3AD203B41FA5}">
                      <a16:colId xmlns:a16="http://schemas.microsoft.com/office/drawing/2014/main" val="3436672190"/>
                    </a:ext>
                  </a:extLst>
                </a:gridCol>
              </a:tblGrid>
              <a:tr h="3173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Optimal</a:t>
                      </a:r>
                    </a:p>
                  </a:txBody>
                  <a:tcPr marL="70083" marR="70083" marT="35042" marB="350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Suboptimal</a:t>
                      </a:r>
                    </a:p>
                  </a:txBody>
                  <a:tcPr marL="70083" marR="70083" marT="35042" marB="35042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314199"/>
                  </a:ext>
                </a:extLst>
              </a:tr>
              <a:tr h="82282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dirty="0"/>
                        <a:t>Be curious about students</a:t>
                      </a:r>
                    </a:p>
                  </a:txBody>
                  <a:tcPr marL="70083" marR="70083" marT="35042" marB="3504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Assuming that an observed behavior is governed by sense of entitlement</a:t>
                      </a:r>
                    </a:p>
                  </a:txBody>
                  <a:tcPr marL="70083" marR="70083" marT="35042" marB="3504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320549"/>
                  </a:ext>
                </a:extLst>
              </a:tr>
              <a:tr h="78879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Be aware of “invisible” pressures on students</a:t>
                      </a:r>
                    </a:p>
                  </a:txBody>
                  <a:tcPr marL="70083" marR="70083" marT="35042" marB="35042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Not setting clear expectations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70083" marR="70083" marT="35042" marB="35042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574048"/>
                  </a:ext>
                </a:extLst>
              </a:tr>
              <a:tr h="2242578">
                <a:tc>
                  <a:txBody>
                    <a:bodyPr/>
                    <a:lstStyle/>
                    <a:p>
                      <a:r>
                        <a:rPr lang="en-US" sz="1800" dirty="0"/>
                        <a:t>Dialogue is good:</a:t>
                      </a:r>
                    </a:p>
                    <a:p>
                      <a:pPr lvl="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Be prepared to learn as well as teach</a:t>
                      </a:r>
                    </a:p>
                    <a:p>
                      <a:pPr lvl="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Preface your observations with “it seemed to me” rather than sharing an assumption as reality</a:t>
                      </a:r>
                    </a:p>
                  </a:txBody>
                  <a:tcPr marL="70083" marR="70083" marT="35042" marB="3504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Not being curious about hidden pressures on learners.</a:t>
                      </a:r>
                    </a:p>
                  </a:txBody>
                  <a:tcPr marL="70083" marR="70083" marT="35042" marB="3504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1276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6FB5E29-9BB5-7A4C-AFAB-537DD109319D}"/>
              </a:ext>
            </a:extLst>
          </p:cNvPr>
          <p:cNvSpPr txBox="1"/>
          <p:nvPr/>
        </p:nvSpPr>
        <p:spPr>
          <a:xfrm>
            <a:off x="6672937" y="1384582"/>
            <a:ext cx="1876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BEHAVIORS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C6F197-2A38-054D-AD20-B0FB126F038F}"/>
              </a:ext>
            </a:extLst>
          </p:cNvPr>
          <p:cNvSpPr txBox="1"/>
          <p:nvPr/>
        </p:nvSpPr>
        <p:spPr>
          <a:xfrm>
            <a:off x="925293" y="1408595"/>
            <a:ext cx="2347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MAIN THEME</a:t>
            </a:r>
          </a:p>
        </p:txBody>
      </p:sp>
    </p:spTree>
    <p:extLst>
      <p:ext uri="{BB962C8B-B14F-4D97-AF65-F5344CB8AC3E}">
        <p14:creationId xmlns:p14="http://schemas.microsoft.com/office/powerpoint/2010/main" val="2322995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5253FA-13EB-8C4F-BFBE-F22822471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31" y="236780"/>
            <a:ext cx="5905539" cy="932095"/>
          </a:xfrm>
        </p:spPr>
        <p:txBody>
          <a:bodyPr anchor="b">
            <a:normAutofit/>
          </a:bodyPr>
          <a:lstStyle/>
          <a:p>
            <a:r>
              <a:rPr lang="en-US" sz="3200" dirty="0"/>
              <a:t>Learner Curriculum Scenario 3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C4BFF3-3ECA-5E4B-B464-A2F860643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5945" y="1974880"/>
            <a:ext cx="3159654" cy="3714246"/>
          </a:xfrm>
        </p:spPr>
        <p:txBody>
          <a:bodyPr>
            <a:noAutofit/>
          </a:bodyPr>
          <a:lstStyle/>
          <a:p>
            <a:r>
              <a:rPr lang="en-US" dirty="0"/>
              <a:t>Faculty and staff often unaware of pressures you are under</a:t>
            </a:r>
          </a:p>
          <a:p>
            <a:r>
              <a:rPr lang="en-US" dirty="0"/>
              <a:t>Older generations hold experience in high regard</a:t>
            </a:r>
          </a:p>
          <a:p>
            <a:r>
              <a:rPr lang="en-US" dirty="0"/>
              <a:t>In clinical settings, patient care is #1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C0123FA-105C-A04D-AC59-3B349F3FA5E9}"/>
              </a:ext>
            </a:extLst>
          </p:cNvPr>
          <p:cNvGraphicFramePr>
            <a:graphicFrameLocks noGrp="1"/>
          </p:cNvGraphicFramePr>
          <p:nvPr/>
        </p:nvGraphicFramePr>
        <p:xfrm>
          <a:off x="5185270" y="1978041"/>
          <a:ext cx="5241519" cy="436355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05716">
                  <a:extLst>
                    <a:ext uri="{9D8B030D-6E8A-4147-A177-3AD203B41FA5}">
                      <a16:colId xmlns:a16="http://schemas.microsoft.com/office/drawing/2014/main" val="3552635731"/>
                    </a:ext>
                  </a:extLst>
                </a:gridCol>
                <a:gridCol w="2635803">
                  <a:extLst>
                    <a:ext uri="{9D8B030D-6E8A-4147-A177-3AD203B41FA5}">
                      <a16:colId xmlns:a16="http://schemas.microsoft.com/office/drawing/2014/main" val="3436672190"/>
                    </a:ext>
                  </a:extLst>
                </a:gridCol>
              </a:tblGrid>
              <a:tr h="27473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Optimal</a:t>
                      </a:r>
                    </a:p>
                  </a:txBody>
                  <a:tcPr marL="60889" marR="60889" marT="30445" marB="304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Suboptimal</a:t>
                      </a:r>
                    </a:p>
                  </a:txBody>
                  <a:tcPr marL="60889" marR="60889" marT="30445" marB="30445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314199"/>
                  </a:ext>
                </a:extLst>
              </a:tr>
              <a:tr h="93424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/>
                        <a:t>Be curious, humble, and open to learning from nurses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 marL="60889" marR="60889" marT="30445" marB="30445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Not seeking or honoring staff/nurse/PA/NP opinions </a:t>
                      </a:r>
                    </a:p>
                    <a:p>
                      <a:endParaRPr lang="en-US" sz="1600" dirty="0"/>
                    </a:p>
                  </a:txBody>
                  <a:tcPr marL="60889" marR="60889" marT="30445" marB="30445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320549"/>
                  </a:ext>
                </a:extLst>
              </a:tr>
              <a:tr h="115408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Let faculty and staff know your goals and engage them in helping you achieve them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 marL="60889" marR="60889" marT="30445" marB="30445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Put own goals ahead of patient needs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60889" marR="60889" marT="30445" marB="3044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574048"/>
                  </a:ext>
                </a:extLst>
              </a:tr>
              <a:tr h="93424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Pay attention to situation and ask: “Would this be an OK time”? </a:t>
                      </a:r>
                    </a:p>
                    <a:p>
                      <a:endParaRPr lang="en-US" sz="1600" dirty="0"/>
                    </a:p>
                  </a:txBody>
                  <a:tcPr marL="60889" marR="60889" marT="30445" marB="3044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Being over confident in new settings</a:t>
                      </a:r>
                    </a:p>
                  </a:txBody>
                  <a:tcPr marL="60889" marR="60889" marT="30445" marB="30445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127689"/>
                  </a:ext>
                </a:extLst>
              </a:tr>
              <a:tr h="934246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0889" marR="60889" marT="30445" marB="30445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0889" marR="60889" marT="30445" marB="3044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27592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7F0814E-0EB6-AB45-8908-E17AE54FF51E}"/>
              </a:ext>
            </a:extLst>
          </p:cNvPr>
          <p:cNvSpPr txBox="1"/>
          <p:nvPr/>
        </p:nvSpPr>
        <p:spPr>
          <a:xfrm>
            <a:off x="6974766" y="1451660"/>
            <a:ext cx="1876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BEHAVIORS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C7D7CC-305F-4D48-B6FB-339BE2C1BA38}"/>
              </a:ext>
            </a:extLst>
          </p:cNvPr>
          <p:cNvSpPr txBox="1"/>
          <p:nvPr/>
        </p:nvSpPr>
        <p:spPr>
          <a:xfrm>
            <a:off x="2222120" y="1460580"/>
            <a:ext cx="2347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MAIN THEMES</a:t>
            </a:r>
          </a:p>
        </p:txBody>
      </p:sp>
    </p:spTree>
    <p:extLst>
      <p:ext uri="{BB962C8B-B14F-4D97-AF65-F5344CB8AC3E}">
        <p14:creationId xmlns:p14="http://schemas.microsoft.com/office/powerpoint/2010/main" val="4099759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2650" y="556996"/>
            <a:ext cx="7886700" cy="1133693"/>
          </a:xfrm>
        </p:spPr>
        <p:txBody>
          <a:bodyPr>
            <a:normAutofit/>
          </a:bodyPr>
          <a:lstStyle/>
          <a:p>
            <a:pPr algn="ctr"/>
            <a:r>
              <a:rPr lang="en-US" sz="4500" dirty="0"/>
              <a:t>Bridging the Gap Through Film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F8D94BB0-78B8-4CCB-9532-E36AE51527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52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57742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88804D-7723-B34D-82D8-BCB7A2FCE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 education on providing constructive, professional feedback to faculty (Clerkship and Foundations level)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Trainings on peer-mediated (“Cup of Coffee”) conversations supporting professionalism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Equity and justice initiatives in collaboration with ODI, OMSE, LEAP, Teaching Academy, UVM (bystander trainings, restorative justice)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DB567B-902E-7A4F-B69D-73AB4DA7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 Initiatives Born From Dialogue</a:t>
            </a:r>
          </a:p>
        </p:txBody>
      </p:sp>
    </p:spTree>
    <p:extLst>
      <p:ext uri="{BB962C8B-B14F-4D97-AF65-F5344CB8AC3E}">
        <p14:creationId xmlns:p14="http://schemas.microsoft.com/office/powerpoint/2010/main" val="3614049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05B20-C4FF-D646-AF81-3F00E3146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262" y="185446"/>
            <a:ext cx="2475738" cy="638815"/>
          </a:xfrm>
        </p:spPr>
        <p:txBody>
          <a:bodyPr>
            <a:normAutofit/>
          </a:bodyPr>
          <a:lstStyle/>
          <a:p>
            <a:r>
              <a:rPr lang="en-US" sz="2400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30C3C-E39B-D748-B727-A0F9759F4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858" y="824261"/>
            <a:ext cx="5143500" cy="1645920"/>
          </a:xfrm>
        </p:spPr>
        <p:txBody>
          <a:bodyPr anchor="ctr">
            <a:normAutofit lnSpcReduction="10000"/>
          </a:bodyPr>
          <a:lstStyle/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Creating a Positive Learning Environment (and avoiding mistreatment!) – Faculty Guide</a:t>
            </a:r>
          </a:p>
          <a:p>
            <a:r>
              <a:rPr lang="en-US" sz="1600" dirty="0"/>
              <a:t>Online module – interactive engagement with first film curriculum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60C6C5-34BC-094C-B79A-5E778EE21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498"/>
            <a:ext cx="4531884" cy="5828791"/>
          </a:xfrm>
          <a:prstGeom prst="rect">
            <a:avLst/>
          </a:prstGeom>
        </p:spPr>
      </p:pic>
      <p:pic>
        <p:nvPicPr>
          <p:cNvPr id="10" name="Picture 9" descr="Screen shot 2015-06-14 at 11.48.11 AM.png">
            <a:extLst>
              <a:ext uri="{FF2B5EF4-FFF2-40B4-BE49-F238E27FC236}">
                <a16:creationId xmlns:a16="http://schemas.microsoft.com/office/drawing/2014/main" id="{0501F671-125E-874C-9BA3-C88C8029B3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6" b="10453"/>
          <a:stretch/>
        </p:blipFill>
        <p:spPr>
          <a:xfrm>
            <a:off x="5275043" y="4149712"/>
            <a:ext cx="3741068" cy="2478860"/>
          </a:xfrm>
          <a:prstGeom prst="rect">
            <a:avLst/>
          </a:prstGeom>
        </p:spPr>
      </p:pic>
      <p:pic>
        <p:nvPicPr>
          <p:cNvPr id="9" name="Picture 8" descr="Screen shot 2015-06-14 at 11.30.39 AM.png">
            <a:extLst>
              <a:ext uri="{FF2B5EF4-FFF2-40B4-BE49-F238E27FC236}">
                <a16:creationId xmlns:a16="http://schemas.microsoft.com/office/drawing/2014/main" id="{7D43BB4E-EA2E-C948-8511-AE52CF8919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37" r="-6" b="3012"/>
          <a:stretch/>
        </p:blipFill>
        <p:spPr>
          <a:xfrm>
            <a:off x="5134708" y="2138959"/>
            <a:ext cx="3741068" cy="24788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120A7-30DB-FD4C-8044-2006AAEE3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121408" cy="365125"/>
          </a:xfrm>
        </p:spPr>
        <p:txBody>
          <a:bodyPr>
            <a:normAutofit/>
          </a:bodyPr>
          <a:lstStyle/>
          <a:p>
            <a:pPr defTabSz="457200" fontAlgn="base">
              <a:spcBef>
                <a:spcPct val="0"/>
              </a:spcBef>
              <a:spcAft>
                <a:spcPts val="600"/>
              </a:spcAft>
            </a:pPr>
            <a:fld id="{A4FFE467-38FD-46A0-BC7D-E18F6232D7E2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ts val="600"/>
                </a:spcAft>
              </a:pPr>
              <a:t>27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2356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2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/>
              <a:t>Acknowledgements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E18FB468-BA17-49B1-8DFC-190B3BF9AFC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52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0750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0" y="304800"/>
            <a:ext cx="6956434" cy="1143000"/>
          </a:xfrm>
        </p:spPr>
        <p:txBody>
          <a:bodyPr>
            <a:normAutofit/>
          </a:bodyPr>
          <a:lstStyle/>
          <a:p>
            <a:r>
              <a:rPr lang="en-US" sz="3600" dirty="0"/>
              <a:t>Thank you!</a:t>
            </a:r>
          </a:p>
        </p:txBody>
      </p:sp>
      <p:pic>
        <p:nvPicPr>
          <p:cNvPr id="3" name="Content Placeholder 5" descr="The%20End%202-1.jpg"/>
          <p:cNvPicPr>
            <a:picLocks noChangeAspect="1"/>
          </p:cNvPicPr>
          <p:nvPr/>
        </p:nvPicPr>
        <p:blipFill>
          <a:blip r:embed="rId3"/>
          <a:srcRect t="-2673" b="-2673"/>
          <a:stretch>
            <a:fillRect/>
          </a:stretch>
        </p:blipFill>
        <p:spPr>
          <a:xfrm>
            <a:off x="2743200" y="1981201"/>
            <a:ext cx="6878178" cy="378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04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3" name="TPQuestion" title="Question Text"/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1600"/>
              <a:t>What is your knowledge of the behaviors the AAMC includes in their definition of “medical student mistreatment”?</a:t>
            </a:r>
            <a:br>
              <a:rPr lang="en-US" sz="1600"/>
            </a:br>
            <a:endParaRPr lang="en-US" altLang="en-US" sz="1600">
              <a:ea typeface="MS PGothic" charset="-128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314" name="TPAnswers" title="Answer Text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pPr marL="457200" indent="-457200">
              <a:buAutoNum type="alphaUcPeriod"/>
            </a:pPr>
            <a:r>
              <a:rPr lang="en-US" sz="1800"/>
              <a:t>No knowledge</a:t>
            </a:r>
          </a:p>
          <a:p>
            <a:pPr marL="457200" indent="-457200">
              <a:buAutoNum type="alphaUcPeriod"/>
            </a:pPr>
            <a:r>
              <a:rPr lang="en-US" sz="1800"/>
              <a:t>Slight knowledge (I could only name a few behaviors)</a:t>
            </a:r>
          </a:p>
          <a:p>
            <a:pPr marL="457200" indent="-457200">
              <a:buAutoNum type="alphaUcPeriod"/>
            </a:pPr>
            <a:r>
              <a:rPr lang="en-US" sz="1800"/>
              <a:t>Moderate knowledge (I could name most behaviors)</a:t>
            </a:r>
          </a:p>
          <a:p>
            <a:pPr marL="457200" indent="-457200">
              <a:buAutoNum type="alphaUcPeriod"/>
            </a:pPr>
            <a:r>
              <a:rPr lang="en-US" sz="1800"/>
              <a:t>Comprehensive knowledge (I know all the behaviors)</a:t>
            </a:r>
          </a:p>
          <a:p>
            <a:pPr marL="514350" indent="-514350">
              <a:buFont typeface="Arial" charset="0"/>
              <a:buAutoNum type="alphaUcPeriod"/>
            </a:pPr>
            <a:endParaRPr lang="en-US" altLang="en-US" sz="1800">
              <a:ea typeface="MS PGothic" charset="-128"/>
            </a:endParaRPr>
          </a:p>
        </p:txBody>
      </p:sp>
      <p:pic>
        <p:nvPicPr>
          <p:cNvPr id="13316" name="Picture 13315" descr="Glasses on top of a book">
            <a:extLst>
              <a:ext uri="{FF2B5EF4-FFF2-40B4-BE49-F238E27FC236}">
                <a16:creationId xmlns:a16="http://schemas.microsoft.com/office/drawing/2014/main" id="{2DC7768A-5B42-44F9-B9EA-3F2FDC983D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9" r="29119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4839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13" name="TPQuestion" title="Question Text"/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2500"/>
              <a:t>In your opinion, how significant is the issue of medical student mistreatment at the UVM College of Medicine? </a:t>
            </a:r>
            <a:br>
              <a:rPr lang="en-US" sz="2500"/>
            </a:br>
            <a:endParaRPr lang="en-US" altLang="en-US" sz="2500">
              <a:ea typeface="MS PGothic" charset="-128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314" name="TPAnswers" title="Answer Text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pPr marL="457200" indent="-457200">
              <a:buAutoNum type="alphaUcPeriod"/>
            </a:pPr>
            <a:r>
              <a:rPr lang="en-US" sz="2200"/>
              <a:t>Not significant</a:t>
            </a:r>
          </a:p>
          <a:p>
            <a:pPr marL="457200" indent="-457200">
              <a:buAutoNum type="alphaUcPeriod"/>
            </a:pPr>
            <a:r>
              <a:rPr lang="en-US" sz="2200"/>
              <a:t>Slightly significant</a:t>
            </a:r>
          </a:p>
          <a:p>
            <a:pPr marL="457200" indent="-457200">
              <a:buAutoNum type="alphaUcPeriod"/>
            </a:pPr>
            <a:r>
              <a:rPr lang="en-US" sz="2200"/>
              <a:t>Moderately Significant</a:t>
            </a:r>
          </a:p>
          <a:p>
            <a:pPr marL="457200" indent="-457200">
              <a:buAutoNum type="alphaUcPeriod"/>
            </a:pPr>
            <a:r>
              <a:rPr lang="en-US" sz="2200"/>
              <a:t>Very significant </a:t>
            </a:r>
          </a:p>
          <a:p>
            <a:pPr marL="457200" indent="-457200">
              <a:buAutoNum type="alphaUcPeriod"/>
            </a:pPr>
            <a:r>
              <a:rPr lang="en-US" sz="2200"/>
              <a:t>Extremely significant</a:t>
            </a:r>
          </a:p>
          <a:p>
            <a:pPr marL="457200" indent="-457200">
              <a:buAutoNum type="alphaUcPeriod"/>
            </a:pPr>
            <a:r>
              <a:rPr lang="en-US" sz="2200"/>
              <a:t>I am not sure</a:t>
            </a:r>
          </a:p>
          <a:p>
            <a:pPr marL="0" indent="0">
              <a:buNone/>
            </a:pPr>
            <a:endParaRPr lang="en-US" altLang="en-US" sz="2200">
              <a:ea typeface="MS PGothic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6657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700" dirty="0">
                <a:cs typeface="Calibri" panose="020F0502020204030204" pitchFamily="34" charset="0"/>
              </a:rPr>
              <a:t>Mistreatment Defined- AAMC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0">
              <a:buNone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“Mistreatment, either intentional or unintentional, occurs when behavior shows disrespect for the dignity of others and unreasonably interferes with the learning process.”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	</a:t>
            </a:r>
          </a:p>
        </p:txBody>
      </p:sp>
      <p:sp>
        <p:nvSpPr>
          <p:cNvPr id="5" name="Rectangle 4"/>
          <p:cNvSpPr/>
          <p:nvPr/>
        </p:nvSpPr>
        <p:spPr>
          <a:xfrm>
            <a:off x="2917598" y="5059408"/>
            <a:ext cx="639239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prstClr val="black"/>
                </a:solidFill>
                <a:latin typeface="Calibri" pitchFamily="34" charset="0"/>
                <a:ea typeface="+mj-ea"/>
                <a:cs typeface="+mj-cs"/>
              </a:rPr>
              <a:t>Association of American Medical Colleges: Graduation Questionnaire 2001</a:t>
            </a:r>
          </a:p>
        </p:txBody>
      </p:sp>
      <p:pic>
        <p:nvPicPr>
          <p:cNvPr id="6" name="Picture 5" descr="Prejudice and Discrimination J Farac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819401"/>
            <a:ext cx="4972702" cy="199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69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>
                <a:solidFill>
                  <a:srgbClr val="FFFFFF"/>
                </a:solidFill>
              </a:rPr>
              <a:t>Content for GQ Questionsfor GQ Mistreatment Questions</a:t>
            </a:r>
          </a:p>
        </p:txBody>
      </p:sp>
      <p:sp>
        <p:nvSpPr>
          <p:cNvPr id="79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sz="2000">
                <a:solidFill>
                  <a:srgbClr val="FEFFFF"/>
                </a:solidFill>
                <a:cs typeface="Arial" pitchFamily="34" charset="0"/>
              </a:rPr>
              <a:t>Publicly embarrassed/humiliated</a:t>
            </a:r>
          </a:p>
          <a:p>
            <a:pPr eaLnBrk="1" hangingPunct="1"/>
            <a:r>
              <a:rPr lang="en-US" sz="2000">
                <a:solidFill>
                  <a:srgbClr val="FEFFFF"/>
                </a:solidFill>
                <a:cs typeface="Arial" pitchFamily="34" charset="0"/>
              </a:rPr>
              <a:t>Threatened with physical harm or physically harmed</a:t>
            </a:r>
          </a:p>
          <a:p>
            <a:pPr eaLnBrk="1" hangingPunct="1"/>
            <a:r>
              <a:rPr lang="en-US" sz="2000">
                <a:solidFill>
                  <a:srgbClr val="FEFFFF"/>
                </a:solidFill>
                <a:cs typeface="Arial" pitchFamily="34" charset="0"/>
              </a:rPr>
              <a:t>Required to perform personal services</a:t>
            </a:r>
          </a:p>
          <a:p>
            <a:pPr eaLnBrk="1" hangingPunct="1"/>
            <a:r>
              <a:rPr lang="en-US" sz="2000">
                <a:solidFill>
                  <a:srgbClr val="FEFFFF"/>
                </a:solidFill>
                <a:cs typeface="Arial" pitchFamily="34" charset="0"/>
              </a:rPr>
              <a:t>Subjected to offensive sexist, racial, ethnic, or sexual orientation remarks</a:t>
            </a:r>
          </a:p>
          <a:p>
            <a:pPr eaLnBrk="1" hangingPunct="1"/>
            <a:r>
              <a:rPr lang="en-US" sz="2000">
                <a:solidFill>
                  <a:srgbClr val="FEFFFF"/>
                </a:solidFill>
                <a:cs typeface="Arial" pitchFamily="34" charset="0"/>
              </a:rPr>
              <a:t>Based solely on gender, race, ethnicity, or sexual orientation</a:t>
            </a:r>
          </a:p>
          <a:p>
            <a:pPr lvl="1" eaLnBrk="1" hangingPunct="1"/>
            <a:r>
              <a:rPr lang="en-US" sz="2000">
                <a:solidFill>
                  <a:srgbClr val="FEFFFF"/>
                </a:solidFill>
                <a:cs typeface="Arial" pitchFamily="34" charset="0"/>
              </a:rPr>
              <a:t>Denied opportunities for training or rewards </a:t>
            </a:r>
          </a:p>
          <a:p>
            <a:pPr lvl="1" eaLnBrk="1" hangingPunct="1"/>
            <a:r>
              <a:rPr lang="en-US" sz="2000">
                <a:solidFill>
                  <a:srgbClr val="FEFFFF"/>
                </a:solidFill>
                <a:cs typeface="Arial" pitchFamily="34" charset="0"/>
              </a:rPr>
              <a:t>Received lower evaluations or grades </a:t>
            </a:r>
          </a:p>
          <a:p>
            <a:pPr eaLnBrk="1" hangingPunct="1"/>
            <a:r>
              <a:rPr lang="en-US" sz="2000">
                <a:solidFill>
                  <a:srgbClr val="FEFFFF"/>
                </a:solidFill>
                <a:cs typeface="Arial" pitchFamily="34" charset="0"/>
              </a:rPr>
              <a:t>Subjected to unwanted sexual advances</a:t>
            </a:r>
          </a:p>
          <a:p>
            <a:pPr eaLnBrk="1" hangingPunct="1"/>
            <a:r>
              <a:rPr lang="en-US" sz="2000">
                <a:solidFill>
                  <a:srgbClr val="FEFFFF"/>
                </a:solidFill>
                <a:cs typeface="Arial" pitchFamily="34" charset="0"/>
              </a:rPr>
              <a:t>Asked to exchange sexual favors for grades or other rewards</a:t>
            </a:r>
          </a:p>
        </p:txBody>
      </p:sp>
    </p:spTree>
    <p:extLst>
      <p:ext uri="{BB962C8B-B14F-4D97-AF65-F5344CB8AC3E}">
        <p14:creationId xmlns:p14="http://schemas.microsoft.com/office/powerpoint/2010/main" val="2486836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38198F-1139-B549-9801-36BD2D092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48887-2F0C-1A47-BC5E-E325D3D9E265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2B405A0-7D61-7347-9337-0027FD9839B3}"/>
              </a:ext>
            </a:extLst>
          </p:cNvPr>
          <p:cNvGraphicFramePr>
            <a:graphicFrameLocks/>
          </p:cNvGraphicFramePr>
          <p:nvPr/>
        </p:nvGraphicFramePr>
        <p:xfrm>
          <a:off x="1676401" y="1126695"/>
          <a:ext cx="8915400" cy="5182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42EC553-12C6-8C42-9336-0841178400DB}"/>
              </a:ext>
            </a:extLst>
          </p:cNvPr>
          <p:cNvSpPr txBox="1"/>
          <p:nvPr/>
        </p:nvSpPr>
        <p:spPr>
          <a:xfrm>
            <a:off x="2036396" y="549130"/>
            <a:ext cx="8119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Prevalence (%) of selected mistreatment reported on AAMC GQ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3701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Waterfall.jpg"/>
          <p:cNvPicPr>
            <a:picLocks noChangeAspect="1"/>
          </p:cNvPicPr>
          <p:nvPr/>
        </p:nvPicPr>
        <p:blipFill rotWithShape="1">
          <a:blip r:embed="rId3"/>
          <a:srcRect t="7697" r="31630" b="139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Wide Implications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33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University of Vermont Initiatives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385763" indent="-385763">
              <a:buClr>
                <a:srgbClr val="008000"/>
              </a:buClr>
              <a:buAutoNum type="arabicPeriod"/>
            </a:pPr>
            <a:r>
              <a:rPr lang="en-US" sz="1900"/>
              <a:t>Multidisciplinary inter-professional LEAP Committee </a:t>
            </a:r>
          </a:p>
          <a:p>
            <a:pPr marL="385763" indent="-385763">
              <a:buClr>
                <a:srgbClr val="008000"/>
              </a:buClr>
              <a:buAutoNum type="arabicPeriod"/>
            </a:pPr>
            <a:r>
              <a:rPr lang="en-US" sz="1900"/>
              <a:t>Student honor code, authored by students</a:t>
            </a:r>
          </a:p>
          <a:p>
            <a:pPr marL="385763" indent="-385763">
              <a:buClr>
                <a:srgbClr val="008000"/>
              </a:buClr>
              <a:buFont typeface="Arial" pitchFamily="34" charset="0"/>
              <a:buAutoNum type="arabicPeriod"/>
            </a:pPr>
            <a:r>
              <a:rPr lang="en-US" sz="1900"/>
              <a:t>Teaching Academy supporting faculty development in creating positive LE</a:t>
            </a:r>
          </a:p>
          <a:p>
            <a:pPr marL="385763" indent="-385763">
              <a:buClr>
                <a:srgbClr val="008000"/>
              </a:buClr>
              <a:buAutoNum type="arabicPeriod"/>
            </a:pPr>
            <a:r>
              <a:rPr lang="en-US" sz="1900"/>
              <a:t>New Professionalism Statement – widely distributed</a:t>
            </a:r>
          </a:p>
          <a:p>
            <a:pPr marL="385763" indent="-385763">
              <a:buClr>
                <a:srgbClr val="008000"/>
              </a:buClr>
              <a:buFont typeface="Arial" pitchFamily="34" charset="0"/>
              <a:buAutoNum type="arabicPeriod"/>
            </a:pPr>
            <a:r>
              <a:rPr lang="en-US" sz="1900"/>
              <a:t>Director of Learning Environment position </a:t>
            </a:r>
          </a:p>
          <a:p>
            <a:pPr marL="385763" indent="-385763">
              <a:buClr>
                <a:srgbClr val="008000"/>
              </a:buClr>
              <a:buFont typeface="Arial" pitchFamily="34" charset="0"/>
              <a:buAutoNum type="arabicPeriod"/>
            </a:pPr>
            <a:r>
              <a:rPr lang="en-US" sz="1900"/>
              <a:t>Redefined policies and created new reporting procedures </a:t>
            </a:r>
          </a:p>
          <a:p>
            <a:pPr marL="385763" indent="-385763">
              <a:buClr>
                <a:srgbClr val="008000"/>
              </a:buClr>
              <a:buAutoNum type="arabicPeriod"/>
            </a:pPr>
            <a:r>
              <a:rPr lang="en-US" sz="1900"/>
              <a:t>“You Said, We Did” </a:t>
            </a:r>
          </a:p>
          <a:p>
            <a:pPr marL="385763" indent="-385763">
              <a:buClr>
                <a:srgbClr val="008000"/>
              </a:buClr>
              <a:buAutoNum type="arabicPeriod"/>
            </a:pPr>
            <a:r>
              <a:rPr lang="en-US" sz="1900"/>
              <a:t>Professionalism Accolades </a:t>
            </a:r>
          </a:p>
          <a:p>
            <a:pPr marL="385763" indent="-385763">
              <a:buClr>
                <a:srgbClr val="008000"/>
              </a:buClr>
              <a:buAutoNum type="arabicPeriod"/>
            </a:pPr>
            <a:r>
              <a:rPr lang="en-US" sz="1900" b="1"/>
              <a:t>Developed an institution wide curriculum….</a:t>
            </a:r>
          </a:p>
        </p:txBody>
      </p:sp>
    </p:spTree>
    <p:extLst>
      <p:ext uri="{BB962C8B-B14F-4D97-AF65-F5344CB8AC3E}">
        <p14:creationId xmlns:p14="http://schemas.microsoft.com/office/powerpoint/2010/main" val="15724977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57E984C2CBD7428A842AB2FC55939018"/>
  <p:tag name="TYPE" val="MultiChoiceSlide"/>
  <p:tag name="TPSLIDEBULLETSTYLE" val="2"/>
  <p:tag name="TPQUESTIONXML" val="&lt;?xml version=&quot;1.0&quot; encoding=&quot;UTF-8&quot; standalone=&quot;yes&quot;?&gt;&lt;questionlist&gt;&lt;properties&gt;&lt;guid&gt;275D681D11AB4577B68233975E1C0FE9&lt;/guid&gt;&lt;date&gt;9/13/2019 07:43:23 A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57E984C2CBD7428A842AB2FC55939018&lt;/guid&gt;&lt;repollguid&gt;7AF3FE59478B445DB85F4ED91671BE14&lt;/repollguid&gt;&lt;sourceid&gt;731DC6D731464720A1DD1268217A3A88&lt;/sourceid&gt;&lt;questiontext&gt;What is your knowledge of the behaviors the AAMC includes in their definition of “medical student mistreatment”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9A1B486C70C24C7BB09C6CAF983B6535&lt;/guid&gt;&lt;answertext&gt;No knowledge&lt;/answertext&gt;&lt;valuetype&gt;0&lt;/valuetype&gt;&lt;/answer&gt;&lt;answer&gt;&lt;guid&gt;29F113D4533145DE92AA5D364F1DF181&lt;/guid&gt;&lt;answertext&gt;Slight knowledge (I could only name a few behaviors)&lt;/answertext&gt;&lt;valuetype&gt;0&lt;/valuetype&gt;&lt;/answer&gt;&lt;answer&gt;&lt;guid&gt;0CCC68680434451CA1D0DFDBE6AD3C54&lt;/guid&gt;&lt;answertext&gt;Moderate knowledge (I could name most behaviors)&lt;/answertext&gt;&lt;valuetype&gt;0&lt;/valuetype&gt;&lt;/answer&gt;&lt;answer&gt;&lt;guid&gt;A88C58A5EF0C4B2885B484C65FE1F157&lt;/guid&gt;&lt;answertext&gt;Comprehensive knowledge (I know all the behaviors)&lt;/answertext&gt;&lt;valuetype&gt;0&lt;/valuetype&gt;&lt;/answer&gt;&lt;/answers&gt;&lt;/multichoice&gt;&lt;/questions&gt;&lt;/questionlist&gt;"/>
  <p:tag name="LIVECHARTING" val="False"/>
  <p:tag name="AUTOOPENPOLL" val="True"/>
  <p:tag name="CHARTTYPE" val="0"/>
  <p:tag name="CHARTDEFINEDCOLORS" val="3,6,10,45,32,50,13,4,9,55,1"/>
  <p:tag name="HASRESULTS" val="True"/>
  <p:tag name="RESULTS" val="What is your knowledge of the behaviors the AAMC includes in their definition of “medical student mistreatment”?[;crlf;]32[;]32[;]32[;]False[;]0[;][;crlf;]1.9063[;]2[;]0.6304[;]0.3975[;crlf;]8[;]0[;]No knowledge1[;]No knowledge[;][;crlf;]19[;]0[;]Slight knowledge (I could only name a few behaviors)2[;]Slight knowledge (I could only name a few behaviors)[;][;crlf;]5[;]0[;]Moderate knowledge (I could name most behaviors)3[;]Moderate knowledge (I could name most behaviors)[;][;crlf;]0[;]0[;]Comprehensive knowledge (I know all the behaviors)4[;]Comprehensive knowledge (I know all the behaviors)[;][;crlf;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08ACEBE4AE242E691650D44A1B1E320"/>
  <p:tag name="TYPE" val="MultiChoiceSlide"/>
  <p:tag name="TPSLIDEBULLETSTYLE" val="2"/>
  <p:tag name="TPQUESTIONXML" val="&lt;?xml version=&quot;1.0&quot; encoding=&quot;UTF-8&quot; standalone=&quot;yes&quot;?&gt;&lt;questionlist&gt;&lt;properties&gt;&lt;guid&gt;4941400B17444A3AAF54DEFA25DCAF12&lt;/guid&gt;&lt;date&gt;9/13/2019 07:43:23 A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C08ACEBE4AE242E691650D44A1B1E320&lt;/guid&gt;&lt;repollguid&gt;1AE5B07B481841EEADCADB3FCB6BBC5D&lt;/repollguid&gt;&lt;sourceid&gt;669D3164252649548158D0354D7956E5&lt;/sourceid&gt;&lt;questiontext&gt;In your opinion, how significant is the issue of medical student mistreatment at the UVM College of Medicine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EF64E22C373E42FB8C914FA0BD082D80&lt;/guid&gt;&lt;answertext&gt;Not significant&lt;/answertext&gt;&lt;valuetype&gt;0&lt;/valuetype&gt;&lt;/answer&gt;&lt;answer&gt;&lt;guid&gt;45D1E7EAD3534BBBBADA7CF18AEAD96D&lt;/guid&gt;&lt;answertext&gt;Slightly significant&lt;/answertext&gt;&lt;valuetype&gt;0&lt;/valuetype&gt;&lt;/answer&gt;&lt;answer&gt;&lt;guid&gt;1C98CCD13F664986ADBB750A0F1A861D&lt;/guid&gt;&lt;answertext&gt;Moderately Significant&lt;/answertext&gt;&lt;valuetype&gt;0&lt;/valuetype&gt;&lt;/answer&gt;&lt;answer&gt;&lt;guid&gt;0193013A496E42DFB063D0D05B36036E&lt;/guid&gt;&lt;answertext&gt;Very significant&lt;/answertext&gt;&lt;valuetype&gt;0&lt;/valuetype&gt;&lt;/answer&gt;&lt;answer&gt;&lt;guid&gt;75E5D30115F643D0AC71AD3567EA56FB&lt;/guid&gt;&lt;answertext&gt;Extremely significant&lt;/answertext&gt;&lt;valuetype&gt;0&lt;/valuetype&gt;&lt;/answer&gt;&lt;answer&gt;&lt;guid&gt;42E6BDE25B0D4411BD168CAB2394972A&lt;/guid&gt;&lt;answertext&gt;I am not sure&lt;/answertext&gt;&lt;valuetype&gt;0&lt;/valuetype&gt;&lt;/answer&gt;&lt;/answers&gt;&lt;/multichoice&gt;&lt;/questions&gt;&lt;/questionlist&gt;"/>
  <p:tag name="LIVECHARTING" val="False"/>
  <p:tag name="AUTOOPENPOLL" val="True"/>
  <p:tag name="CHARTTYPE" val="0"/>
  <p:tag name="CHARTDEFINEDCOLORS" val="3,6,10,45,32,50,13,4,9,55,1"/>
  <p:tag name="HASRESULTS" val="True"/>
  <p:tag name="RESULTS" val="In your opinion, how significant is the issue of medical student mistreatment at the UVM College of Medicine?[;crlf;]32[;]32[;]32[;]False[;]0[;][;crlf;]3.625[;]3[;]1.6536[;]2.7344[;crlf;]1[;]0[;]Not significant1[;]Not significant[;][;crlf;]9[;]0[;]Slightly significant2[;]Slightly significant[;][;crlf;]10[;]0[;]Moderately Significant3[;]Moderately Significant[;][;crlf;]2[;]0[;]Very significant4[;]Very significant[;][;crlf;]1[;]0[;]Extremely significant5[;]Extremely significant[;][;crlf;]9[;]0[;]I am not sure6[;]I am not sure[;][;crlf;]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1590</Words>
  <Application>Microsoft Macintosh PowerPoint</Application>
  <PresentationFormat>Widescreen</PresentationFormat>
  <Paragraphs>246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Office Theme</vt:lpstr>
      <vt:lpstr>Promoting a Positive Learning Environment: Mistreatment Prevention</vt:lpstr>
      <vt:lpstr>Objectives</vt:lpstr>
      <vt:lpstr>What is your knowledge of the behaviors the AAMC includes in their definition of “medical student mistreatment”? </vt:lpstr>
      <vt:lpstr>In your opinion, how significant is the issue of medical student mistreatment at the UVM College of Medicine?  </vt:lpstr>
      <vt:lpstr>Mistreatment Defined- AAMC</vt:lpstr>
      <vt:lpstr>Content for GQ Questionsfor GQ Mistreatment Questions</vt:lpstr>
      <vt:lpstr>PowerPoint Presentation</vt:lpstr>
      <vt:lpstr>Wide Implications</vt:lpstr>
      <vt:lpstr>University of Vermont Initiatives</vt:lpstr>
      <vt:lpstr>Created Film</vt:lpstr>
      <vt:lpstr>On-Line Module</vt:lpstr>
      <vt:lpstr>Film</vt:lpstr>
      <vt:lpstr>Scenario 1: Does this constitute mistreatment?</vt:lpstr>
      <vt:lpstr>Scenario 2: Does this constitute mistreatment?</vt:lpstr>
      <vt:lpstr>Scenario 3:   Is there mistreatment here?ScScenario 3: Is there Mistreatment Here?</vt:lpstr>
      <vt:lpstr>Scenario 4: Does this constitute mistreatment?</vt:lpstr>
      <vt:lpstr>  What We Learned</vt:lpstr>
      <vt:lpstr>Perspectives About Students Shared By Faculty, Residents, Nurses and Staff</vt:lpstr>
      <vt:lpstr>How We Responded</vt:lpstr>
      <vt:lpstr>Second Film Curriculum </vt:lpstr>
      <vt:lpstr>PowerPoint Presentation</vt:lpstr>
      <vt:lpstr>PowerPoint Presentation</vt:lpstr>
      <vt:lpstr>Educator Teaching Points in Scenario 3</vt:lpstr>
      <vt:lpstr>Learner Curriculum Scenario 3</vt:lpstr>
      <vt:lpstr>Bridging the Gap Through Film</vt:lpstr>
      <vt:lpstr>LE Initiatives Born From Dialogue</vt:lpstr>
      <vt:lpstr>Resources</vt:lpstr>
      <vt:lpstr>Acknowledgements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Promoting a Positive Learning Environment: Mistreatment Prevention</dc:title>
  <dc:creator>Feldman, Nathalie L</dc:creator>
  <cp:lastModifiedBy>Feldman, Nathalie L</cp:lastModifiedBy>
  <cp:revision>6</cp:revision>
  <dcterms:created xsi:type="dcterms:W3CDTF">2021-09-27T16:20:20Z</dcterms:created>
  <dcterms:modified xsi:type="dcterms:W3CDTF">2021-09-29T20:49:39Z</dcterms:modified>
</cp:coreProperties>
</file>