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301" r:id="rId2"/>
    <p:sldId id="269" r:id="rId3"/>
    <p:sldId id="283" r:id="rId4"/>
    <p:sldId id="285" r:id="rId5"/>
    <p:sldId id="268" r:id="rId6"/>
    <p:sldId id="278" r:id="rId7"/>
    <p:sldId id="286" r:id="rId8"/>
    <p:sldId id="279" r:id="rId9"/>
    <p:sldId id="290" r:id="rId10"/>
    <p:sldId id="281" r:id="rId11"/>
    <p:sldId id="284" r:id="rId12"/>
    <p:sldId id="291" r:id="rId13"/>
    <p:sldId id="292" r:id="rId14"/>
    <p:sldId id="293" r:id="rId15"/>
    <p:sldId id="294" r:id="rId16"/>
    <p:sldId id="295" r:id="rId17"/>
    <p:sldId id="296" r:id="rId18"/>
    <p:sldId id="297" r:id="rId19"/>
    <p:sldId id="298" r:id="rId20"/>
    <p:sldId id="299" r:id="rId21"/>
    <p:sldId id="300"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8" autoAdjust="0"/>
    <p:restoredTop sz="94660"/>
  </p:normalViewPr>
  <p:slideViewPr>
    <p:cSldViewPr snapToGrid="0">
      <p:cViewPr varScale="1">
        <p:scale>
          <a:sx n="99" d="100"/>
          <a:sy n="99" d="100"/>
        </p:scale>
        <p:origin x="78" y="246"/>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3" d="100"/>
          <a:sy n="83" d="100"/>
        </p:scale>
        <p:origin x="389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A6240A-C760-4A66-90D0-FDC4BA18D514}" type="doc">
      <dgm:prSet loTypeId="urn:microsoft.com/office/officeart/2005/8/layout/chevron1" loCatId="process" qsTypeId="urn:microsoft.com/office/officeart/2005/8/quickstyle/simple1" qsCatId="simple" csTypeId="urn:microsoft.com/office/officeart/2005/8/colors/colorful4" csCatId="colorful" phldr="1"/>
      <dgm:spPr/>
    </dgm:pt>
    <dgm:pt modelId="{52DAC451-CC68-4662-B6E8-9BBF2AF3EAB1}">
      <dgm:prSet phldrT="[Text]" custT="1"/>
      <dgm:spPr>
        <a:xfrm>
          <a:off x="1123916" y="0"/>
          <a:ext cx="2777119" cy="400050"/>
        </a:xfrm>
        <a:prstGeom prst="chevron">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sz="2000" dirty="0" smtClean="0">
              <a:solidFill>
                <a:sysClr val="window" lastClr="FFFFFF"/>
              </a:solidFill>
              <a:latin typeface="Calibri" panose="020F0502020204030204"/>
              <a:ea typeface="+mn-ea"/>
              <a:cs typeface="+mn-cs"/>
            </a:rPr>
            <a:t>Pre-award</a:t>
          </a:r>
          <a:endParaRPr lang="en-US" sz="900" dirty="0">
            <a:solidFill>
              <a:sysClr val="window" lastClr="FFFFFF"/>
            </a:solidFill>
            <a:latin typeface="Calibri" panose="020F0502020204030204"/>
            <a:ea typeface="+mn-ea"/>
            <a:cs typeface="+mn-cs"/>
          </a:endParaRPr>
        </a:p>
      </dgm:t>
    </dgm:pt>
    <dgm:pt modelId="{1DDB34DB-477E-4B84-B9E3-DA9212ACFA81}" type="parTrans" cxnId="{8D071CEA-990F-4E7D-A9FE-0EF187015CD5}">
      <dgm:prSet/>
      <dgm:spPr/>
      <dgm:t>
        <a:bodyPr/>
        <a:lstStyle/>
        <a:p>
          <a:endParaRPr lang="en-US"/>
        </a:p>
      </dgm:t>
    </dgm:pt>
    <dgm:pt modelId="{0630773E-E96D-4347-95C0-D1BBF1FC5C30}" type="sibTrans" cxnId="{8D071CEA-990F-4E7D-A9FE-0EF187015CD5}">
      <dgm:prSet/>
      <dgm:spPr/>
      <dgm:t>
        <a:bodyPr/>
        <a:lstStyle/>
        <a:p>
          <a:endParaRPr lang="en-US"/>
        </a:p>
      </dgm:t>
    </dgm:pt>
    <dgm:pt modelId="{9DCF157D-E133-4DEF-B9F6-085AFCF6AF54}">
      <dgm:prSet phldrT="[Text]"/>
      <dgm:spPr>
        <a:xfrm>
          <a:off x="3627295" y="0"/>
          <a:ext cx="3525979" cy="400050"/>
        </a:xfrm>
        <a:prstGeom prst="chevron">
          <a:avLst/>
        </a:prstGeom>
        <a:solidFill>
          <a:srgbClr val="FFC000">
            <a:hueOff val="10395692"/>
            <a:satOff val="-47968"/>
            <a:lumOff val="1765"/>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dirty="0">
              <a:solidFill>
                <a:sysClr val="window" lastClr="FFFFFF"/>
              </a:solidFill>
              <a:latin typeface="Calibri" panose="020F0502020204030204"/>
              <a:ea typeface="+mn-ea"/>
              <a:cs typeface="+mn-cs"/>
            </a:rPr>
            <a:t>Post-award</a:t>
          </a:r>
        </a:p>
      </dgm:t>
    </dgm:pt>
    <dgm:pt modelId="{7A1CCFCD-B9DE-42FB-8C48-90D2EBDD0DAA}" type="sibTrans" cxnId="{2BF7D370-FA49-4B60-8FD5-DD359CA348A4}">
      <dgm:prSet/>
      <dgm:spPr/>
      <dgm:t>
        <a:bodyPr/>
        <a:lstStyle/>
        <a:p>
          <a:endParaRPr lang="en-US"/>
        </a:p>
      </dgm:t>
    </dgm:pt>
    <dgm:pt modelId="{90F160CD-1111-405B-BC8E-AE1455CF7E2B}" type="parTrans" cxnId="{2BF7D370-FA49-4B60-8FD5-DD359CA348A4}">
      <dgm:prSet/>
      <dgm:spPr/>
      <dgm:t>
        <a:bodyPr/>
        <a:lstStyle/>
        <a:p>
          <a:endParaRPr lang="en-US"/>
        </a:p>
      </dgm:t>
    </dgm:pt>
    <dgm:pt modelId="{DA8B9D7E-EF8C-4596-A4EC-AEBD43D2A880}" type="pres">
      <dgm:prSet presAssocID="{93A6240A-C760-4A66-90D0-FDC4BA18D514}" presName="Name0" presStyleCnt="0">
        <dgm:presLayoutVars>
          <dgm:dir/>
          <dgm:animLvl val="lvl"/>
          <dgm:resizeHandles val="exact"/>
        </dgm:presLayoutVars>
      </dgm:prSet>
      <dgm:spPr/>
    </dgm:pt>
    <dgm:pt modelId="{5B9D8B84-6384-4D96-81AE-F3FB5CB7F538}" type="pres">
      <dgm:prSet presAssocID="{52DAC451-CC68-4662-B6E8-9BBF2AF3EAB1}" presName="parTxOnly" presStyleLbl="node1" presStyleIdx="0" presStyleCnt="2" custScaleX="34134" custScaleY="98106" custLinFactNeighborX="47789" custLinFactNeighborY="-92681">
        <dgm:presLayoutVars>
          <dgm:chMax val="0"/>
          <dgm:chPref val="0"/>
          <dgm:bulletEnabled val="1"/>
        </dgm:presLayoutVars>
      </dgm:prSet>
      <dgm:spPr/>
      <dgm:t>
        <a:bodyPr/>
        <a:lstStyle/>
        <a:p>
          <a:endParaRPr lang="en-US"/>
        </a:p>
      </dgm:t>
    </dgm:pt>
    <dgm:pt modelId="{7C80268B-1E5D-44BF-B8E1-D394542C05B1}" type="pres">
      <dgm:prSet presAssocID="{0630773E-E96D-4347-95C0-D1BBF1FC5C30}" presName="parTxOnlySpace" presStyleCnt="0"/>
      <dgm:spPr/>
    </dgm:pt>
    <dgm:pt modelId="{BFF4FB21-B301-4E2C-B7C2-FF15FEB19D71}" type="pres">
      <dgm:prSet presAssocID="{9DCF157D-E133-4DEF-B9F6-085AFCF6AF54}" presName="parTxOnly" presStyleLbl="node1" presStyleIdx="1" presStyleCnt="2" custScaleX="49340" custScaleY="98106" custLinFactX="3427" custLinFactNeighborX="100000">
        <dgm:presLayoutVars>
          <dgm:chMax val="0"/>
          <dgm:chPref val="0"/>
          <dgm:bulletEnabled val="1"/>
        </dgm:presLayoutVars>
      </dgm:prSet>
      <dgm:spPr/>
      <dgm:t>
        <a:bodyPr/>
        <a:lstStyle/>
        <a:p>
          <a:endParaRPr lang="en-US"/>
        </a:p>
      </dgm:t>
    </dgm:pt>
  </dgm:ptLst>
  <dgm:cxnLst>
    <dgm:cxn modelId="{1E96DC55-4827-4ADC-972C-DBD3C9A891ED}" type="presOf" srcId="{93A6240A-C760-4A66-90D0-FDC4BA18D514}" destId="{DA8B9D7E-EF8C-4596-A4EC-AEBD43D2A880}" srcOrd="0" destOrd="0" presId="urn:microsoft.com/office/officeart/2005/8/layout/chevron1"/>
    <dgm:cxn modelId="{D31DDB6D-D75F-4C45-A901-8E7410EC1179}" type="presOf" srcId="{52DAC451-CC68-4662-B6E8-9BBF2AF3EAB1}" destId="{5B9D8B84-6384-4D96-81AE-F3FB5CB7F538}" srcOrd="0" destOrd="0" presId="urn:microsoft.com/office/officeart/2005/8/layout/chevron1"/>
    <dgm:cxn modelId="{1C09DD1F-C60E-41CF-A649-910298ED34AB}" type="presOf" srcId="{9DCF157D-E133-4DEF-B9F6-085AFCF6AF54}" destId="{BFF4FB21-B301-4E2C-B7C2-FF15FEB19D71}" srcOrd="0" destOrd="0" presId="urn:microsoft.com/office/officeart/2005/8/layout/chevron1"/>
    <dgm:cxn modelId="{2BF7D370-FA49-4B60-8FD5-DD359CA348A4}" srcId="{93A6240A-C760-4A66-90D0-FDC4BA18D514}" destId="{9DCF157D-E133-4DEF-B9F6-085AFCF6AF54}" srcOrd="1" destOrd="0" parTransId="{90F160CD-1111-405B-BC8E-AE1455CF7E2B}" sibTransId="{7A1CCFCD-B9DE-42FB-8C48-90D2EBDD0DAA}"/>
    <dgm:cxn modelId="{8D071CEA-990F-4E7D-A9FE-0EF187015CD5}" srcId="{93A6240A-C760-4A66-90D0-FDC4BA18D514}" destId="{52DAC451-CC68-4662-B6E8-9BBF2AF3EAB1}" srcOrd="0" destOrd="0" parTransId="{1DDB34DB-477E-4B84-B9E3-DA9212ACFA81}" sibTransId="{0630773E-E96D-4347-95C0-D1BBF1FC5C30}"/>
    <dgm:cxn modelId="{BD589A06-A124-4EBB-8DE7-63F453EE289A}" type="presParOf" srcId="{DA8B9D7E-EF8C-4596-A4EC-AEBD43D2A880}" destId="{5B9D8B84-6384-4D96-81AE-F3FB5CB7F538}" srcOrd="0" destOrd="0" presId="urn:microsoft.com/office/officeart/2005/8/layout/chevron1"/>
    <dgm:cxn modelId="{497CD520-6AB8-47BF-9032-8E3BE7C434F8}" type="presParOf" srcId="{DA8B9D7E-EF8C-4596-A4EC-AEBD43D2A880}" destId="{7C80268B-1E5D-44BF-B8E1-D394542C05B1}" srcOrd="1" destOrd="0" presId="urn:microsoft.com/office/officeart/2005/8/layout/chevron1"/>
    <dgm:cxn modelId="{8B2D857B-C41F-4664-ACD5-63E2CE28F4E9}" type="presParOf" srcId="{DA8B9D7E-EF8C-4596-A4EC-AEBD43D2A880}" destId="{BFF4FB21-B301-4E2C-B7C2-FF15FEB19D71}" srcOrd="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9D8B84-6384-4D96-81AE-F3FB5CB7F538}">
      <dsp:nvSpPr>
        <dsp:cNvPr id="0" name=""/>
        <dsp:cNvSpPr/>
      </dsp:nvSpPr>
      <dsp:spPr>
        <a:xfrm>
          <a:off x="1580382" y="0"/>
          <a:ext cx="2981893" cy="400051"/>
        </a:xfrm>
        <a:prstGeom prst="chevron">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solidFill>
                <a:sysClr val="window" lastClr="FFFFFF"/>
              </a:solidFill>
              <a:latin typeface="Calibri" panose="020F0502020204030204"/>
              <a:ea typeface="+mn-ea"/>
              <a:cs typeface="+mn-cs"/>
            </a:rPr>
            <a:t>Pre-award</a:t>
          </a:r>
          <a:endParaRPr lang="en-US" sz="900" kern="1200" dirty="0">
            <a:solidFill>
              <a:sysClr val="window" lastClr="FFFFFF"/>
            </a:solidFill>
            <a:latin typeface="Calibri" panose="020F0502020204030204"/>
            <a:ea typeface="+mn-ea"/>
            <a:cs typeface="+mn-cs"/>
          </a:endParaRPr>
        </a:p>
      </dsp:txBody>
      <dsp:txXfrm>
        <a:off x="1780408" y="0"/>
        <a:ext cx="2581842" cy="400051"/>
      </dsp:txXfrm>
    </dsp:sp>
    <dsp:sp modelId="{BFF4FB21-B301-4E2C-B7C2-FF15FEB19D71}">
      <dsp:nvSpPr>
        <dsp:cNvPr id="0" name=""/>
        <dsp:cNvSpPr/>
      </dsp:nvSpPr>
      <dsp:spPr>
        <a:xfrm>
          <a:off x="4434118" y="0"/>
          <a:ext cx="4310266" cy="400051"/>
        </a:xfrm>
        <a:prstGeom prst="chevron">
          <a:avLst/>
        </a:prstGeom>
        <a:solidFill>
          <a:srgbClr val="FFC000">
            <a:hueOff val="10395692"/>
            <a:satOff val="-47968"/>
            <a:lumOff val="1765"/>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en-US" sz="2300" kern="1200" dirty="0">
              <a:solidFill>
                <a:sysClr val="window" lastClr="FFFFFF"/>
              </a:solidFill>
              <a:latin typeface="Calibri" panose="020F0502020204030204"/>
              <a:ea typeface="+mn-ea"/>
              <a:cs typeface="+mn-cs"/>
            </a:rPr>
            <a:t>Post-award</a:t>
          </a:r>
        </a:p>
      </dsp:txBody>
      <dsp:txXfrm>
        <a:off x="4634144" y="0"/>
        <a:ext cx="3910215" cy="40005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B13834A-78C9-4F14-B425-431A7D6C203A}" type="datetimeFigureOut">
              <a:rPr lang="en-US" smtClean="0"/>
              <a:t>3/29/2021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D6D21EF-3EA3-4D4A-908B-49319A4B63A8}" type="slidenum">
              <a:rPr lang="en-US" smtClean="0"/>
              <a:t>‹#›</a:t>
            </a:fld>
            <a:endParaRPr lang="en-US"/>
          </a:p>
        </p:txBody>
      </p:sp>
    </p:spTree>
    <p:extLst>
      <p:ext uri="{BB962C8B-B14F-4D97-AF65-F5344CB8AC3E}">
        <p14:creationId xmlns:p14="http://schemas.microsoft.com/office/powerpoint/2010/main" val="1284922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Thanks Beth – and </a:t>
            </a:r>
            <a:r>
              <a:rPr lang="en-US" dirty="0" smtClean="0"/>
              <a:t>Welcome to our first MMG/TGIR COBRE </a:t>
            </a:r>
            <a:r>
              <a:rPr lang="en-US" dirty="0" err="1" smtClean="0"/>
              <a:t>Bootcamp</a:t>
            </a:r>
            <a:r>
              <a:rPr lang="en-US" dirty="0" smtClean="0"/>
              <a:t>, Fundamentals of Research Finance and Administration</a:t>
            </a:r>
          </a:p>
          <a:p>
            <a:endParaRPr lang="en-US" dirty="0" smtClean="0"/>
          </a:p>
          <a:p>
            <a:r>
              <a:rPr lang="en-US" dirty="0" smtClean="0"/>
              <a:t>I’d appreciate if you can hold your questions until the end, but feel free to use the chat function if you think of a question and we can either address later or possibly Megan can respond within the chat room.</a:t>
            </a:r>
          </a:p>
          <a:p>
            <a:endParaRPr lang="en-US" dirty="0"/>
          </a:p>
          <a:p>
            <a:r>
              <a:rPr lang="en-US" dirty="0" smtClean="0"/>
              <a:t>Ok! </a:t>
            </a:r>
            <a:r>
              <a:rPr lang="en-US" dirty="0" err="1" smtClean="0"/>
              <a:t>Bootcamp</a:t>
            </a:r>
            <a:r>
              <a:rPr lang="en-US" dirty="0" smtClean="0"/>
              <a:t> is somewhat of a misnomer – typically think of full day or longer… or weeks for the military minded. </a:t>
            </a:r>
          </a:p>
          <a:p>
            <a:endParaRPr lang="en-US" dirty="0" smtClean="0"/>
          </a:p>
          <a:p>
            <a:r>
              <a:rPr lang="en-US" dirty="0" smtClean="0"/>
              <a:t>But since we only have an hour, we’re going to paint a broad brushstroke, and if there are things you wish to cover more in-depth, we can address that in a next step.</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D6D21EF-3EA3-4D4A-908B-49319A4B63A8}" type="slidenum">
              <a:rPr lang="en-US" smtClean="0"/>
              <a:t>1</a:t>
            </a:fld>
            <a:endParaRPr lang="en-US"/>
          </a:p>
        </p:txBody>
      </p:sp>
    </p:spTree>
    <p:extLst>
      <p:ext uri="{BB962C8B-B14F-4D97-AF65-F5344CB8AC3E}">
        <p14:creationId xmlns:p14="http://schemas.microsoft.com/office/powerpoint/2010/main" val="6588365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6D21EF-3EA3-4D4A-908B-49319A4B63A8}" type="slidenum">
              <a:rPr lang="en-US" smtClean="0"/>
              <a:t>10</a:t>
            </a:fld>
            <a:endParaRPr lang="en-US"/>
          </a:p>
        </p:txBody>
      </p:sp>
    </p:spTree>
    <p:extLst>
      <p:ext uri="{BB962C8B-B14F-4D97-AF65-F5344CB8AC3E}">
        <p14:creationId xmlns:p14="http://schemas.microsoft.com/office/powerpoint/2010/main" val="809009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6D21EF-3EA3-4D4A-908B-49319A4B63A8}" type="slidenum">
              <a:rPr lang="en-US" smtClean="0"/>
              <a:t>11</a:t>
            </a:fld>
            <a:endParaRPr lang="en-US"/>
          </a:p>
        </p:txBody>
      </p:sp>
    </p:spTree>
    <p:extLst>
      <p:ext uri="{BB962C8B-B14F-4D97-AF65-F5344CB8AC3E}">
        <p14:creationId xmlns:p14="http://schemas.microsoft.com/office/powerpoint/2010/main" val="1029787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3425" y="1185199"/>
            <a:ext cx="5575300" cy="3136900"/>
          </a:xfrm>
        </p:spPr>
      </p:sp>
      <p:sp>
        <p:nvSpPr>
          <p:cNvPr id="3" name="Notes Placeholder 2"/>
          <p:cNvSpPr>
            <a:spLocks noGrp="1"/>
          </p:cNvSpPr>
          <p:nvPr>
            <p:ph type="body" idx="1"/>
          </p:nvPr>
        </p:nvSpPr>
        <p:spPr/>
        <p:txBody>
          <a:bodyPr/>
          <a:lstStyle/>
          <a:p>
            <a:r>
              <a:rPr lang="en-US" dirty="0" smtClean="0"/>
              <a:t>Key things we’ll be talking about today are the </a:t>
            </a:r>
          </a:p>
        </p:txBody>
      </p:sp>
      <p:sp>
        <p:nvSpPr>
          <p:cNvPr id="4" name="Slide Number Placeholder 3"/>
          <p:cNvSpPr>
            <a:spLocks noGrp="1"/>
          </p:cNvSpPr>
          <p:nvPr>
            <p:ph type="sldNum" sz="quarter" idx="10"/>
          </p:nvPr>
        </p:nvSpPr>
        <p:spPr/>
        <p:txBody>
          <a:bodyPr/>
          <a:lstStyle/>
          <a:p>
            <a:fld id="{3D6D21EF-3EA3-4D4A-908B-49319A4B63A8}" type="slidenum">
              <a:rPr lang="en-US" smtClean="0"/>
              <a:t>2</a:t>
            </a:fld>
            <a:endParaRPr lang="en-US"/>
          </a:p>
        </p:txBody>
      </p:sp>
    </p:spTree>
    <p:extLst>
      <p:ext uri="{BB962C8B-B14F-4D97-AF65-F5344CB8AC3E}">
        <p14:creationId xmlns:p14="http://schemas.microsoft.com/office/powerpoint/2010/main" val="942617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6D21EF-3EA3-4D4A-908B-49319A4B63A8}" type="slidenum">
              <a:rPr lang="en-US" smtClean="0"/>
              <a:t>3</a:t>
            </a:fld>
            <a:endParaRPr lang="en-US"/>
          </a:p>
        </p:txBody>
      </p:sp>
    </p:spTree>
    <p:extLst>
      <p:ext uri="{BB962C8B-B14F-4D97-AF65-F5344CB8AC3E}">
        <p14:creationId xmlns:p14="http://schemas.microsoft.com/office/powerpoint/2010/main" val="3190512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6D21EF-3EA3-4D4A-908B-49319A4B63A8}" type="slidenum">
              <a:rPr lang="en-US" smtClean="0"/>
              <a:t>4</a:t>
            </a:fld>
            <a:endParaRPr lang="en-US"/>
          </a:p>
        </p:txBody>
      </p:sp>
    </p:spTree>
    <p:extLst>
      <p:ext uri="{BB962C8B-B14F-4D97-AF65-F5344CB8AC3E}">
        <p14:creationId xmlns:p14="http://schemas.microsoft.com/office/powerpoint/2010/main" val="579110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6D21EF-3EA3-4D4A-908B-49319A4B63A8}" type="slidenum">
              <a:rPr lang="en-US" smtClean="0"/>
              <a:t>5</a:t>
            </a:fld>
            <a:endParaRPr lang="en-US"/>
          </a:p>
        </p:txBody>
      </p:sp>
    </p:spTree>
    <p:extLst>
      <p:ext uri="{BB962C8B-B14F-4D97-AF65-F5344CB8AC3E}">
        <p14:creationId xmlns:p14="http://schemas.microsoft.com/office/powerpoint/2010/main" val="1950354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6D21EF-3EA3-4D4A-908B-49319A4B63A8}" type="slidenum">
              <a:rPr lang="en-US" smtClean="0"/>
              <a:t>6</a:t>
            </a:fld>
            <a:endParaRPr lang="en-US"/>
          </a:p>
        </p:txBody>
      </p:sp>
    </p:spTree>
    <p:extLst>
      <p:ext uri="{BB962C8B-B14F-4D97-AF65-F5344CB8AC3E}">
        <p14:creationId xmlns:p14="http://schemas.microsoft.com/office/powerpoint/2010/main" val="1503984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6D21EF-3EA3-4D4A-908B-49319A4B63A8}" type="slidenum">
              <a:rPr lang="en-US" smtClean="0"/>
              <a:t>7</a:t>
            </a:fld>
            <a:endParaRPr lang="en-US"/>
          </a:p>
        </p:txBody>
      </p:sp>
    </p:spTree>
    <p:extLst>
      <p:ext uri="{BB962C8B-B14F-4D97-AF65-F5344CB8AC3E}">
        <p14:creationId xmlns:p14="http://schemas.microsoft.com/office/powerpoint/2010/main" val="2486436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6D21EF-3EA3-4D4A-908B-49319A4B63A8}" type="slidenum">
              <a:rPr lang="en-US" smtClean="0"/>
              <a:t>8</a:t>
            </a:fld>
            <a:endParaRPr lang="en-US"/>
          </a:p>
        </p:txBody>
      </p:sp>
    </p:spTree>
    <p:extLst>
      <p:ext uri="{BB962C8B-B14F-4D97-AF65-F5344CB8AC3E}">
        <p14:creationId xmlns:p14="http://schemas.microsoft.com/office/powerpoint/2010/main" val="1814004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6D21EF-3EA3-4D4A-908B-49319A4B63A8}" type="slidenum">
              <a:rPr lang="en-US" smtClean="0"/>
              <a:t>9</a:t>
            </a:fld>
            <a:endParaRPr lang="en-US"/>
          </a:p>
        </p:txBody>
      </p:sp>
    </p:spTree>
    <p:extLst>
      <p:ext uri="{BB962C8B-B14F-4D97-AF65-F5344CB8AC3E}">
        <p14:creationId xmlns:p14="http://schemas.microsoft.com/office/powerpoint/2010/main" val="1026404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19225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07687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1476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34748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291710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651621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39458904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48496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91779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23192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3154080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12048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78098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99514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2671377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69903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3/29/2021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08745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uvm.edu/node/250396/#cost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uvm.edu/node/250396"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8" Type="http://schemas.openxmlformats.org/officeDocument/2006/relationships/hyperlink" Target="https://www.uvm.edu/spa/spa-fact-sheet" TargetMode="External"/><Relationship Id="rId13" Type="http://schemas.openxmlformats.org/officeDocument/2006/relationships/hyperlink" Target="https://grants.nih.gov/grants/policy/nihgps/html5/section_1/1.2_definition_of_terms.htm" TargetMode="External"/><Relationship Id="rId3" Type="http://schemas.openxmlformats.org/officeDocument/2006/relationships/hyperlink" Target="https://www.uvm.edu/spa/roles-and-responsibilities-principal-investigator" TargetMode="External"/><Relationship Id="rId7" Type="http://schemas.openxmlformats.org/officeDocument/2006/relationships/hyperlink" Target="https://www.uvm.edu/spa/develop-budget" TargetMode="External"/><Relationship Id="rId12" Type="http://schemas.openxmlformats.org/officeDocument/2006/relationships/hyperlink" Target="https://www.niaid.nih.gov/grants-contracts/understanding-indirect-costs" TargetMode="External"/><Relationship Id="rId2" Type="http://schemas.openxmlformats.org/officeDocument/2006/relationships/hyperlink" Target="https://www.med.uvm.edu/mmg/department_resources" TargetMode="External"/><Relationship Id="rId1" Type="http://schemas.openxmlformats.org/officeDocument/2006/relationships/slideLayout" Target="../slideLayouts/slideLayout2.xml"/><Relationship Id="rId6" Type="http://schemas.openxmlformats.org/officeDocument/2006/relationships/hyperlink" Target="https://www.uvm.edu/spa/outgoing-subawards" TargetMode="External"/><Relationship Id="rId11" Type="http://schemas.openxmlformats.org/officeDocument/2006/relationships/hyperlink" Target="https://grants.nih.gov/grants/pre-and-post-award-processes.htm" TargetMode="External"/><Relationship Id="rId5" Type="http://schemas.openxmlformats.org/officeDocument/2006/relationships/hyperlink" Target="https://www.uvm.edu/spa/education-and-learning" TargetMode="External"/><Relationship Id="rId15" Type="http://schemas.openxmlformats.org/officeDocument/2006/relationships/hyperlink" Target="https://grants.nih.gov/grants/faq-other-support-foreign-components.htm#A" TargetMode="External"/><Relationship Id="rId10" Type="http://schemas.openxmlformats.org/officeDocument/2006/relationships/hyperlink" Target="https://grants.nih.gov/grants/how-to-apply-application-guide.html" TargetMode="External"/><Relationship Id="rId4" Type="http://schemas.openxmlformats.org/officeDocument/2006/relationships/hyperlink" Target="https://www.uvm.edu/spa/pi-portal" TargetMode="External"/><Relationship Id="rId9" Type="http://schemas.openxmlformats.org/officeDocument/2006/relationships/hyperlink" Target="https://www.uvm.edu/ovpr/research-integrity-financial-conflict-interest-sponsored-research" TargetMode="External"/><Relationship Id="rId14" Type="http://schemas.openxmlformats.org/officeDocument/2006/relationships/hyperlink" Target="https://www.research.gov/research-web/"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doresearch.stanford.edu/research-administration/major-topics/uniform-guidance-concepts-are-chang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uvm.edu/node/25039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uvm.edu/node/250396/#cost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5401" y="1676856"/>
            <a:ext cx="6892350" cy="1921590"/>
          </a:xfrm>
        </p:spPr>
        <p:txBody>
          <a:bodyPr/>
          <a:lstStyle/>
          <a:p>
            <a:r>
              <a:rPr lang="en-US" dirty="0" smtClean="0"/>
              <a:t>Fundamentals of Research Finance and Administration</a:t>
            </a:r>
            <a:endParaRPr lang="en-US" dirty="0"/>
          </a:p>
        </p:txBody>
      </p:sp>
      <p:sp>
        <p:nvSpPr>
          <p:cNvPr id="3" name="Subtitle 2"/>
          <p:cNvSpPr>
            <a:spLocks noGrp="1"/>
          </p:cNvSpPr>
          <p:nvPr>
            <p:ph type="subTitle" idx="1"/>
          </p:nvPr>
        </p:nvSpPr>
        <p:spPr>
          <a:xfrm>
            <a:off x="1507067" y="4050833"/>
            <a:ext cx="7766936" cy="1810952"/>
          </a:xfrm>
        </p:spPr>
        <p:txBody>
          <a:bodyPr>
            <a:normAutofit fontScale="92500" lnSpcReduction="10000"/>
          </a:bodyPr>
          <a:lstStyle/>
          <a:p>
            <a:r>
              <a:rPr lang="en-US" dirty="0" smtClean="0"/>
              <a:t>Department of Microbiology and Molecular Genetics</a:t>
            </a:r>
          </a:p>
          <a:p>
            <a:r>
              <a:rPr lang="en-US" dirty="0" smtClean="0"/>
              <a:t>Translational Global Infectious Disease Research (TGIR) Center (P20</a:t>
            </a:r>
            <a:r>
              <a:rPr lang="en-US" dirty="0" smtClean="0"/>
              <a:t>)</a:t>
            </a:r>
          </a:p>
          <a:p>
            <a:endParaRPr lang="en-US" dirty="0"/>
          </a:p>
          <a:p>
            <a:r>
              <a:rPr lang="en-US" dirty="0" smtClean="0"/>
              <a:t>Eileen Caffry and Megan Bartlett</a:t>
            </a:r>
          </a:p>
          <a:p>
            <a:r>
              <a:rPr lang="en-US" dirty="0" smtClean="0"/>
              <a:t>September 28, 2020</a:t>
            </a:r>
            <a:endParaRPr lang="en-US" dirty="0"/>
          </a:p>
        </p:txBody>
      </p:sp>
    </p:spTree>
    <p:extLst>
      <p:ext uri="{BB962C8B-B14F-4D97-AF65-F5344CB8AC3E}">
        <p14:creationId xmlns:p14="http://schemas.microsoft.com/office/powerpoint/2010/main" val="16666356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472339"/>
            <a:ext cx="9642324" cy="3831181"/>
          </a:xfrm>
        </p:spPr>
        <p:txBody>
          <a:bodyPr>
            <a:normAutofit lnSpcReduction="10000"/>
          </a:bodyPr>
          <a:lstStyle/>
          <a:p>
            <a:r>
              <a:rPr lang="en-US" dirty="0" smtClean="0">
                <a:solidFill>
                  <a:schemeClr val="accent1">
                    <a:lumMod val="75000"/>
                  </a:schemeClr>
                </a:solidFill>
                <a:hlinkClick r:id="rId3"/>
              </a:rPr>
              <a:t>Cost </a:t>
            </a:r>
            <a:r>
              <a:rPr lang="en-US" dirty="0">
                <a:solidFill>
                  <a:schemeClr val="accent1">
                    <a:lumMod val="75000"/>
                  </a:schemeClr>
                </a:solidFill>
                <a:hlinkClick r:id="rId3"/>
              </a:rPr>
              <a:t>Sharing</a:t>
            </a:r>
            <a:endParaRPr lang="en-US" dirty="0">
              <a:solidFill>
                <a:schemeClr val="accent1">
                  <a:lumMod val="75000"/>
                </a:schemeClr>
              </a:solidFill>
            </a:endParaRPr>
          </a:p>
          <a:p>
            <a:pPr lvl="1"/>
            <a:r>
              <a:rPr lang="en-US" dirty="0"/>
              <a:t>Cost sharing occurs when UVM contributes quantifiable resources to a sponsored project beyond the amount funded by the sponsor</a:t>
            </a:r>
            <a:r>
              <a:rPr lang="en-US" dirty="0" smtClean="0"/>
              <a:t>. </a:t>
            </a:r>
          </a:p>
          <a:p>
            <a:pPr lvl="1"/>
            <a:r>
              <a:rPr lang="en-US" dirty="0" smtClean="0"/>
              <a:t>Different types. Most often cost share is in the form of salary caps</a:t>
            </a:r>
            <a:endParaRPr lang="en-US" dirty="0"/>
          </a:p>
          <a:p>
            <a:pPr lvl="1"/>
            <a:r>
              <a:rPr lang="en-US" dirty="0"/>
              <a:t>Must be </a:t>
            </a:r>
            <a:r>
              <a:rPr lang="en-US" dirty="0" smtClean="0"/>
              <a:t>discussed and approved </a:t>
            </a:r>
            <a:r>
              <a:rPr lang="en-US" dirty="0"/>
              <a:t>by Department Chair in advance </a:t>
            </a:r>
            <a:endParaRPr lang="en-US" dirty="0" smtClean="0"/>
          </a:p>
          <a:p>
            <a:pPr marL="457200" lvl="1" indent="0">
              <a:buNone/>
            </a:pPr>
            <a:endParaRPr lang="en-US" dirty="0"/>
          </a:p>
          <a:p>
            <a:r>
              <a:rPr lang="en-US" dirty="0" smtClean="0">
                <a:solidFill>
                  <a:schemeClr val="accent1">
                    <a:lumMod val="75000"/>
                  </a:schemeClr>
                </a:solidFill>
                <a:hlinkClick r:id="rId3"/>
              </a:rPr>
              <a:t>Costs that Often Get Overlooked </a:t>
            </a:r>
            <a:endParaRPr lang="en-US" dirty="0">
              <a:solidFill>
                <a:schemeClr val="accent1">
                  <a:lumMod val="75000"/>
                </a:schemeClr>
              </a:solidFill>
            </a:endParaRPr>
          </a:p>
          <a:p>
            <a:pPr lvl="1"/>
            <a:r>
              <a:rPr lang="en-US" dirty="0" smtClean="0"/>
              <a:t>Shipping</a:t>
            </a:r>
            <a:r>
              <a:rPr lang="en-US" dirty="0"/>
              <a:t>, dry ice, CO</a:t>
            </a:r>
            <a:r>
              <a:rPr lang="en-US" baseline="-25000" dirty="0"/>
              <a:t>2</a:t>
            </a:r>
            <a:r>
              <a:rPr lang="en-US" dirty="0"/>
              <a:t>, </a:t>
            </a:r>
            <a:r>
              <a:rPr lang="en-US" dirty="0" smtClean="0"/>
              <a:t>liquid nitrogen, </a:t>
            </a:r>
            <a:r>
              <a:rPr lang="en-US" dirty="0"/>
              <a:t>equipment </a:t>
            </a:r>
            <a:r>
              <a:rPr lang="en-US" dirty="0" smtClean="0"/>
              <a:t>maintenance, computers</a:t>
            </a:r>
          </a:p>
          <a:p>
            <a:pPr marL="457200" lvl="1" indent="0">
              <a:buNone/>
            </a:pPr>
            <a:endParaRPr lang="en-US" dirty="0"/>
          </a:p>
          <a:p>
            <a:r>
              <a:rPr lang="en-US" dirty="0">
                <a:hlinkClick r:id="rId4"/>
              </a:rPr>
              <a:t>Budget Escalation Factors</a:t>
            </a:r>
            <a:endParaRPr lang="en-US" dirty="0"/>
          </a:p>
          <a:p>
            <a:pPr lvl="1"/>
            <a:r>
              <a:rPr lang="en-US" dirty="0"/>
              <a:t>In general, a 3% inflation </a:t>
            </a:r>
            <a:r>
              <a:rPr lang="en-US" dirty="0" smtClean="0"/>
              <a:t>factor recommended by SPA</a:t>
            </a:r>
            <a:endParaRPr lang="en-US" dirty="0"/>
          </a:p>
          <a:p>
            <a:endParaRPr lang="en-US" dirty="0"/>
          </a:p>
        </p:txBody>
      </p:sp>
      <p:sp>
        <p:nvSpPr>
          <p:cNvPr id="4" name="Title 1"/>
          <p:cNvSpPr>
            <a:spLocks noGrp="1"/>
          </p:cNvSpPr>
          <p:nvPr>
            <p:ph type="title"/>
          </p:nvPr>
        </p:nvSpPr>
        <p:spPr>
          <a:xfrm>
            <a:off x="677334" y="609600"/>
            <a:ext cx="8596668" cy="723254"/>
          </a:xfrm>
        </p:spPr>
        <p:txBody>
          <a:bodyPr/>
          <a:lstStyle/>
          <a:p>
            <a:r>
              <a:rPr lang="en-US" dirty="0" smtClean="0"/>
              <a:t>OTHER BUDGET CONSIDERATIONS</a:t>
            </a:r>
            <a:endParaRPr lang="en-US" dirty="0"/>
          </a:p>
        </p:txBody>
      </p:sp>
    </p:spTree>
    <p:extLst>
      <p:ext uri="{BB962C8B-B14F-4D97-AF65-F5344CB8AC3E}">
        <p14:creationId xmlns:p14="http://schemas.microsoft.com/office/powerpoint/2010/main" val="2110450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PRE-AWARD LAST STEPS</a:t>
            </a:r>
            <a:br>
              <a:rPr lang="en-US" dirty="0" smtClean="0"/>
            </a:br>
            <a:r>
              <a:rPr lang="en-US" dirty="0" smtClean="0"/>
              <a:t>Just-in-Time and Other Support </a:t>
            </a:r>
            <a:r>
              <a:rPr lang="en-US" sz="2200" dirty="0" smtClean="0"/>
              <a:t>(federal awards)</a:t>
            </a:r>
            <a:endParaRPr lang="en-US" sz="2200" dirty="0"/>
          </a:p>
        </p:txBody>
      </p:sp>
      <p:sp>
        <p:nvSpPr>
          <p:cNvPr id="3" name="Content Placeholder 2"/>
          <p:cNvSpPr>
            <a:spLocks noGrp="1"/>
          </p:cNvSpPr>
          <p:nvPr>
            <p:ph idx="1"/>
          </p:nvPr>
        </p:nvSpPr>
        <p:spPr>
          <a:xfrm>
            <a:off x="677334" y="1930400"/>
            <a:ext cx="8596668" cy="4345577"/>
          </a:xfrm>
        </p:spPr>
        <p:txBody>
          <a:bodyPr>
            <a:normAutofit/>
          </a:bodyPr>
          <a:lstStyle/>
          <a:p>
            <a:r>
              <a:rPr lang="en-US" dirty="0" smtClean="0">
                <a:solidFill>
                  <a:srgbClr val="5F6368"/>
                </a:solidFill>
              </a:rPr>
              <a:t>Just-in-Time</a:t>
            </a:r>
            <a:r>
              <a:rPr lang="en-US" dirty="0">
                <a:solidFill>
                  <a:srgbClr val="4D5156"/>
                </a:solidFill>
              </a:rPr>
              <a:t> refers to information </a:t>
            </a:r>
            <a:r>
              <a:rPr lang="en-US" dirty="0" smtClean="0">
                <a:solidFill>
                  <a:srgbClr val="4D5156"/>
                </a:solidFill>
              </a:rPr>
              <a:t>requests </a:t>
            </a:r>
            <a:r>
              <a:rPr lang="en-US" dirty="0">
                <a:solidFill>
                  <a:srgbClr val="4D5156"/>
                </a:solidFill>
              </a:rPr>
              <a:t>after an application has been peer reviewed and is within a range of possible </a:t>
            </a:r>
            <a:r>
              <a:rPr lang="en-US" dirty="0" smtClean="0">
                <a:solidFill>
                  <a:srgbClr val="4D5156"/>
                </a:solidFill>
              </a:rPr>
              <a:t>funding.</a:t>
            </a:r>
          </a:p>
          <a:p>
            <a:pPr marL="0" indent="0">
              <a:buNone/>
            </a:pPr>
            <a:endParaRPr lang="en-US" sz="300" dirty="0" smtClean="0">
              <a:solidFill>
                <a:srgbClr val="4D5156"/>
              </a:solidFill>
            </a:endParaRPr>
          </a:p>
          <a:p>
            <a:r>
              <a:rPr lang="en-US" dirty="0" smtClean="0"/>
              <a:t>Includes </a:t>
            </a:r>
            <a:r>
              <a:rPr lang="en-US" dirty="0"/>
              <a:t>up-to-date Other Support, IACUC, IRB, and Human Subjects Education </a:t>
            </a:r>
            <a:r>
              <a:rPr lang="en-US" dirty="0" smtClean="0"/>
              <a:t>Documentation</a:t>
            </a:r>
          </a:p>
          <a:p>
            <a:endParaRPr lang="en-US" sz="300" dirty="0" smtClean="0"/>
          </a:p>
          <a:p>
            <a:r>
              <a:rPr lang="en-US" dirty="0" smtClean="0">
                <a:ea typeface="Calibri" panose="020F0502020204030204" pitchFamily="34" charset="0"/>
                <a:cs typeface="Times New Roman" panose="02020603050405020304" pitchFamily="18" charset="0"/>
              </a:rPr>
              <a:t>Other </a:t>
            </a:r>
            <a:r>
              <a:rPr lang="en-US" dirty="0">
                <a:ea typeface="Calibri" panose="020F0502020204030204" pitchFamily="34" charset="0"/>
                <a:cs typeface="Times New Roman" panose="02020603050405020304" pitchFamily="18" charset="0"/>
              </a:rPr>
              <a:t>Support (current and pending) – </a:t>
            </a:r>
            <a:endParaRPr lang="en-US" dirty="0" smtClean="0">
              <a:ea typeface="Calibri" panose="020F0502020204030204" pitchFamily="34" charset="0"/>
              <a:cs typeface="Times New Roman" panose="02020603050405020304" pitchFamily="18" charset="0"/>
            </a:endParaRPr>
          </a:p>
          <a:p>
            <a:pPr lvl="1"/>
            <a:r>
              <a:rPr lang="en-US" dirty="0" smtClean="0">
                <a:ea typeface="Calibri" panose="020F0502020204030204" pitchFamily="34" charset="0"/>
                <a:cs typeface="Times New Roman" panose="02020603050405020304" pitchFamily="18" charset="0"/>
              </a:rPr>
              <a:t>Go through department Research Administrator!! </a:t>
            </a:r>
          </a:p>
          <a:p>
            <a:pPr lvl="1"/>
            <a:r>
              <a:rPr lang="en-US" dirty="0" smtClean="0">
                <a:ea typeface="Calibri" panose="020F0502020204030204" pitchFamily="34" charset="0"/>
                <a:cs typeface="Times New Roman" panose="02020603050405020304" pitchFamily="18" charset="0"/>
              </a:rPr>
              <a:t>Requesting </a:t>
            </a:r>
            <a:r>
              <a:rPr lang="en-US" dirty="0">
                <a:ea typeface="Calibri" panose="020F0502020204030204" pitchFamily="34" charset="0"/>
                <a:cs typeface="Times New Roman" panose="02020603050405020304" pitchFamily="18" charset="0"/>
              </a:rPr>
              <a:t>other support from your key personnel – </a:t>
            </a:r>
            <a:r>
              <a:rPr lang="en-US" dirty="0" smtClean="0">
                <a:ea typeface="Calibri" panose="020F0502020204030204" pitchFamily="34" charset="0"/>
                <a:cs typeface="Times New Roman" panose="02020603050405020304" pitchFamily="18" charset="0"/>
              </a:rPr>
              <a:t>costs/effort can </a:t>
            </a:r>
            <a:r>
              <a:rPr lang="en-US" dirty="0">
                <a:ea typeface="Calibri" panose="020F0502020204030204" pitchFamily="34" charset="0"/>
                <a:cs typeface="Times New Roman" panose="02020603050405020304" pitchFamily="18" charset="0"/>
              </a:rPr>
              <a:t>be out of date </a:t>
            </a:r>
            <a:endParaRPr lang="en-US" dirty="0" smtClean="0">
              <a:ea typeface="Calibri" panose="020F0502020204030204" pitchFamily="34" charset="0"/>
              <a:cs typeface="Times New Roman" panose="02020603050405020304" pitchFamily="18" charset="0"/>
            </a:endParaRPr>
          </a:p>
          <a:p>
            <a:pPr lvl="1"/>
            <a:r>
              <a:rPr lang="en-US" dirty="0" smtClean="0">
                <a:ea typeface="Calibri" panose="020F0502020204030204" pitchFamily="34" charset="0"/>
                <a:cs typeface="Times New Roman" panose="02020603050405020304" pitchFamily="18" charset="0"/>
              </a:rPr>
              <a:t>Include </a:t>
            </a:r>
            <a:r>
              <a:rPr lang="en-US" u="sng" dirty="0" smtClean="0">
                <a:ea typeface="Calibri" panose="020F0502020204030204" pitchFamily="34" charset="0"/>
                <a:cs typeface="Times New Roman" panose="02020603050405020304" pitchFamily="18" charset="0"/>
              </a:rPr>
              <a:t>annual direct </a:t>
            </a:r>
            <a:r>
              <a:rPr lang="en-US" dirty="0" smtClean="0">
                <a:ea typeface="Calibri" panose="020F0502020204030204" pitchFamily="34" charset="0"/>
                <a:cs typeface="Times New Roman" panose="02020603050405020304" pitchFamily="18" charset="0"/>
              </a:rPr>
              <a:t>costs NOT total costs</a:t>
            </a:r>
          </a:p>
          <a:p>
            <a:pPr lvl="1"/>
            <a:r>
              <a:rPr lang="en-US" dirty="0" smtClean="0">
                <a:ea typeface="Calibri" panose="020F0502020204030204" pitchFamily="34" charset="0"/>
                <a:cs typeface="Times New Roman" panose="02020603050405020304" pitchFamily="18" charset="0"/>
              </a:rPr>
              <a:t>Include awards in no-cost extension</a:t>
            </a:r>
          </a:p>
          <a:p>
            <a:pPr marL="0" indent="0">
              <a:buNone/>
            </a:pPr>
            <a:endParaRPr lang="en-US" dirty="0"/>
          </a:p>
        </p:txBody>
      </p:sp>
    </p:spTree>
    <p:extLst>
      <p:ext uri="{BB962C8B-B14F-4D97-AF65-F5344CB8AC3E}">
        <p14:creationId xmlns:p14="http://schemas.microsoft.com/office/powerpoint/2010/main" val="30767657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243" y="249382"/>
            <a:ext cx="8596668" cy="748937"/>
          </a:xfrm>
        </p:spPr>
        <p:txBody>
          <a:bodyPr/>
          <a:lstStyle/>
          <a:p>
            <a:r>
              <a:rPr lang="en-US" dirty="0" smtClean="0"/>
              <a:t>AWARD ACCEPTANCE</a:t>
            </a:r>
            <a:endParaRPr lang="en-US" dirty="0"/>
          </a:p>
        </p:txBody>
      </p:sp>
      <p:sp>
        <p:nvSpPr>
          <p:cNvPr id="3" name="Content Placeholder 2"/>
          <p:cNvSpPr>
            <a:spLocks noGrp="1"/>
          </p:cNvSpPr>
          <p:nvPr>
            <p:ph idx="1"/>
          </p:nvPr>
        </p:nvSpPr>
        <p:spPr>
          <a:xfrm>
            <a:off x="400242" y="887482"/>
            <a:ext cx="10517139" cy="5970517"/>
          </a:xfrm>
        </p:spPr>
        <p:txBody>
          <a:bodyPr>
            <a:normAutofit lnSpcReduction="10000"/>
          </a:bodyPr>
          <a:lstStyle/>
          <a:p>
            <a:r>
              <a:rPr lang="en-US" dirty="0" smtClean="0"/>
              <a:t>Congratulations, you’ve received an award agreement! </a:t>
            </a:r>
          </a:p>
          <a:p>
            <a:pPr lvl="1"/>
            <a:r>
              <a:rPr lang="en-US" dirty="0" smtClean="0"/>
              <a:t>It’s important to review the award agreement for sponsor-specific or award-specific terms and conditions that can impact allowable spending.</a:t>
            </a:r>
          </a:p>
          <a:p>
            <a:pPr lvl="1"/>
            <a:r>
              <a:rPr lang="en-US" dirty="0" smtClean="0"/>
              <a:t>NIH grants and many other NIH funding sources will primarily point to the NIH Grants Policy and the federal OMB Uniform Guidance. These are the standard terms that must be followed and can be referenced when there are any questions about what is allowable or not.</a:t>
            </a:r>
          </a:p>
          <a:p>
            <a:pPr lvl="1"/>
            <a:r>
              <a:rPr lang="en-US" dirty="0" smtClean="0"/>
              <a:t>Specific items we want you to review:</a:t>
            </a:r>
          </a:p>
          <a:p>
            <a:pPr lvl="2"/>
            <a:r>
              <a:rPr lang="en-US" dirty="0" smtClean="0"/>
              <a:t>Confirm statement of work</a:t>
            </a:r>
          </a:p>
          <a:p>
            <a:pPr lvl="2"/>
            <a:r>
              <a:rPr lang="en-US" dirty="0" smtClean="0"/>
              <a:t>Research terms and conditions</a:t>
            </a:r>
          </a:p>
          <a:p>
            <a:pPr lvl="1"/>
            <a:r>
              <a:rPr lang="en-US" dirty="0"/>
              <a:t>Specific items </a:t>
            </a:r>
            <a:r>
              <a:rPr lang="en-US" dirty="0" smtClean="0"/>
              <a:t>the department research administrator wants </a:t>
            </a:r>
            <a:r>
              <a:rPr lang="en-US" dirty="0"/>
              <a:t>you </a:t>
            </a:r>
            <a:r>
              <a:rPr lang="en-US" dirty="0" smtClean="0"/>
              <a:t>to take note of, or be aware of that we will discuss with you:</a:t>
            </a:r>
          </a:p>
          <a:p>
            <a:pPr lvl="2"/>
            <a:r>
              <a:rPr lang="en-US" dirty="0" smtClean="0"/>
              <a:t>Confirm award dollar amounts</a:t>
            </a:r>
          </a:p>
          <a:p>
            <a:pPr lvl="2"/>
            <a:r>
              <a:rPr lang="en-US" dirty="0" smtClean="0"/>
              <a:t>If carryover is allowed, automatic, and/or what’s required to request it</a:t>
            </a:r>
            <a:r>
              <a:rPr lang="en-US" strike="sngStrike" dirty="0" smtClean="0">
                <a:solidFill>
                  <a:srgbClr val="FF0000"/>
                </a:solidFill>
              </a:rPr>
              <a:t>.</a:t>
            </a:r>
          </a:p>
          <a:p>
            <a:pPr lvl="2"/>
            <a:r>
              <a:rPr lang="en-US" dirty="0" err="1" smtClean="0"/>
              <a:t>Rebudgeting</a:t>
            </a:r>
            <a:r>
              <a:rPr lang="en-US" dirty="0" smtClean="0"/>
              <a:t> allowances </a:t>
            </a:r>
            <a:endParaRPr lang="en-US" dirty="0"/>
          </a:p>
          <a:p>
            <a:pPr lvl="3"/>
            <a:r>
              <a:rPr lang="en-US" dirty="0" smtClean="0"/>
              <a:t>How and what amount you are allowed to </a:t>
            </a:r>
            <a:r>
              <a:rPr lang="en-US" dirty="0" err="1" smtClean="0"/>
              <a:t>rebudget</a:t>
            </a:r>
            <a:r>
              <a:rPr lang="en-US" dirty="0" smtClean="0"/>
              <a:t> between budget categories</a:t>
            </a:r>
            <a:r>
              <a:rPr lang="en-US" strike="sngStrike" dirty="0" smtClean="0">
                <a:solidFill>
                  <a:srgbClr val="FF0000"/>
                </a:solidFill>
              </a:rPr>
              <a:t>.</a:t>
            </a:r>
          </a:p>
          <a:p>
            <a:pPr lvl="3"/>
            <a:r>
              <a:rPr lang="en-US" dirty="0" smtClean="0"/>
              <a:t>UVM and NIH policy is 25% of the total award, but some sponsors may be stricter than this</a:t>
            </a:r>
            <a:r>
              <a:rPr lang="en-US" strike="sngStrike" dirty="0" smtClean="0">
                <a:solidFill>
                  <a:srgbClr val="FF0000"/>
                </a:solidFill>
              </a:rPr>
              <a:t>.</a:t>
            </a:r>
          </a:p>
          <a:p>
            <a:pPr lvl="3"/>
            <a:r>
              <a:rPr lang="en-US" dirty="0" smtClean="0"/>
              <a:t>Budget categories as they are defined by the sponsor may differ from UVM’s</a:t>
            </a:r>
            <a:r>
              <a:rPr lang="en-US" strike="sngStrike" dirty="0" smtClean="0">
                <a:solidFill>
                  <a:srgbClr val="FF0000"/>
                </a:solidFill>
              </a:rPr>
              <a:t>.</a:t>
            </a:r>
          </a:p>
          <a:p>
            <a:pPr lvl="2"/>
            <a:r>
              <a:rPr lang="en-US" dirty="0" smtClean="0"/>
              <a:t>Prior Approval requirement</a:t>
            </a:r>
            <a:r>
              <a:rPr lang="en-US" dirty="0"/>
              <a:t>s:</a:t>
            </a:r>
          </a:p>
          <a:p>
            <a:pPr lvl="3"/>
            <a:r>
              <a:rPr lang="en-US" dirty="0" smtClean="0"/>
              <a:t>Reviewing what changes require prior approval</a:t>
            </a:r>
          </a:p>
          <a:p>
            <a:pPr lvl="3"/>
            <a:endParaRPr lang="en-US" dirty="0"/>
          </a:p>
        </p:txBody>
      </p:sp>
    </p:spTree>
    <p:extLst>
      <p:ext uri="{BB962C8B-B14F-4D97-AF65-F5344CB8AC3E}">
        <p14:creationId xmlns:p14="http://schemas.microsoft.com/office/powerpoint/2010/main" val="2812846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642" y="240146"/>
            <a:ext cx="11135976" cy="1320800"/>
          </a:xfrm>
        </p:spPr>
        <p:txBody>
          <a:bodyPr/>
          <a:lstStyle/>
          <a:p>
            <a:r>
              <a:rPr lang="en-US" dirty="0"/>
              <a:t>Post Award Financial Management </a:t>
            </a:r>
            <a:r>
              <a:rPr lang="en-US" dirty="0" smtClean="0"/>
              <a:t>- Spending Money</a:t>
            </a:r>
            <a:endParaRPr lang="en-US" dirty="0"/>
          </a:p>
        </p:txBody>
      </p:sp>
      <p:sp>
        <p:nvSpPr>
          <p:cNvPr id="3" name="Content Placeholder 2"/>
          <p:cNvSpPr>
            <a:spLocks noGrp="1"/>
          </p:cNvSpPr>
          <p:nvPr>
            <p:ph idx="1"/>
          </p:nvPr>
        </p:nvSpPr>
        <p:spPr>
          <a:xfrm>
            <a:off x="298641" y="1006044"/>
            <a:ext cx="10831177" cy="5644138"/>
          </a:xfrm>
        </p:spPr>
        <p:txBody>
          <a:bodyPr>
            <a:normAutofit/>
          </a:bodyPr>
          <a:lstStyle/>
          <a:p>
            <a:r>
              <a:rPr lang="en-US" dirty="0" smtClean="0"/>
              <a:t>At UVM there is a process for getting an award setup to be able to start charging expenses to the project.</a:t>
            </a:r>
          </a:p>
          <a:p>
            <a:pPr lvl="1"/>
            <a:r>
              <a:rPr lang="en-US" dirty="0" smtClean="0"/>
              <a:t>At times, this can be lengthy depending on factors such as unique terms and conditions, response times in getting a fully executed agreement, and the overall queue in SPA</a:t>
            </a:r>
          </a:p>
          <a:p>
            <a:pPr lvl="1"/>
            <a:r>
              <a:rPr lang="en-US" dirty="0" smtClean="0"/>
              <a:t>The department research administrator will typically coordinate with SPA and follow-up regularly to ensure this is done in a timely manner.</a:t>
            </a:r>
          </a:p>
          <a:p>
            <a:r>
              <a:rPr lang="en-US" dirty="0" smtClean="0"/>
              <a:t>The start date of an award is not necessarily when you receive it, but rather the specific date indicated on the award agreement. </a:t>
            </a:r>
            <a:endParaRPr lang="en-US" dirty="0"/>
          </a:p>
          <a:p>
            <a:pPr lvl="1"/>
            <a:r>
              <a:rPr lang="en-US" dirty="0" smtClean="0"/>
              <a:t>This is often retroactive</a:t>
            </a:r>
            <a:r>
              <a:rPr lang="en-US" dirty="0" smtClean="0">
                <a:solidFill>
                  <a:srgbClr val="FF0000"/>
                </a:solidFill>
              </a:rPr>
              <a:t> </a:t>
            </a:r>
            <a:r>
              <a:rPr lang="en-US" dirty="0" smtClean="0"/>
              <a:t>to when we receive the award agreement.</a:t>
            </a:r>
          </a:p>
          <a:p>
            <a:pPr lvl="1"/>
            <a:r>
              <a:rPr lang="en-US" dirty="0"/>
              <a:t>Y</a:t>
            </a:r>
            <a:r>
              <a:rPr lang="en-US" dirty="0" smtClean="0"/>
              <a:t>ou are allowed to have expenses, as long as they are appropriate (for the conduct of the proposed research) that go back to the start date.</a:t>
            </a:r>
          </a:p>
          <a:p>
            <a:pPr lvl="1"/>
            <a:r>
              <a:rPr lang="en-US" dirty="0" smtClean="0"/>
              <a:t>Some sponsors also allow you to request spending prior to the start date. This is fairly rare and so you should discuss this with your department research administrator if you think you will want to pursue this.</a:t>
            </a:r>
          </a:p>
          <a:p>
            <a:r>
              <a:rPr lang="en-US" dirty="0" smtClean="0"/>
              <a:t>If an award is taking an exceptionally long time to be setup, we may request from SPA an Advance Account which just requests the setup of a </a:t>
            </a:r>
            <a:r>
              <a:rPr lang="en-US" dirty="0" err="1" smtClean="0"/>
              <a:t>chartstring</a:t>
            </a:r>
            <a:r>
              <a:rPr lang="en-US" dirty="0" smtClean="0"/>
              <a:t> prior to having a fully executed agreement.</a:t>
            </a:r>
          </a:p>
          <a:p>
            <a:r>
              <a:rPr lang="en-US" dirty="0" smtClean="0"/>
              <a:t>As you begin spending on your award, communicate with your department research administrator to obtain your project </a:t>
            </a:r>
            <a:r>
              <a:rPr lang="en-US" dirty="0" err="1" smtClean="0"/>
              <a:t>chartstring</a:t>
            </a:r>
            <a:r>
              <a:rPr lang="en-US" dirty="0" smtClean="0"/>
              <a:t> or discuss interim plans.</a:t>
            </a:r>
            <a:endParaRPr lang="en-US" dirty="0"/>
          </a:p>
        </p:txBody>
      </p:sp>
    </p:spTree>
    <p:extLst>
      <p:ext uri="{BB962C8B-B14F-4D97-AF65-F5344CB8AC3E}">
        <p14:creationId xmlns:p14="http://schemas.microsoft.com/office/powerpoint/2010/main" val="1200549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484" y="221673"/>
            <a:ext cx="10108315" cy="728749"/>
          </a:xfrm>
        </p:spPr>
        <p:txBody>
          <a:bodyPr>
            <a:normAutofit fontScale="90000"/>
          </a:bodyPr>
          <a:lstStyle/>
          <a:p>
            <a:r>
              <a:rPr lang="en-US" dirty="0" smtClean="0"/>
              <a:t>Post Award Financial Management – UVM </a:t>
            </a:r>
            <a:r>
              <a:rPr lang="en-US" dirty="0" err="1" smtClean="0"/>
              <a:t>Chartstrings</a:t>
            </a:r>
            <a:endParaRPr lang="en-US" dirty="0"/>
          </a:p>
        </p:txBody>
      </p:sp>
      <p:sp>
        <p:nvSpPr>
          <p:cNvPr id="3" name="Content Placeholder 2"/>
          <p:cNvSpPr>
            <a:spLocks noGrp="1"/>
          </p:cNvSpPr>
          <p:nvPr>
            <p:ph idx="1"/>
          </p:nvPr>
        </p:nvSpPr>
        <p:spPr>
          <a:xfrm>
            <a:off x="356486" y="950422"/>
            <a:ext cx="11225914" cy="5699760"/>
          </a:xfrm>
        </p:spPr>
        <p:txBody>
          <a:bodyPr>
            <a:normAutofit lnSpcReduction="10000"/>
          </a:bodyPr>
          <a:lstStyle/>
          <a:p>
            <a:r>
              <a:rPr lang="en-US" dirty="0" smtClean="0"/>
              <a:t>Once your award is setup in the UVM </a:t>
            </a:r>
            <a:r>
              <a:rPr lang="en-US" dirty="0" err="1" smtClean="0"/>
              <a:t>Peoplesoft</a:t>
            </a:r>
            <a:r>
              <a:rPr lang="en-US" dirty="0" smtClean="0"/>
              <a:t> Financial system, you will receive a </a:t>
            </a:r>
            <a:r>
              <a:rPr lang="en-US" dirty="0" err="1" smtClean="0"/>
              <a:t>chartstring</a:t>
            </a:r>
            <a:r>
              <a:rPr lang="en-US" dirty="0" smtClean="0"/>
              <a:t>.</a:t>
            </a:r>
          </a:p>
          <a:p>
            <a:pPr lvl="1"/>
            <a:r>
              <a:rPr lang="en-US" dirty="0" smtClean="0"/>
              <a:t>Your project </a:t>
            </a:r>
            <a:r>
              <a:rPr lang="en-US" dirty="0" err="1" smtClean="0"/>
              <a:t>chartstring</a:t>
            </a:r>
            <a:r>
              <a:rPr lang="en-US" dirty="0" smtClean="0"/>
              <a:t> is the unique combination of values that allocates expenses to your project within our </a:t>
            </a:r>
            <a:r>
              <a:rPr lang="en-US" dirty="0" err="1" smtClean="0"/>
              <a:t>Peoplesoft</a:t>
            </a:r>
            <a:r>
              <a:rPr lang="en-US" dirty="0" smtClean="0"/>
              <a:t> system.</a:t>
            </a:r>
          </a:p>
          <a:p>
            <a:pPr lvl="1"/>
            <a:endParaRPr lang="en-US" dirty="0"/>
          </a:p>
          <a:p>
            <a:pPr lvl="1"/>
            <a:endParaRPr lang="en-US" dirty="0" smtClean="0"/>
          </a:p>
          <a:p>
            <a:pPr lvl="1"/>
            <a:endParaRPr lang="en-US" dirty="0" smtClean="0"/>
          </a:p>
          <a:p>
            <a:pPr lvl="1"/>
            <a:r>
              <a:rPr lang="en-US" dirty="0" smtClean="0"/>
              <a:t>Allocating expenses to the appropriate </a:t>
            </a:r>
            <a:r>
              <a:rPr lang="en-US" dirty="0" err="1" smtClean="0"/>
              <a:t>chartstring</a:t>
            </a:r>
            <a:r>
              <a:rPr lang="en-US" dirty="0" smtClean="0"/>
              <a:t> is the only way to tie expenses to your project and obtain payment from the sponsor. </a:t>
            </a:r>
          </a:p>
          <a:p>
            <a:pPr lvl="1"/>
            <a:r>
              <a:rPr lang="en-US" dirty="0" smtClean="0"/>
              <a:t>This will be primarily handled by your department research administrator, business manager, or business support staff.</a:t>
            </a:r>
          </a:p>
          <a:p>
            <a:pPr lvl="1"/>
            <a:r>
              <a:rPr lang="en-US" dirty="0"/>
              <a:t>I</a:t>
            </a:r>
            <a:r>
              <a:rPr lang="en-US" dirty="0" smtClean="0"/>
              <a:t>t very important that you take note of the </a:t>
            </a:r>
            <a:r>
              <a:rPr lang="en-US" dirty="0" err="1" smtClean="0"/>
              <a:t>chartstring</a:t>
            </a:r>
            <a:r>
              <a:rPr lang="en-US" dirty="0" smtClean="0"/>
              <a:t> and manage it accordingly. There are many internal charges that request a </a:t>
            </a:r>
            <a:r>
              <a:rPr lang="en-US" dirty="0" err="1" smtClean="0"/>
              <a:t>chartstring</a:t>
            </a:r>
            <a:r>
              <a:rPr lang="en-US" dirty="0" smtClean="0"/>
              <a:t> from the investigator or technician. </a:t>
            </a:r>
          </a:p>
          <a:p>
            <a:pPr lvl="2"/>
            <a:r>
              <a:rPr lang="en-US" dirty="0" smtClean="0"/>
              <a:t>It is vital that you review and confirm that these are correct on a regular basis. It is ultimately your responsibility to ensure that charges post to the correct project. </a:t>
            </a:r>
          </a:p>
          <a:p>
            <a:pPr lvl="2"/>
            <a:r>
              <a:rPr lang="en-US" dirty="0" smtClean="0"/>
              <a:t>Some examples are: </a:t>
            </a:r>
            <a:r>
              <a:rPr lang="en-US" dirty="0" err="1" smtClean="0"/>
              <a:t>iLabs</a:t>
            </a:r>
            <a:r>
              <a:rPr lang="en-US" dirty="0" smtClean="0"/>
              <a:t> with the many core facilities, </a:t>
            </a:r>
            <a:r>
              <a:rPr lang="en-US" dirty="0" err="1" smtClean="0"/>
              <a:t>biostockroom</a:t>
            </a:r>
            <a:r>
              <a:rPr lang="en-US" dirty="0" smtClean="0"/>
              <a:t>, VACC, bookstore, shipping</a:t>
            </a:r>
          </a:p>
          <a:p>
            <a:pPr lvl="2"/>
            <a:r>
              <a:rPr lang="en-US" dirty="0" smtClean="0"/>
              <a:t>Specifically notify your </a:t>
            </a:r>
            <a:r>
              <a:rPr lang="en-US" dirty="0"/>
              <a:t>department administrator if you will be shipping samples or materials. It is significantly cheaper to use </a:t>
            </a:r>
            <a:r>
              <a:rPr lang="en-US" dirty="0" smtClean="0"/>
              <a:t>the </a:t>
            </a:r>
            <a:r>
              <a:rPr lang="en-US" dirty="0"/>
              <a:t>UVM </a:t>
            </a:r>
            <a:r>
              <a:rPr lang="en-US" dirty="0" err="1"/>
              <a:t>Fedex</a:t>
            </a:r>
            <a:r>
              <a:rPr lang="en-US" dirty="0"/>
              <a:t> account but </a:t>
            </a:r>
            <a:r>
              <a:rPr lang="en-US" dirty="0" smtClean="0"/>
              <a:t>requires some additional setup.</a:t>
            </a:r>
          </a:p>
          <a:p>
            <a:pPr lvl="1"/>
            <a:r>
              <a:rPr lang="en-US" dirty="0" smtClean="0"/>
              <a:t>For some awards, this unique </a:t>
            </a:r>
            <a:r>
              <a:rPr lang="en-US" dirty="0" err="1" smtClean="0"/>
              <a:t>chartstring</a:t>
            </a:r>
            <a:r>
              <a:rPr lang="en-US" dirty="0" smtClean="0"/>
              <a:t> will change year to year and it is very important that you pay attention to this and adjust your records</a:t>
            </a:r>
            <a:r>
              <a:rPr lang="en-US" dirty="0" smtClean="0">
                <a:solidFill>
                  <a:schemeClr val="tx1"/>
                </a:solidFill>
              </a:rPr>
              <a:t> </a:t>
            </a:r>
            <a:r>
              <a:rPr lang="en-US" dirty="0" smtClean="0"/>
              <a:t>accordingly.</a:t>
            </a:r>
            <a:endParaRPr lang="en-US" dirty="0"/>
          </a:p>
        </p:txBody>
      </p:sp>
      <p:graphicFrame>
        <p:nvGraphicFramePr>
          <p:cNvPr id="4" name="Table 3"/>
          <p:cNvGraphicFramePr>
            <a:graphicFrameLocks noGrp="1" noChangeAspect="1"/>
          </p:cNvGraphicFramePr>
          <p:nvPr>
            <p:extLst/>
          </p:nvPr>
        </p:nvGraphicFramePr>
        <p:xfrm>
          <a:off x="1209963" y="1860104"/>
          <a:ext cx="6271493" cy="800100"/>
        </p:xfrm>
        <a:graphic>
          <a:graphicData uri="http://schemas.openxmlformats.org/drawingml/2006/table">
            <a:tbl>
              <a:tblPr/>
              <a:tblGrid>
                <a:gridCol w="459032">
                  <a:extLst>
                    <a:ext uri="{9D8B030D-6E8A-4147-A177-3AD203B41FA5}">
                      <a16:colId xmlns:a16="http://schemas.microsoft.com/office/drawing/2014/main" val="2080568911"/>
                    </a:ext>
                  </a:extLst>
                </a:gridCol>
                <a:gridCol w="479549">
                  <a:extLst>
                    <a:ext uri="{9D8B030D-6E8A-4147-A177-3AD203B41FA5}">
                      <a16:colId xmlns:a16="http://schemas.microsoft.com/office/drawing/2014/main" val="3124933504"/>
                    </a:ext>
                  </a:extLst>
                </a:gridCol>
                <a:gridCol w="595301">
                  <a:extLst>
                    <a:ext uri="{9D8B030D-6E8A-4147-A177-3AD203B41FA5}">
                      <a16:colId xmlns:a16="http://schemas.microsoft.com/office/drawing/2014/main" val="3651908648"/>
                    </a:ext>
                  </a:extLst>
                </a:gridCol>
                <a:gridCol w="372065">
                  <a:extLst>
                    <a:ext uri="{9D8B030D-6E8A-4147-A177-3AD203B41FA5}">
                      <a16:colId xmlns:a16="http://schemas.microsoft.com/office/drawing/2014/main" val="704989099"/>
                    </a:ext>
                  </a:extLst>
                </a:gridCol>
                <a:gridCol w="363797">
                  <a:extLst>
                    <a:ext uri="{9D8B030D-6E8A-4147-A177-3AD203B41FA5}">
                      <a16:colId xmlns:a16="http://schemas.microsoft.com/office/drawing/2014/main" val="1748513335"/>
                    </a:ext>
                  </a:extLst>
                </a:gridCol>
                <a:gridCol w="421671">
                  <a:extLst>
                    <a:ext uri="{9D8B030D-6E8A-4147-A177-3AD203B41FA5}">
                      <a16:colId xmlns:a16="http://schemas.microsoft.com/office/drawing/2014/main" val="2588726858"/>
                    </a:ext>
                  </a:extLst>
                </a:gridCol>
                <a:gridCol w="570497">
                  <a:extLst>
                    <a:ext uri="{9D8B030D-6E8A-4147-A177-3AD203B41FA5}">
                      <a16:colId xmlns:a16="http://schemas.microsoft.com/office/drawing/2014/main" val="2759404147"/>
                    </a:ext>
                  </a:extLst>
                </a:gridCol>
                <a:gridCol w="454744">
                  <a:extLst>
                    <a:ext uri="{9D8B030D-6E8A-4147-A177-3AD203B41FA5}">
                      <a16:colId xmlns:a16="http://schemas.microsoft.com/office/drawing/2014/main" val="427559446"/>
                    </a:ext>
                  </a:extLst>
                </a:gridCol>
                <a:gridCol w="463012">
                  <a:extLst>
                    <a:ext uri="{9D8B030D-6E8A-4147-A177-3AD203B41FA5}">
                      <a16:colId xmlns:a16="http://schemas.microsoft.com/office/drawing/2014/main" val="1459567425"/>
                    </a:ext>
                  </a:extLst>
                </a:gridCol>
                <a:gridCol w="487816">
                  <a:extLst>
                    <a:ext uri="{9D8B030D-6E8A-4147-A177-3AD203B41FA5}">
                      <a16:colId xmlns:a16="http://schemas.microsoft.com/office/drawing/2014/main" val="3420805987"/>
                    </a:ext>
                  </a:extLst>
                </a:gridCol>
                <a:gridCol w="537426">
                  <a:extLst>
                    <a:ext uri="{9D8B030D-6E8A-4147-A177-3AD203B41FA5}">
                      <a16:colId xmlns:a16="http://schemas.microsoft.com/office/drawing/2014/main" val="269261886"/>
                    </a:ext>
                  </a:extLst>
                </a:gridCol>
                <a:gridCol w="512622">
                  <a:extLst>
                    <a:ext uri="{9D8B030D-6E8A-4147-A177-3AD203B41FA5}">
                      <a16:colId xmlns:a16="http://schemas.microsoft.com/office/drawing/2014/main" val="1242270042"/>
                    </a:ext>
                  </a:extLst>
                </a:gridCol>
                <a:gridCol w="553961">
                  <a:extLst>
                    <a:ext uri="{9D8B030D-6E8A-4147-A177-3AD203B41FA5}">
                      <a16:colId xmlns:a16="http://schemas.microsoft.com/office/drawing/2014/main" val="2459030129"/>
                    </a:ext>
                  </a:extLst>
                </a:gridCol>
              </a:tblGrid>
              <a:tr h="293888">
                <a:tc>
                  <a:txBody>
                    <a:bodyPr/>
                    <a:lstStyle/>
                    <a:p>
                      <a:pPr algn="ctr"/>
                      <a:r>
                        <a:rPr lang="en-US" sz="1000" dirty="0"/>
                        <a:t>Name</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Account</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Operating Unit</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err="1"/>
                        <a:t>Dept</a:t>
                      </a:r>
                      <a:endParaRPr lang="en-US" sz="1000" dirty="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Fund</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Source</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Function</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smtClean="0"/>
                        <a:t>PC Bus Unit</a:t>
                      </a:r>
                      <a:endParaRPr lang="en-US" sz="1000" dirty="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Project</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smtClean="0"/>
                        <a:t>Activity</a:t>
                      </a:r>
                      <a:endParaRPr lang="en-US" sz="1000" dirty="0"/>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Program</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Purpose</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a:t>Property</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715003"/>
                  </a:ext>
                </a:extLst>
              </a:tr>
              <a:tr h="209032">
                <a:tc rowSpan="2">
                  <a:txBody>
                    <a:bodyPr/>
                    <a:lstStyle/>
                    <a:p>
                      <a:pPr algn="ctr" fontAlgn="t"/>
                      <a:r>
                        <a:rPr lang="en-US" sz="1000" dirty="0">
                          <a:effectLst/>
                        </a:rPr>
                        <a:t>Length</a:t>
                      </a:r>
                      <a:br>
                        <a:rPr lang="en-US" sz="1000" dirty="0">
                          <a:effectLst/>
                        </a:rPr>
                      </a:br>
                      <a:r>
                        <a:rPr lang="en-US" sz="1000" dirty="0">
                          <a:effectLst/>
                        </a:rPr>
                        <a:t>(no. of digits)</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effectLst/>
                        </a:rPr>
                        <a:t>5</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a:effectLst/>
                        </a:rPr>
                        <a:t>2</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a:effectLst/>
                        </a:rPr>
                        <a:t>5</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a:effectLst/>
                        </a:rPr>
                        <a:t>3</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effectLst/>
                        </a:rPr>
                        <a:t>6</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effectLst/>
                        </a:rPr>
                        <a:t>3</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smtClean="0">
                          <a:effectLst/>
                        </a:rPr>
                        <a:t>5</a:t>
                      </a:r>
                      <a:endParaRPr lang="en-US" sz="1000" dirty="0">
                        <a:effectLst/>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effectLst/>
                        </a:rPr>
                        <a:t>6</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smtClean="0">
                          <a:effectLst/>
                        </a:rPr>
                        <a:t>4</a:t>
                      </a:r>
                      <a:endParaRPr lang="en-US" sz="1000" dirty="0">
                        <a:effectLst/>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effectLst/>
                        </a:rPr>
                        <a:t>4</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effectLst/>
                        </a:rPr>
                        <a:t>4</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a:effectLst/>
                        </a:rPr>
                        <a:t>4</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1927126"/>
                  </a:ext>
                </a:extLst>
              </a:tr>
              <a:tr h="223156">
                <a:tc vMerge="1">
                  <a:txBody>
                    <a:bodyPr/>
                    <a:lstStyle/>
                    <a:p>
                      <a:endParaRPr lang="en-US"/>
                    </a:p>
                  </a:txBody>
                  <a:tcPr/>
                </a:tc>
                <a:tc>
                  <a:txBody>
                    <a:bodyPr/>
                    <a:lstStyle/>
                    <a:p>
                      <a:pPr algn="ctr"/>
                      <a:r>
                        <a:rPr lang="en-US" sz="1000">
                          <a:effectLst/>
                        </a:rPr>
                        <a:t>xxxxx</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a:effectLst/>
                        </a:rPr>
                        <a:t>xx</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err="1">
                          <a:effectLst/>
                        </a:rPr>
                        <a:t>xxxxx</a:t>
                      </a:r>
                      <a:endParaRPr lang="en-US" sz="1000" dirty="0">
                        <a:effectLst/>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a:effectLst/>
                        </a:rPr>
                        <a:t>xxx</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err="1">
                          <a:effectLst/>
                        </a:rPr>
                        <a:t>xxxxxx</a:t>
                      </a:r>
                      <a:endParaRPr lang="en-US" sz="1000" dirty="0">
                        <a:effectLst/>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effectLst/>
                        </a:rPr>
                        <a:t>xxx</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smtClean="0">
                          <a:effectLst/>
                        </a:rPr>
                        <a:t>XXXXX</a:t>
                      </a:r>
                      <a:endParaRPr lang="en-US" sz="1000" dirty="0">
                        <a:effectLst/>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err="1">
                          <a:effectLst/>
                        </a:rPr>
                        <a:t>xxxxxx</a:t>
                      </a:r>
                      <a:endParaRPr lang="en-US" sz="1000" dirty="0">
                        <a:effectLst/>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smtClean="0">
                          <a:effectLst/>
                        </a:rPr>
                        <a:t>XXXX</a:t>
                      </a:r>
                      <a:endParaRPr lang="en-US" sz="1000" dirty="0">
                        <a:effectLst/>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err="1">
                          <a:effectLst/>
                        </a:rPr>
                        <a:t>xxxx</a:t>
                      </a:r>
                      <a:endParaRPr lang="en-US" sz="1000" dirty="0">
                        <a:effectLst/>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err="1">
                          <a:effectLst/>
                        </a:rPr>
                        <a:t>xxxx</a:t>
                      </a:r>
                      <a:endParaRPr lang="en-US" sz="1000" dirty="0">
                        <a:effectLst/>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err="1">
                          <a:effectLst/>
                        </a:rPr>
                        <a:t>xxxx</a:t>
                      </a:r>
                      <a:endParaRPr lang="en-US" sz="1000" dirty="0">
                        <a:effectLst/>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144087"/>
                  </a:ext>
                </a:extLst>
              </a:tr>
            </a:tbl>
          </a:graphicData>
        </a:graphic>
      </p:graphicFrame>
    </p:spTree>
    <p:extLst>
      <p:ext uri="{BB962C8B-B14F-4D97-AF65-F5344CB8AC3E}">
        <p14:creationId xmlns:p14="http://schemas.microsoft.com/office/powerpoint/2010/main" val="479616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170" y="240145"/>
            <a:ext cx="8596668" cy="692727"/>
          </a:xfrm>
        </p:spPr>
        <p:txBody>
          <a:bodyPr/>
          <a:lstStyle/>
          <a:p>
            <a:r>
              <a:rPr lang="en-US" dirty="0" smtClean="0"/>
              <a:t>Getting The </a:t>
            </a:r>
            <a:r>
              <a:rPr lang="en-US" dirty="0"/>
              <a:t>M</a:t>
            </a:r>
            <a:r>
              <a:rPr lang="en-US" dirty="0" smtClean="0"/>
              <a:t>ost </a:t>
            </a:r>
            <a:r>
              <a:rPr lang="en-US" dirty="0"/>
              <a:t>O</a:t>
            </a:r>
            <a:r>
              <a:rPr lang="en-US" dirty="0" smtClean="0"/>
              <a:t>ut of Budget Reviews</a:t>
            </a:r>
            <a:endParaRPr lang="en-US" dirty="0"/>
          </a:p>
        </p:txBody>
      </p:sp>
      <p:sp>
        <p:nvSpPr>
          <p:cNvPr id="3" name="Content Placeholder 2"/>
          <p:cNvSpPr>
            <a:spLocks noGrp="1"/>
          </p:cNvSpPr>
          <p:nvPr>
            <p:ph idx="1"/>
          </p:nvPr>
        </p:nvSpPr>
        <p:spPr>
          <a:xfrm>
            <a:off x="354060" y="932872"/>
            <a:ext cx="9731772" cy="5624946"/>
          </a:xfrm>
        </p:spPr>
        <p:txBody>
          <a:bodyPr>
            <a:normAutofit fontScale="85000" lnSpcReduction="20000"/>
          </a:bodyPr>
          <a:lstStyle/>
          <a:p>
            <a:r>
              <a:rPr lang="en-US" dirty="0" smtClean="0"/>
              <a:t>Regular </a:t>
            </a:r>
            <a:r>
              <a:rPr lang="en-US" dirty="0"/>
              <a:t>budget reviews </a:t>
            </a:r>
            <a:r>
              <a:rPr lang="en-US" dirty="0" smtClean="0"/>
              <a:t>with </a:t>
            </a:r>
            <a:r>
              <a:rPr lang="en-US" dirty="0"/>
              <a:t>your department research administrator are key to understanding the financial status of your award and ensure you are in compliance when signing off that all expenses are appropriate. It is also valuable to planning for future directions and forecasting. </a:t>
            </a:r>
            <a:endParaRPr lang="en-US" dirty="0" smtClean="0"/>
          </a:p>
          <a:p>
            <a:r>
              <a:rPr lang="en-US" dirty="0" smtClean="0"/>
              <a:t>Your department should have a process in place for doing these reviews. However, if you aren’t getting what you need or need an ad hoc review, don’t hesitate to reach out and ask. </a:t>
            </a:r>
          </a:p>
          <a:p>
            <a:pPr lvl="1"/>
            <a:r>
              <a:rPr lang="en-US" dirty="0" smtClean="0"/>
              <a:t>Depending </a:t>
            </a:r>
            <a:r>
              <a:rPr lang="en-US" dirty="0"/>
              <a:t>on your department, and your research portfolio, how this is executed may </a:t>
            </a:r>
            <a:r>
              <a:rPr lang="en-US" dirty="0" smtClean="0"/>
              <a:t>vary</a:t>
            </a:r>
          </a:p>
          <a:p>
            <a:pPr lvl="1"/>
            <a:r>
              <a:rPr lang="en-US" dirty="0"/>
              <a:t>These reviews should happen at least quarterly if not more frequently.</a:t>
            </a:r>
          </a:p>
          <a:p>
            <a:r>
              <a:rPr lang="en-US" sz="1600" dirty="0"/>
              <a:t>At these meetings, the research administrator </a:t>
            </a:r>
            <a:r>
              <a:rPr lang="en-US" dirty="0" smtClean="0"/>
              <a:t>will review </a:t>
            </a:r>
            <a:r>
              <a:rPr lang="en-US" dirty="0"/>
              <a:t>where the project is at </a:t>
            </a:r>
            <a:r>
              <a:rPr lang="en-US" dirty="0" smtClean="0"/>
              <a:t>financially </a:t>
            </a:r>
            <a:endParaRPr lang="en-US" dirty="0"/>
          </a:p>
          <a:p>
            <a:pPr lvl="1"/>
            <a:r>
              <a:rPr lang="en-US" dirty="0" smtClean="0"/>
              <a:t>Review percent effort for all personnel on the grant</a:t>
            </a:r>
          </a:p>
          <a:p>
            <a:pPr lvl="1"/>
            <a:r>
              <a:rPr lang="en-US" dirty="0" smtClean="0"/>
              <a:t>What </a:t>
            </a:r>
            <a:r>
              <a:rPr lang="en-US" dirty="0"/>
              <a:t>are </a:t>
            </a:r>
            <a:r>
              <a:rPr lang="en-US" dirty="0" smtClean="0"/>
              <a:t>known upcoming </a:t>
            </a:r>
            <a:r>
              <a:rPr lang="en-US" dirty="0"/>
              <a:t>expenses (encumbrances</a:t>
            </a:r>
            <a:r>
              <a:rPr lang="en-US" dirty="0" smtClean="0"/>
              <a:t>) and planned expenses (forecasted)</a:t>
            </a:r>
            <a:endParaRPr lang="en-US" dirty="0"/>
          </a:p>
          <a:p>
            <a:pPr lvl="1"/>
            <a:r>
              <a:rPr lang="en-US" dirty="0" smtClean="0"/>
              <a:t>Are there any changes to the proposed budget which require prior approval or administrative setup</a:t>
            </a:r>
          </a:p>
          <a:p>
            <a:r>
              <a:rPr lang="en-US" dirty="0" smtClean="0"/>
              <a:t>Reviewing </a:t>
            </a:r>
            <a:r>
              <a:rPr lang="en-US" dirty="0"/>
              <a:t>itemized operating for </a:t>
            </a:r>
            <a:r>
              <a:rPr lang="en-US" dirty="0" smtClean="0"/>
              <a:t>appropriateness and look for:</a:t>
            </a:r>
          </a:p>
          <a:p>
            <a:pPr lvl="1"/>
            <a:r>
              <a:rPr lang="en-US" dirty="0" smtClean="0"/>
              <a:t>Expenses </a:t>
            </a:r>
            <a:r>
              <a:rPr lang="en-US" dirty="0"/>
              <a:t>that appear to be missing</a:t>
            </a:r>
          </a:p>
          <a:p>
            <a:pPr lvl="1"/>
            <a:r>
              <a:rPr lang="en-US" dirty="0" smtClean="0"/>
              <a:t>Expenses </a:t>
            </a:r>
            <a:r>
              <a:rPr lang="en-US" dirty="0"/>
              <a:t>that were meant for another project</a:t>
            </a:r>
          </a:p>
          <a:p>
            <a:pPr lvl="2"/>
            <a:r>
              <a:rPr lang="en-US" sz="1600" dirty="0" smtClean="0"/>
              <a:t>Internal charges whose reference </a:t>
            </a:r>
            <a:r>
              <a:rPr lang="en-US" sz="1600" dirty="0" err="1" smtClean="0"/>
              <a:t>chartstrings</a:t>
            </a:r>
            <a:r>
              <a:rPr lang="en-US" sz="1600" dirty="0" smtClean="0"/>
              <a:t> weren’t updated</a:t>
            </a:r>
            <a:endParaRPr lang="en-US" sz="1600" dirty="0"/>
          </a:p>
          <a:p>
            <a:r>
              <a:rPr lang="en-US" dirty="0" smtClean="0"/>
              <a:t>This is your opportunity to review in a timely manner, and ensure that all expenses </a:t>
            </a:r>
            <a:r>
              <a:rPr lang="en-US" dirty="0"/>
              <a:t>are </a:t>
            </a:r>
            <a:r>
              <a:rPr lang="en-US" dirty="0" smtClean="0"/>
              <a:t>allowable</a:t>
            </a:r>
            <a:r>
              <a:rPr lang="en-US" dirty="0"/>
              <a:t>, reasonable, and allocable to the project  </a:t>
            </a:r>
            <a:r>
              <a:rPr lang="en-US" dirty="0" smtClean="0"/>
              <a:t>to the work proposed and performed. This is a key responsibility of the PI.</a:t>
            </a:r>
          </a:p>
          <a:p>
            <a:pPr lvl="1"/>
            <a:r>
              <a:rPr lang="en-US" dirty="0" smtClean="0"/>
              <a:t>If an expense is not appropriate for that project, and if </a:t>
            </a:r>
            <a:r>
              <a:rPr lang="en-US" dirty="0"/>
              <a:t>we don’t identify it within 90 </a:t>
            </a:r>
            <a:r>
              <a:rPr lang="en-US" dirty="0" smtClean="0"/>
              <a:t>days of the transaction date, </a:t>
            </a:r>
            <a:r>
              <a:rPr lang="en-US" dirty="0"/>
              <a:t>this may come out of your individual funds</a:t>
            </a:r>
          </a:p>
          <a:p>
            <a:endParaRPr lang="en-US" dirty="0"/>
          </a:p>
        </p:txBody>
      </p:sp>
    </p:spTree>
    <p:extLst>
      <p:ext uri="{BB962C8B-B14F-4D97-AF65-F5344CB8AC3E}">
        <p14:creationId xmlns:p14="http://schemas.microsoft.com/office/powerpoint/2010/main" val="178336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170" y="230909"/>
            <a:ext cx="8596668" cy="683491"/>
          </a:xfrm>
        </p:spPr>
        <p:txBody>
          <a:bodyPr>
            <a:normAutofit fontScale="90000"/>
          </a:bodyPr>
          <a:lstStyle/>
          <a:p>
            <a:r>
              <a:rPr lang="en-US" dirty="0" smtClean="0"/>
              <a:t>Reviewing Progress and A Post Award Resource</a:t>
            </a:r>
            <a:endParaRPr lang="en-US" dirty="0"/>
          </a:p>
        </p:txBody>
      </p:sp>
      <p:sp>
        <p:nvSpPr>
          <p:cNvPr id="3" name="Content Placeholder 2"/>
          <p:cNvSpPr>
            <a:spLocks noGrp="1"/>
          </p:cNvSpPr>
          <p:nvPr>
            <p:ph idx="1"/>
          </p:nvPr>
        </p:nvSpPr>
        <p:spPr>
          <a:xfrm>
            <a:off x="280170" y="914400"/>
            <a:ext cx="10378594" cy="5800436"/>
          </a:xfrm>
        </p:spPr>
        <p:txBody>
          <a:bodyPr>
            <a:normAutofit fontScale="85000" lnSpcReduction="10000"/>
          </a:bodyPr>
          <a:lstStyle/>
          <a:p>
            <a:r>
              <a:rPr lang="en-US" dirty="0" smtClean="0"/>
              <a:t>As you are involved in the research on a daily basis, you should be aware of any delays in the progress of a given project. </a:t>
            </a:r>
          </a:p>
          <a:p>
            <a:pPr lvl="1"/>
            <a:r>
              <a:rPr lang="en-US" dirty="0" smtClean="0"/>
              <a:t>Communicate with your department research administrator when there are delays and identify any changes that need to be made (effort or planned purchases) and/or at least have a justification to explain any differences.</a:t>
            </a:r>
          </a:p>
          <a:p>
            <a:pPr lvl="1"/>
            <a:r>
              <a:rPr lang="en-US" dirty="0" smtClean="0"/>
              <a:t>Department research administrators don’t often know where your research is at scientifically as time progresses so it’s up to you to communicate along the way.</a:t>
            </a:r>
          </a:p>
          <a:p>
            <a:pPr lvl="2"/>
            <a:r>
              <a:rPr lang="en-US" dirty="0" smtClean="0"/>
              <a:t>It’s not about always knowing what to say or tell, but reaching out with questions or comments and giving us a chance to ask questions and clarify. </a:t>
            </a:r>
          </a:p>
          <a:p>
            <a:pPr lvl="2"/>
            <a:r>
              <a:rPr lang="en-US" dirty="0" smtClean="0"/>
              <a:t>This includes regular communication with your </a:t>
            </a:r>
            <a:r>
              <a:rPr lang="en-US" dirty="0" err="1" smtClean="0"/>
              <a:t>subaward</a:t>
            </a:r>
            <a:r>
              <a:rPr lang="en-US" dirty="0" smtClean="0"/>
              <a:t> (if applicable) to make sure you are aligned in your progress and expectations.</a:t>
            </a:r>
          </a:p>
          <a:p>
            <a:r>
              <a:rPr lang="en-US" dirty="0" smtClean="0"/>
              <a:t>The most important takeaway is to not reach the end of the project year or award, with these two variables out of alignment or corrections identified. It is so vital that you work with your department research administrator at regular intervals, to identify errors, corrections, or adjustments.</a:t>
            </a:r>
          </a:p>
          <a:p>
            <a:endParaRPr lang="en-US" dirty="0" smtClean="0"/>
          </a:p>
          <a:p>
            <a:r>
              <a:rPr lang="en-US" dirty="0" smtClean="0"/>
              <a:t>PI PORTAL</a:t>
            </a:r>
          </a:p>
          <a:p>
            <a:pPr lvl="1"/>
            <a:r>
              <a:rPr lang="en-US" dirty="0" smtClean="0"/>
              <a:t>In addition to regular budget reviews, there is also a tool in the UVM </a:t>
            </a:r>
            <a:r>
              <a:rPr lang="en-US" dirty="0" err="1" smtClean="0"/>
              <a:t>Peoplesoft</a:t>
            </a:r>
            <a:r>
              <a:rPr lang="en-US" dirty="0" smtClean="0"/>
              <a:t> Financials where you can look up the financial status of a given project.</a:t>
            </a:r>
          </a:p>
          <a:p>
            <a:pPr lvl="1"/>
            <a:r>
              <a:rPr lang="en-US" dirty="0" smtClean="0"/>
              <a:t>Pros: This is updated nightly, you can see budget, expenses, and remaining dollars by budget category. You can see payroll breakdown, itemized transaction detail, and any financial reports/invoices that were submitted by SPA. </a:t>
            </a:r>
          </a:p>
          <a:p>
            <a:pPr lvl="1"/>
            <a:r>
              <a:rPr lang="en-US" dirty="0" smtClean="0"/>
              <a:t>Cons: This won’t include any pending charges or changes. For example, purchases on a purcard that have not been reallocated or personnel changes. It also won’t include any planned expenses, further forecasting, or calculation of carryover.</a:t>
            </a:r>
          </a:p>
          <a:p>
            <a:pPr lvl="2"/>
            <a:endParaRPr lang="en-US" dirty="0"/>
          </a:p>
        </p:txBody>
      </p:sp>
    </p:spTree>
    <p:extLst>
      <p:ext uri="{BB962C8B-B14F-4D97-AF65-F5344CB8AC3E}">
        <p14:creationId xmlns:p14="http://schemas.microsoft.com/office/powerpoint/2010/main" val="1168827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061" y="277091"/>
            <a:ext cx="8596668" cy="692727"/>
          </a:xfrm>
        </p:spPr>
        <p:txBody>
          <a:bodyPr/>
          <a:lstStyle/>
          <a:p>
            <a:r>
              <a:rPr lang="en-US" dirty="0" smtClean="0"/>
              <a:t>Unobligated Balances</a:t>
            </a:r>
            <a:endParaRPr lang="en-US" dirty="0"/>
          </a:p>
        </p:txBody>
      </p:sp>
      <p:sp>
        <p:nvSpPr>
          <p:cNvPr id="3" name="Content Placeholder 2"/>
          <p:cNvSpPr>
            <a:spLocks noGrp="1"/>
          </p:cNvSpPr>
          <p:nvPr>
            <p:ph idx="1"/>
          </p:nvPr>
        </p:nvSpPr>
        <p:spPr>
          <a:xfrm>
            <a:off x="354061" y="955967"/>
            <a:ext cx="10895831" cy="5999018"/>
          </a:xfrm>
        </p:spPr>
        <p:txBody>
          <a:bodyPr>
            <a:normAutofit fontScale="92500" lnSpcReduction="20000"/>
          </a:bodyPr>
          <a:lstStyle/>
          <a:p>
            <a:r>
              <a:rPr lang="en-US" dirty="0" smtClean="0"/>
              <a:t>Unobligated balances; also known as carryover, carryforward, remaining balance, or unspent funds</a:t>
            </a:r>
          </a:p>
          <a:p>
            <a:pPr lvl="1"/>
            <a:r>
              <a:rPr lang="en-US" dirty="0" smtClean="0"/>
              <a:t>It’s very important to work with your department research administrator to monitor what percent of the total award this is at, or is forecasted to be at the end of the award period</a:t>
            </a:r>
            <a:r>
              <a:rPr lang="en-US" dirty="0" smtClean="0">
                <a:solidFill>
                  <a:srgbClr val="FF0000"/>
                </a:solidFill>
              </a:rPr>
              <a:t>.</a:t>
            </a:r>
            <a:endParaRPr lang="en-US" dirty="0" smtClean="0"/>
          </a:p>
          <a:p>
            <a:pPr lvl="2"/>
            <a:r>
              <a:rPr lang="en-US" dirty="0" smtClean="0"/>
              <a:t>This is important both at the end of each project year and at the end of the award itself</a:t>
            </a:r>
            <a:r>
              <a:rPr lang="en-US" dirty="0" smtClean="0">
                <a:solidFill>
                  <a:srgbClr val="FF0000"/>
                </a:solidFill>
              </a:rPr>
              <a:t>.</a:t>
            </a:r>
            <a:endParaRPr lang="en-US" dirty="0" smtClean="0"/>
          </a:p>
          <a:p>
            <a:pPr lvl="1"/>
            <a:r>
              <a:rPr lang="en-US" dirty="0" smtClean="0"/>
              <a:t>Depending on what the award agreement says about carryover, it may rollover automatically, or it may require a formal request and separate budget. </a:t>
            </a:r>
          </a:p>
          <a:p>
            <a:pPr lvl="2"/>
            <a:r>
              <a:rPr lang="en-US" dirty="0" smtClean="0"/>
              <a:t>NIH policy is that more than a 25% carryover requires additional justification even if it is indicated as automatic carryover. </a:t>
            </a:r>
          </a:p>
          <a:p>
            <a:pPr lvl="1"/>
            <a:r>
              <a:rPr lang="en-US" dirty="0" smtClean="0"/>
              <a:t>Carryover is meant to be spent in the next project year and not carried over year to year. This can be difficult if it is fairly large, but it is something to watch and make strategic plans to address.</a:t>
            </a:r>
          </a:p>
          <a:p>
            <a:pPr lvl="2"/>
            <a:r>
              <a:rPr lang="en-US" dirty="0" smtClean="0"/>
              <a:t>These funds will be viewed differently depending on the sponsor. Again, some are stricter than others so it is important to review the award’s terms and conditions.</a:t>
            </a:r>
          </a:p>
          <a:p>
            <a:r>
              <a:rPr lang="en-US" dirty="0" smtClean="0"/>
              <a:t>No Cost Extension</a:t>
            </a:r>
          </a:p>
          <a:p>
            <a:pPr lvl="1"/>
            <a:r>
              <a:rPr lang="en-US" dirty="0" smtClean="0"/>
              <a:t>If you have funds remaining at the end of the award period, this is likely because work was delayed in some way and so you also need additional time to complete the proposed work. </a:t>
            </a:r>
          </a:p>
          <a:p>
            <a:pPr lvl="1"/>
            <a:r>
              <a:rPr lang="en-US" dirty="0" smtClean="0"/>
              <a:t>Requesting additional time to complete the work and spend remaining funds (but not additional funds) is called a no cost extension.</a:t>
            </a:r>
          </a:p>
          <a:p>
            <a:pPr lvl="1"/>
            <a:r>
              <a:rPr lang="en-US" dirty="0" smtClean="0"/>
              <a:t>Each sponsor will handle this differently, ranging from a simple email, a formal request, or simply an update to the end date in a online system (NIH). And in some rare cases, it’s simply not allowed.</a:t>
            </a:r>
          </a:p>
          <a:p>
            <a:pPr lvl="1"/>
            <a:r>
              <a:rPr lang="en-US" dirty="0"/>
              <a:t>If a No Cost Extension will be requested, this needs to be decided prior to the award end </a:t>
            </a:r>
            <a:r>
              <a:rPr lang="en-US" dirty="0" smtClean="0"/>
              <a:t>date. </a:t>
            </a:r>
          </a:p>
          <a:p>
            <a:pPr lvl="2"/>
            <a:r>
              <a:rPr lang="en-US" dirty="0" smtClean="0"/>
              <a:t>At least 30 days, preferably 90 days before the award end date.</a:t>
            </a:r>
          </a:p>
          <a:p>
            <a:pPr lvl="2"/>
            <a:r>
              <a:rPr lang="en-US" dirty="0" smtClean="0"/>
              <a:t>This allows the research department administrator to communicate with SPA, process the approved extension, and ensure that the project </a:t>
            </a:r>
            <a:r>
              <a:rPr lang="en-US" dirty="0" err="1" smtClean="0"/>
              <a:t>chartstring</a:t>
            </a:r>
            <a:r>
              <a:rPr lang="en-US" dirty="0" smtClean="0"/>
              <a:t> remains active.</a:t>
            </a:r>
            <a:endParaRPr lang="en-US" dirty="0"/>
          </a:p>
        </p:txBody>
      </p:sp>
    </p:spTree>
    <p:extLst>
      <p:ext uri="{BB962C8B-B14F-4D97-AF65-F5344CB8AC3E}">
        <p14:creationId xmlns:p14="http://schemas.microsoft.com/office/powerpoint/2010/main" val="2676525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880" y="267855"/>
            <a:ext cx="8596668" cy="692727"/>
          </a:xfrm>
        </p:spPr>
        <p:txBody>
          <a:bodyPr/>
          <a:lstStyle/>
          <a:p>
            <a:r>
              <a:rPr lang="en-US" dirty="0" smtClean="0"/>
              <a:t>Award Closeout</a:t>
            </a:r>
            <a:endParaRPr lang="en-US" dirty="0"/>
          </a:p>
        </p:txBody>
      </p:sp>
      <p:sp>
        <p:nvSpPr>
          <p:cNvPr id="3" name="Content Placeholder 2"/>
          <p:cNvSpPr>
            <a:spLocks noGrp="1"/>
          </p:cNvSpPr>
          <p:nvPr>
            <p:ph idx="1"/>
          </p:nvPr>
        </p:nvSpPr>
        <p:spPr>
          <a:xfrm>
            <a:off x="307880" y="960582"/>
            <a:ext cx="10304702" cy="5897418"/>
          </a:xfrm>
        </p:spPr>
        <p:txBody>
          <a:bodyPr>
            <a:normAutofit fontScale="92500" lnSpcReduction="20000"/>
          </a:bodyPr>
          <a:lstStyle/>
          <a:p>
            <a:r>
              <a:rPr lang="en-US" dirty="0"/>
              <a:t>There are annual closeouts and final closeouts both resulting in a financial report and final invoice sent by SPA </a:t>
            </a:r>
            <a:r>
              <a:rPr lang="en-US" dirty="0" smtClean="0"/>
              <a:t>to the sponsor</a:t>
            </a:r>
            <a:r>
              <a:rPr lang="en-US" dirty="0" smtClean="0">
                <a:solidFill>
                  <a:srgbClr val="FF0000"/>
                </a:solidFill>
              </a:rPr>
              <a:t>.</a:t>
            </a:r>
            <a:endParaRPr lang="en-US" dirty="0" smtClean="0"/>
          </a:p>
          <a:p>
            <a:pPr lvl="1"/>
            <a:r>
              <a:rPr lang="en-US" dirty="0" smtClean="0"/>
              <a:t>They are both very similar in that SPA will look at the terms and conditions, what was budgeted, and what was expensed, and effort charged to make sure everything lines up. If not, they will reach out to the research department administrators with clarifications. And we very well may reach out to the PI to confirm.</a:t>
            </a:r>
          </a:p>
          <a:p>
            <a:pPr lvl="1"/>
            <a:r>
              <a:rPr lang="en-US" dirty="0" smtClean="0"/>
              <a:t>Depending on the due date for the financial report, there may be a short turn around to finalize all expenses on a project. Once this is finalized and a project is closed out, there can be no more changes, no further expenses charged.</a:t>
            </a:r>
          </a:p>
          <a:p>
            <a:pPr lvl="1"/>
            <a:r>
              <a:rPr lang="en-US" dirty="0" smtClean="0"/>
              <a:t>If you are actively participating in regular reviews than this should not be an issue and all final expenses would already be posted by the award end date, approximately.</a:t>
            </a:r>
          </a:p>
          <a:p>
            <a:pPr lvl="2"/>
            <a:r>
              <a:rPr lang="en-US" dirty="0" smtClean="0"/>
              <a:t>There are a few lingering expenses such as purcard expenses, or internal charges. These can sometimes be delayed, but this is allowable as long as the expense was incurred and utilized before the end date. </a:t>
            </a:r>
          </a:p>
          <a:p>
            <a:pPr lvl="2"/>
            <a:r>
              <a:rPr lang="en-US" dirty="0" smtClean="0"/>
              <a:t>SPA will question any expenses incurred within the last 90 days to ensure that they are appropriate and allowable. </a:t>
            </a:r>
            <a:r>
              <a:rPr lang="en-US" dirty="0"/>
              <a:t>A</a:t>
            </a:r>
            <a:r>
              <a:rPr lang="en-US" dirty="0" smtClean="0"/>
              <a:t>t the department level</a:t>
            </a:r>
            <a:r>
              <a:rPr lang="en-US" dirty="0"/>
              <a:t>, we </a:t>
            </a:r>
            <a:r>
              <a:rPr lang="en-US" dirty="0" smtClean="0"/>
              <a:t>recognize that work may continue right up to the end of an award, so it’s reasonable that there will be expenses, but we will have to justify or confirm their appropriateness.</a:t>
            </a:r>
          </a:p>
          <a:p>
            <a:r>
              <a:rPr lang="en-US" dirty="0" smtClean="0"/>
              <a:t>This is where we must affirm to SPA that all </a:t>
            </a:r>
            <a:r>
              <a:rPr lang="en-US" dirty="0"/>
              <a:t>expenses are allowable, reasonable, and allocable to the project  to the work proposed and performed. </a:t>
            </a:r>
            <a:endParaRPr lang="en-US" dirty="0" smtClean="0"/>
          </a:p>
          <a:p>
            <a:pPr lvl="1"/>
            <a:r>
              <a:rPr lang="en-US" dirty="0" smtClean="0"/>
              <a:t>Making changes (moving expenses) at the end of an award especially, can raise red flags and that an award hasn’t been properly managed and will raise questions about the appropriateness of all other expenses.</a:t>
            </a:r>
          </a:p>
          <a:p>
            <a:r>
              <a:rPr lang="en-US" dirty="0" smtClean="0"/>
              <a:t>The financial report is just one piece of the closeout report, but it can take a fair amount of research administrator time, and puts the final bow on the financial picture of your award.</a:t>
            </a:r>
          </a:p>
          <a:p>
            <a:r>
              <a:rPr lang="en-US" dirty="0" smtClean="0"/>
              <a:t>Generally once an award is closed, there will be no further review at the department level on an ongoing basis. But looking back at previous awards, can be helpful with budgeting or forecasting on future projects.</a:t>
            </a:r>
          </a:p>
          <a:p>
            <a:pPr lvl="1"/>
            <a:endParaRPr lang="en-US" dirty="0"/>
          </a:p>
          <a:p>
            <a:endParaRPr lang="en-US" dirty="0"/>
          </a:p>
        </p:txBody>
      </p:sp>
    </p:spTree>
    <p:extLst>
      <p:ext uri="{BB962C8B-B14F-4D97-AF65-F5344CB8AC3E}">
        <p14:creationId xmlns:p14="http://schemas.microsoft.com/office/powerpoint/2010/main" val="3621220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389" y="249381"/>
            <a:ext cx="8596668" cy="775855"/>
          </a:xfrm>
        </p:spPr>
        <p:txBody>
          <a:bodyPr/>
          <a:lstStyle/>
          <a:p>
            <a:r>
              <a:rPr lang="en-US" dirty="0" smtClean="0"/>
              <a:t>Next Steps</a:t>
            </a:r>
            <a:endParaRPr lang="en-US" dirty="0"/>
          </a:p>
        </p:txBody>
      </p:sp>
      <p:sp>
        <p:nvSpPr>
          <p:cNvPr id="3" name="Content Placeholder 2"/>
          <p:cNvSpPr>
            <a:spLocks noGrp="1"/>
          </p:cNvSpPr>
          <p:nvPr>
            <p:ph idx="1"/>
          </p:nvPr>
        </p:nvSpPr>
        <p:spPr>
          <a:xfrm>
            <a:off x="96982" y="1025236"/>
            <a:ext cx="11831782" cy="6345382"/>
          </a:xfrm>
        </p:spPr>
        <p:txBody>
          <a:bodyPr>
            <a:normAutofit/>
          </a:bodyPr>
          <a:lstStyle/>
          <a:p>
            <a:r>
              <a:rPr lang="en-US" sz="2000" dirty="0" smtClean="0"/>
              <a:t>Upcoming Research Administration </a:t>
            </a:r>
            <a:r>
              <a:rPr lang="en-US" sz="2000" dirty="0" err="1" smtClean="0"/>
              <a:t>Bootcamps</a:t>
            </a:r>
            <a:endParaRPr lang="en-US" sz="2000" dirty="0" smtClean="0"/>
          </a:p>
          <a:p>
            <a:pPr lvl="1"/>
            <a:r>
              <a:rPr lang="en-US" sz="1800" dirty="0" smtClean="0"/>
              <a:t>Research </a:t>
            </a:r>
            <a:r>
              <a:rPr lang="en-US" sz="1800" dirty="0"/>
              <a:t>Compliance </a:t>
            </a:r>
          </a:p>
          <a:p>
            <a:pPr lvl="2"/>
            <a:r>
              <a:rPr lang="en-US" sz="1600" dirty="0" smtClean="0"/>
              <a:t>Our </a:t>
            </a:r>
            <a:r>
              <a:rPr lang="en-US" sz="1600" dirty="0"/>
              <a:t>second boot camp will focus on various aspects of research compliance. In addition to reviewing your responsibilities on regulatory compliance, there are also very important financial and contracting compliance requirements that do involve either attention or deliverables from the PI. The goal of this training is to introduce you to what you should be aware of and help you to understand what and when to ask your department research </a:t>
            </a:r>
            <a:r>
              <a:rPr lang="en-US" sz="1600" dirty="0" smtClean="0"/>
              <a:t>administrators.</a:t>
            </a:r>
          </a:p>
          <a:p>
            <a:pPr lvl="2"/>
            <a:r>
              <a:rPr lang="en-US" sz="1600" dirty="0" smtClean="0"/>
              <a:t>Geared </a:t>
            </a:r>
            <a:r>
              <a:rPr lang="en-US" sz="1600" dirty="0"/>
              <a:t>towards new, early stage and seasoned investigators alike, you should come away feeling more confident navigating research compliance matters involving PIs. A glossary of terms and useful links will be provided</a:t>
            </a:r>
            <a:r>
              <a:rPr lang="en-US" sz="1600" dirty="0" smtClean="0"/>
              <a:t>.</a:t>
            </a:r>
            <a:endParaRPr lang="en-US" sz="1600" dirty="0"/>
          </a:p>
          <a:p>
            <a:pPr lvl="1"/>
            <a:r>
              <a:rPr lang="en-US" sz="1800" dirty="0" smtClean="0"/>
              <a:t>Life </a:t>
            </a:r>
            <a:r>
              <a:rPr lang="en-US" sz="1800" dirty="0"/>
              <a:t>Cycle of an Award – PI Perspective</a:t>
            </a:r>
          </a:p>
          <a:p>
            <a:pPr lvl="2"/>
            <a:r>
              <a:rPr lang="en-US" sz="1600" dirty="0" smtClean="0"/>
              <a:t>When </a:t>
            </a:r>
            <a:r>
              <a:rPr lang="en-US" sz="1600" dirty="0"/>
              <a:t>a PI is thinking about a research grant, it can be easy to oversimplify it into writing the proposal and then doing the work. While that should be your primary focus, there are additional steps or segments that you must at least be aware of, if not also participate in assembling. We will go over the life cycle of an award, from identifying the funding opportunity to closing out the award, from the perspective of the PI, providing helpful tools and resources for completing each step and the timelines associated with each. You should leave this training with a strong understanding of the big picture structure and timelines to help you win your next award.</a:t>
            </a:r>
          </a:p>
          <a:p>
            <a:pPr lvl="2"/>
            <a:r>
              <a:rPr lang="en-US" sz="1600" dirty="0" smtClean="0"/>
              <a:t>Geared </a:t>
            </a:r>
            <a:r>
              <a:rPr lang="en-US" sz="1600" dirty="0"/>
              <a:t>towards new, early stage and seasoned investigators alike, you should come away feeling more confident in your understanding of the life cycle of an award. A glossary of terms and useful links will be provided</a:t>
            </a:r>
            <a:r>
              <a:rPr lang="en-US" sz="1600" dirty="0" smtClean="0"/>
              <a:t>.</a:t>
            </a:r>
            <a:endParaRPr lang="en-US" sz="1600" dirty="0"/>
          </a:p>
        </p:txBody>
      </p:sp>
    </p:spTree>
    <p:extLst>
      <p:ext uri="{BB962C8B-B14F-4D97-AF65-F5344CB8AC3E}">
        <p14:creationId xmlns:p14="http://schemas.microsoft.com/office/powerpoint/2010/main" val="3119493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4634D-D527-4AC5-BBA0-DD3F1F434B52}"/>
              </a:ext>
            </a:extLst>
          </p:cNvPr>
          <p:cNvSpPr>
            <a:spLocks noGrp="1"/>
          </p:cNvSpPr>
          <p:nvPr>
            <p:ph type="title"/>
          </p:nvPr>
        </p:nvSpPr>
        <p:spPr>
          <a:xfrm>
            <a:off x="677334" y="609600"/>
            <a:ext cx="8596668" cy="722811"/>
          </a:xfrm>
        </p:spPr>
        <p:txBody>
          <a:bodyPr/>
          <a:lstStyle/>
          <a:p>
            <a:r>
              <a:rPr lang="en-US" dirty="0" smtClean="0"/>
              <a:t>OVERVIEW – Session Goals</a:t>
            </a:r>
            <a:endParaRPr lang="en-US" dirty="0"/>
          </a:p>
        </p:txBody>
      </p:sp>
      <p:sp>
        <p:nvSpPr>
          <p:cNvPr id="3" name="Content Placeholder 2">
            <a:extLst>
              <a:ext uri="{FF2B5EF4-FFF2-40B4-BE49-F238E27FC236}">
                <a16:creationId xmlns:a16="http://schemas.microsoft.com/office/drawing/2014/main" id="{E488E169-5E89-4034-B6F9-69081015F846}"/>
              </a:ext>
            </a:extLst>
          </p:cNvPr>
          <p:cNvSpPr>
            <a:spLocks noGrp="1"/>
          </p:cNvSpPr>
          <p:nvPr>
            <p:ph idx="1"/>
          </p:nvPr>
        </p:nvSpPr>
        <p:spPr>
          <a:xfrm>
            <a:off x="290908" y="1698172"/>
            <a:ext cx="9908010" cy="3727267"/>
          </a:xfrm>
        </p:spPr>
        <p:txBody>
          <a:bodyPr>
            <a:noAutofit/>
          </a:bodyPr>
          <a:lstStyle/>
          <a:p>
            <a:pPr marL="457200" lvl="1" indent="0">
              <a:buNone/>
            </a:pPr>
            <a:endParaRPr lang="en-US" sz="300" dirty="0" smtClean="0"/>
          </a:p>
          <a:p>
            <a:pPr lvl="1"/>
            <a:r>
              <a:rPr lang="en-US" sz="2400" dirty="0" smtClean="0"/>
              <a:t>Principal </a:t>
            </a:r>
            <a:r>
              <a:rPr lang="en-US" sz="2400" dirty="0"/>
              <a:t>Investigators and Department Research </a:t>
            </a:r>
            <a:r>
              <a:rPr lang="en-US" sz="2400" dirty="0" smtClean="0"/>
              <a:t>Administrators - </a:t>
            </a:r>
            <a:r>
              <a:rPr lang="en-US" sz="2400" dirty="0"/>
              <a:t>Roles and </a:t>
            </a:r>
            <a:r>
              <a:rPr lang="en-US" sz="2400" dirty="0" smtClean="0"/>
              <a:t>Responsibilities</a:t>
            </a:r>
          </a:p>
          <a:p>
            <a:pPr marL="457200" lvl="1" indent="0">
              <a:buNone/>
            </a:pPr>
            <a:endParaRPr lang="en-US" sz="300" dirty="0" smtClean="0"/>
          </a:p>
          <a:p>
            <a:pPr lvl="1"/>
            <a:r>
              <a:rPr lang="en-US" sz="2400" dirty="0" smtClean="0"/>
              <a:t>Review </a:t>
            </a:r>
            <a:r>
              <a:rPr lang="en-US" sz="2400" dirty="0"/>
              <a:t>the life cycle of a sponsored award expressed in terms related to budget and expenses: pre-award and post-award </a:t>
            </a:r>
            <a:endParaRPr lang="en-US" sz="2400" dirty="0" smtClean="0"/>
          </a:p>
          <a:p>
            <a:pPr marL="457200" lvl="1" indent="0">
              <a:buNone/>
            </a:pPr>
            <a:endParaRPr lang="en-US" sz="300" dirty="0"/>
          </a:p>
          <a:p>
            <a:pPr lvl="1"/>
            <a:r>
              <a:rPr lang="en-US" sz="2400" dirty="0" smtClean="0"/>
              <a:t>Communicating with </a:t>
            </a:r>
            <a:r>
              <a:rPr lang="en-US" sz="2400" dirty="0"/>
              <a:t>your Department Research Administrators to successfully manage your </a:t>
            </a:r>
            <a:r>
              <a:rPr lang="en-US" sz="2400" dirty="0" smtClean="0"/>
              <a:t>award</a:t>
            </a:r>
          </a:p>
        </p:txBody>
      </p:sp>
    </p:spTree>
    <p:extLst>
      <p:ext uri="{BB962C8B-B14F-4D97-AF65-F5344CB8AC3E}">
        <p14:creationId xmlns:p14="http://schemas.microsoft.com/office/powerpoint/2010/main" val="1016319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t>QUESTIONS</a:t>
            </a:r>
            <a:endParaRPr lang="en-US" sz="7200" dirty="0"/>
          </a:p>
        </p:txBody>
      </p:sp>
    </p:spTree>
    <p:extLst>
      <p:ext uri="{BB962C8B-B14F-4D97-AF65-F5344CB8AC3E}">
        <p14:creationId xmlns:p14="http://schemas.microsoft.com/office/powerpoint/2010/main" val="3737009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492" y="962739"/>
            <a:ext cx="11545147" cy="5607877"/>
          </a:xfrm>
        </p:spPr>
        <p:txBody>
          <a:bodyPr>
            <a:normAutofit lnSpcReduction="10000"/>
          </a:bodyPr>
          <a:lstStyle/>
          <a:p>
            <a:r>
              <a:rPr lang="en-US" dirty="0" smtClean="0"/>
              <a:t>MMG </a:t>
            </a:r>
            <a:r>
              <a:rPr lang="en-US" dirty="0"/>
              <a:t>Resources: </a:t>
            </a:r>
            <a:r>
              <a:rPr lang="en-US"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https://www.med.uvm.edu/mmg/department_resources</a:t>
            </a:r>
            <a:r>
              <a:rPr lang="en-US"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rPr>
              <a:t> </a:t>
            </a:r>
          </a:p>
          <a:p>
            <a:r>
              <a:rPr lang="en-US" dirty="0" smtClean="0"/>
              <a:t>UVM SPA Links</a:t>
            </a:r>
            <a:endParaRPr lang="en-US" sz="900" dirty="0"/>
          </a:p>
          <a:p>
            <a:pPr lvl="1"/>
            <a:r>
              <a:rPr lang="en-US" dirty="0" smtClean="0"/>
              <a:t>PI Responsibilities:  </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https://</a:t>
            </a:r>
            <a:r>
              <a:rPr lang="en-US"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www.uvm.edu/spa/roles-and-responsibilities-principal-investigator</a:t>
            </a:r>
            <a:endParaRPr lang="en-US" dirty="0"/>
          </a:p>
          <a:p>
            <a:pPr lvl="1"/>
            <a:r>
              <a:rPr lang="en-US" sz="1600" dirty="0" smtClean="0"/>
              <a:t>PeopleSoft PI Portal: </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https://www.uvm.edu/spa/pi-portal</a:t>
            </a:r>
            <a:endPar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lvl="1"/>
            <a:r>
              <a:rPr lang="en-US" dirty="0" smtClean="0"/>
              <a:t>SPA Presentation Decks (Classes): </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5"/>
              </a:rPr>
              <a:t>https://www.uvm.edu/spa/education-and-learning</a:t>
            </a:r>
            <a:endPar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lvl="1"/>
            <a:r>
              <a:rPr lang="en-US" dirty="0" err="1" smtClean="0"/>
              <a:t>Subawards</a:t>
            </a:r>
            <a:r>
              <a:rPr lang="en-US" dirty="0"/>
              <a:t>: </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6"/>
              </a:rPr>
              <a:t>https://www.uvm.edu/spa/outgoing-subawards</a:t>
            </a:r>
            <a:endPar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lvl="1"/>
            <a:r>
              <a:rPr lang="en-US" dirty="0" smtClean="0"/>
              <a:t>Budget development: </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7"/>
              </a:rPr>
              <a:t>https://www.uvm.edu/spa/develop-budget</a:t>
            </a:r>
            <a:endPar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lvl="1"/>
            <a:r>
              <a:rPr lang="en-US" dirty="0" smtClean="0"/>
              <a:t>SPA </a:t>
            </a:r>
            <a:r>
              <a:rPr lang="en-US" dirty="0"/>
              <a:t>Fact </a:t>
            </a:r>
            <a:r>
              <a:rPr lang="en-US" dirty="0" smtClean="0"/>
              <a:t>Sheet: </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8"/>
              </a:rPr>
              <a:t>https://www.uvm.edu/spa/spa-fact-sheet</a:t>
            </a:r>
            <a:endPar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lvl="1"/>
            <a:r>
              <a:rPr lang="en-US" dirty="0" smtClean="0"/>
              <a:t>Financial </a:t>
            </a:r>
            <a:r>
              <a:rPr lang="en-US" dirty="0"/>
              <a:t>conflicts of </a:t>
            </a:r>
            <a:r>
              <a:rPr lang="en-US" dirty="0" smtClean="0"/>
              <a:t>interest: </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9"/>
              </a:rPr>
              <a:t>https://www.uvm.edu/ovpr/research-integrity-financial-conflict-interest-sponsored-research</a:t>
            </a:r>
            <a:endPar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r>
              <a:rPr lang="en-US" sz="1700" dirty="0" smtClean="0"/>
              <a:t>NIH </a:t>
            </a:r>
            <a:r>
              <a:rPr lang="en-US" sz="1700" dirty="0"/>
              <a:t>Application Guide: </a:t>
            </a:r>
            <a:r>
              <a:rPr lang="en-US"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10"/>
              </a:rPr>
              <a:t>https://grants.nih.gov/grants/how-to-apply-application-guide.html</a:t>
            </a:r>
            <a:r>
              <a:rPr lang="en-US"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rPr>
              <a:t> </a:t>
            </a:r>
          </a:p>
          <a:p>
            <a:r>
              <a:rPr lang="en-US" sz="1700" dirty="0" smtClean="0"/>
              <a:t>NIH Pre- and </a:t>
            </a:r>
            <a:r>
              <a:rPr lang="en-US" sz="1700" dirty="0"/>
              <a:t>Post-Award </a:t>
            </a:r>
            <a:r>
              <a:rPr lang="en-US" sz="1700" dirty="0" smtClean="0"/>
              <a:t>Processes: </a:t>
            </a:r>
            <a:r>
              <a:rPr lang="en-US"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11"/>
              </a:rPr>
              <a:t>https://grants.nih.gov/grants/pre-and-post-award-processes.htm</a:t>
            </a:r>
            <a:endParaRPr lang="en-US"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r>
              <a:rPr lang="en-US" sz="1700" dirty="0"/>
              <a:t>NIH guide to understanding indirect </a:t>
            </a:r>
            <a:r>
              <a:rPr lang="en-US" sz="1700" dirty="0" smtClean="0"/>
              <a:t>costs: </a:t>
            </a:r>
            <a:r>
              <a:rPr lang="en-US"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12"/>
              </a:rPr>
              <a:t>https://www.niaid.nih.gov/grants-contracts/understanding-indirect-costs</a:t>
            </a:r>
            <a:endParaRPr lang="en-US"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r>
              <a:rPr lang="en-US" sz="1700" dirty="0"/>
              <a:t>NIH Grants Policy Statement definition of </a:t>
            </a:r>
            <a:r>
              <a:rPr lang="en-US" sz="1700" dirty="0" smtClean="0"/>
              <a:t>terms:  </a:t>
            </a:r>
            <a:r>
              <a:rPr lang="en-US"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13"/>
              </a:rPr>
              <a:t>https://grants.nih.gov/grants/policy/nihgps/html5/section_1/1.2_definition_of_terms.htm</a:t>
            </a:r>
            <a:endParaRPr lang="en-US"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r>
              <a:rPr lang="en-US" sz="1700" dirty="0"/>
              <a:t>NSF online grants </a:t>
            </a:r>
            <a:r>
              <a:rPr lang="en-US" sz="1700" dirty="0" smtClean="0"/>
              <a:t>management: </a:t>
            </a:r>
            <a:r>
              <a:rPr lang="en-US"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14"/>
              </a:rPr>
              <a:t>https://www.research.gov/research-web/</a:t>
            </a:r>
            <a:endParaRPr lang="en-US"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r>
              <a:rPr lang="en-US" sz="1700" dirty="0"/>
              <a:t>Other </a:t>
            </a:r>
            <a:r>
              <a:rPr lang="en-US" sz="1700" dirty="0" smtClean="0"/>
              <a:t>Support Documents</a:t>
            </a:r>
            <a:r>
              <a:rPr lang="en-US" sz="1500" dirty="0" smtClean="0"/>
              <a:t>: </a:t>
            </a:r>
            <a:r>
              <a:rPr lang="en-US"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15"/>
              </a:rPr>
              <a:t>FAQs on Other </a:t>
            </a:r>
            <a:r>
              <a:rPr lang="en-US" sz="16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15"/>
              </a:rPr>
              <a:t>Support</a:t>
            </a:r>
            <a:endParaRPr lang="en-US"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endParaRPr lang="en-US" dirty="0" smtClean="0"/>
          </a:p>
          <a:p>
            <a:endParaRPr lang="en-US" dirty="0" smtClean="0"/>
          </a:p>
          <a:p>
            <a:endParaRPr lang="en-US" dirty="0" smtClean="0"/>
          </a:p>
        </p:txBody>
      </p:sp>
      <p:sp>
        <p:nvSpPr>
          <p:cNvPr id="4" name="Title 1"/>
          <p:cNvSpPr>
            <a:spLocks noGrp="1"/>
          </p:cNvSpPr>
          <p:nvPr>
            <p:ph type="title"/>
          </p:nvPr>
        </p:nvSpPr>
        <p:spPr>
          <a:xfrm>
            <a:off x="433492" y="239485"/>
            <a:ext cx="8596668" cy="723254"/>
          </a:xfrm>
        </p:spPr>
        <p:txBody>
          <a:bodyPr>
            <a:normAutofit/>
          </a:bodyPr>
          <a:lstStyle/>
          <a:p>
            <a:r>
              <a:rPr lang="en-US" dirty="0" smtClean="0"/>
              <a:t>USEFUL LINKS &amp; RESOURCES</a:t>
            </a:r>
            <a:endParaRPr lang="en-US" dirty="0"/>
          </a:p>
        </p:txBody>
      </p:sp>
    </p:spTree>
    <p:extLst>
      <p:ext uri="{BB962C8B-B14F-4D97-AF65-F5344CB8AC3E}">
        <p14:creationId xmlns:p14="http://schemas.microsoft.com/office/powerpoint/2010/main" val="1043008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00" y="348343"/>
            <a:ext cx="8596668" cy="797169"/>
          </a:xfrm>
        </p:spPr>
        <p:txBody>
          <a:bodyPr/>
          <a:lstStyle/>
          <a:p>
            <a:r>
              <a:rPr lang="en-US" dirty="0" smtClean="0"/>
              <a:t>FIRST A FEW BASICS</a:t>
            </a:r>
            <a:endParaRPr lang="en-US" dirty="0"/>
          </a:p>
        </p:txBody>
      </p:sp>
      <p:sp>
        <p:nvSpPr>
          <p:cNvPr id="3" name="Content Placeholder 2"/>
          <p:cNvSpPr>
            <a:spLocks noGrp="1"/>
          </p:cNvSpPr>
          <p:nvPr>
            <p:ph idx="1"/>
          </p:nvPr>
        </p:nvSpPr>
        <p:spPr>
          <a:xfrm>
            <a:off x="577556" y="1145512"/>
            <a:ext cx="9954502" cy="5164512"/>
          </a:xfrm>
        </p:spPr>
        <p:txBody>
          <a:bodyPr>
            <a:normAutofit fontScale="92500" lnSpcReduction="10000"/>
          </a:bodyPr>
          <a:lstStyle/>
          <a:p>
            <a:r>
              <a:rPr lang="en-US" dirty="0" smtClean="0"/>
              <a:t>Types of Financial Resources Available to PIs: restricted, unrestricted, designated, and start-up funds</a:t>
            </a:r>
          </a:p>
          <a:p>
            <a:pPr lvl="1"/>
            <a:r>
              <a:rPr lang="en-US" dirty="0" smtClean="0"/>
              <a:t>We’ll focus on </a:t>
            </a:r>
            <a:r>
              <a:rPr lang="en-US" u="sng" dirty="0" smtClean="0"/>
              <a:t>restricted funds</a:t>
            </a:r>
            <a:r>
              <a:rPr lang="en-US" dirty="0" smtClean="0"/>
              <a:t> from external sponsors, where spending is governed by terms and conditions of the sponsor. Examples:</a:t>
            </a:r>
          </a:p>
          <a:p>
            <a:pPr lvl="2"/>
            <a:r>
              <a:rPr lang="en-US" sz="1700" dirty="0" smtClean="0"/>
              <a:t>Federal grants and contracts </a:t>
            </a:r>
          </a:p>
          <a:p>
            <a:pPr lvl="2"/>
            <a:r>
              <a:rPr lang="en-US" sz="1700" dirty="0" smtClean="0"/>
              <a:t>Scientific, non-scientific, private foundations and associations</a:t>
            </a:r>
          </a:p>
          <a:p>
            <a:pPr lvl="2"/>
            <a:r>
              <a:rPr lang="en-US" sz="1700" dirty="0" smtClean="0"/>
              <a:t>Other Institutions (</a:t>
            </a:r>
            <a:r>
              <a:rPr lang="en-US" sz="1700" dirty="0" err="1" smtClean="0"/>
              <a:t>Subwards</a:t>
            </a:r>
            <a:r>
              <a:rPr lang="en-US" sz="1700" dirty="0" smtClean="0"/>
              <a:t>) </a:t>
            </a:r>
          </a:p>
          <a:p>
            <a:pPr lvl="2"/>
            <a:r>
              <a:rPr lang="en-US" sz="1700" dirty="0" smtClean="0"/>
              <a:t>Corporations/Industry</a:t>
            </a:r>
          </a:p>
          <a:p>
            <a:pPr lvl="2"/>
            <a:endParaRPr lang="en-US" sz="600" dirty="0" smtClean="0"/>
          </a:p>
          <a:p>
            <a:r>
              <a:rPr lang="en-US" dirty="0" smtClean="0"/>
              <a:t>Federal regulatory document, </a:t>
            </a:r>
            <a:r>
              <a:rPr lang="en-US" b="1" i="1" dirty="0" smtClean="0"/>
              <a:t>OMB </a:t>
            </a:r>
            <a:r>
              <a:rPr lang="en-US" b="1" i="1" dirty="0"/>
              <a:t>A-21: Cost Principles for Educational Institutions and the </a:t>
            </a:r>
            <a:r>
              <a:rPr lang="en-US" b="1" i="1" dirty="0">
                <a:hlinkClick r:id="rId3"/>
              </a:rPr>
              <a:t>Uniform </a:t>
            </a:r>
            <a:r>
              <a:rPr lang="en-US" b="1" i="1" dirty="0" smtClean="0">
                <a:hlinkClick r:id="rId3"/>
              </a:rPr>
              <a:t>Guidance</a:t>
            </a:r>
            <a:r>
              <a:rPr lang="en-US" b="1" dirty="0" smtClean="0"/>
              <a:t> </a:t>
            </a:r>
            <a:r>
              <a:rPr lang="en-US" dirty="0" smtClean="0"/>
              <a:t>contains </a:t>
            </a:r>
            <a:r>
              <a:rPr lang="en-US" dirty="0"/>
              <a:t>legally binding regulations applicable to the use of federal funds. </a:t>
            </a:r>
            <a:endParaRPr lang="en-US" dirty="0" smtClean="0"/>
          </a:p>
          <a:p>
            <a:pPr marL="0" indent="0">
              <a:buNone/>
            </a:pPr>
            <a:r>
              <a:rPr lang="en-US" dirty="0" smtClean="0"/>
              <a:t>	UVM generally applies these key criteria to federal </a:t>
            </a:r>
            <a:r>
              <a:rPr lang="en-US" u="sng" dirty="0" smtClean="0"/>
              <a:t>and</a:t>
            </a:r>
            <a:r>
              <a:rPr lang="en-US" dirty="0" smtClean="0"/>
              <a:t> non-federal research awards.</a:t>
            </a:r>
          </a:p>
          <a:p>
            <a:pPr lvl="1"/>
            <a:r>
              <a:rPr lang="en-US" dirty="0" smtClean="0"/>
              <a:t>The </a:t>
            </a:r>
            <a:r>
              <a:rPr lang="en-US" dirty="0"/>
              <a:t>cost must be </a:t>
            </a:r>
            <a:r>
              <a:rPr lang="en-US" u="sng" dirty="0" smtClean="0"/>
              <a:t>allowable</a:t>
            </a:r>
          </a:p>
          <a:p>
            <a:pPr lvl="1"/>
            <a:r>
              <a:rPr lang="en-US" dirty="0" smtClean="0"/>
              <a:t>The </a:t>
            </a:r>
            <a:r>
              <a:rPr lang="en-US" dirty="0"/>
              <a:t>cost must be </a:t>
            </a:r>
            <a:r>
              <a:rPr lang="en-US" u="sng" dirty="0" smtClean="0"/>
              <a:t>allocable</a:t>
            </a:r>
          </a:p>
          <a:p>
            <a:pPr lvl="1"/>
            <a:r>
              <a:rPr lang="en-US" dirty="0" smtClean="0"/>
              <a:t>The </a:t>
            </a:r>
            <a:r>
              <a:rPr lang="en-US" dirty="0"/>
              <a:t>expense must be </a:t>
            </a:r>
            <a:r>
              <a:rPr lang="en-US" u="sng" dirty="0"/>
              <a:t>reasonable</a:t>
            </a:r>
            <a:r>
              <a:rPr lang="en-US" dirty="0"/>
              <a:t>, which means that the cost of acquiring the items or services should be in line with what a “prudent person” would pay</a:t>
            </a:r>
            <a:r>
              <a:rPr lang="en-US" dirty="0" smtClean="0"/>
              <a:t>.</a:t>
            </a:r>
          </a:p>
          <a:p>
            <a:pPr marL="457200" lvl="1" indent="0">
              <a:buNone/>
            </a:pPr>
            <a:endParaRPr lang="en-US" dirty="0"/>
          </a:p>
          <a:p>
            <a:endParaRPr lang="en-US" dirty="0"/>
          </a:p>
        </p:txBody>
      </p:sp>
    </p:spTree>
    <p:extLst>
      <p:ext uri="{BB962C8B-B14F-4D97-AF65-F5344CB8AC3E}">
        <p14:creationId xmlns:p14="http://schemas.microsoft.com/office/powerpoint/2010/main" val="1232556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&amp; FISCAL RESPONSIBILITIES</a:t>
            </a:r>
            <a:endParaRPr lang="en-US" dirty="0"/>
          </a:p>
        </p:txBody>
      </p:sp>
      <p:sp>
        <p:nvSpPr>
          <p:cNvPr id="3" name="Content Placeholder 2"/>
          <p:cNvSpPr>
            <a:spLocks noGrp="1"/>
          </p:cNvSpPr>
          <p:nvPr>
            <p:ph idx="1"/>
          </p:nvPr>
        </p:nvSpPr>
        <p:spPr>
          <a:xfrm>
            <a:off x="451647" y="1412538"/>
            <a:ext cx="9296786" cy="4833278"/>
          </a:xfrm>
        </p:spPr>
        <p:txBody>
          <a:bodyPr>
            <a:normAutofit lnSpcReduction="10000"/>
          </a:bodyPr>
          <a:lstStyle/>
          <a:p>
            <a:r>
              <a:rPr lang="en-US" dirty="0" smtClean="0"/>
              <a:t>Principle Investigators</a:t>
            </a:r>
          </a:p>
          <a:p>
            <a:pPr lvl="1"/>
            <a:r>
              <a:rPr lang="en-US" dirty="0"/>
              <a:t>Develops sponsored project proposals and corresponding budgets in compliance with sponsor and University guidelines</a:t>
            </a:r>
          </a:p>
          <a:p>
            <a:pPr lvl="1"/>
            <a:r>
              <a:rPr lang="en-US" dirty="0"/>
              <a:t>Initiates advance account request, when appropriate</a:t>
            </a:r>
          </a:p>
          <a:p>
            <a:pPr lvl="1"/>
            <a:r>
              <a:rPr lang="en-US" dirty="0"/>
              <a:t>Manages project budgets and approves expenditures</a:t>
            </a:r>
          </a:p>
          <a:p>
            <a:pPr lvl="1"/>
            <a:r>
              <a:rPr lang="en-US" dirty="0"/>
              <a:t>Monitor's project expenditures to ensure all costs are allowable, reasonable, and allocable </a:t>
            </a:r>
          </a:p>
          <a:p>
            <a:pPr lvl="1"/>
            <a:r>
              <a:rPr lang="en-US" dirty="0"/>
              <a:t>Seeks prior approval for budget changes when required</a:t>
            </a:r>
          </a:p>
          <a:p>
            <a:pPr lvl="1"/>
            <a:r>
              <a:rPr lang="en-US" dirty="0"/>
              <a:t>Approves outgoing subawards documents and related </a:t>
            </a:r>
            <a:r>
              <a:rPr lang="en-US" dirty="0" smtClean="0"/>
              <a:t>invoices</a:t>
            </a:r>
          </a:p>
          <a:p>
            <a:pPr marL="457200" lvl="1" indent="0">
              <a:buNone/>
            </a:pPr>
            <a:endParaRPr lang="en-US" dirty="0"/>
          </a:p>
          <a:p>
            <a:r>
              <a:rPr lang="en-US" dirty="0" smtClean="0"/>
              <a:t>Department Research Administrators (aka </a:t>
            </a:r>
            <a:r>
              <a:rPr lang="en-US" dirty="0"/>
              <a:t>Business Unit Administrators</a:t>
            </a:r>
            <a:r>
              <a:rPr lang="en-US" dirty="0" smtClean="0"/>
              <a:t>)</a:t>
            </a:r>
          </a:p>
          <a:p>
            <a:pPr lvl="1"/>
            <a:r>
              <a:rPr lang="en-US" dirty="0" smtClean="0"/>
              <a:t>Works closely with PIs on an individual basis and acts as liaison </a:t>
            </a:r>
            <a:r>
              <a:rPr lang="en-US" dirty="0"/>
              <a:t>between </a:t>
            </a:r>
            <a:r>
              <a:rPr lang="en-US" dirty="0" smtClean="0"/>
              <a:t>PI and SPA on </a:t>
            </a:r>
            <a:r>
              <a:rPr lang="en-US" u="sng" dirty="0" smtClean="0"/>
              <a:t>all of the above!</a:t>
            </a:r>
          </a:p>
          <a:p>
            <a:pPr lvl="1"/>
            <a:r>
              <a:rPr lang="en-US" dirty="0"/>
              <a:t>Other administrative </a:t>
            </a:r>
            <a:r>
              <a:rPr lang="en-US" dirty="0" smtClean="0"/>
              <a:t>duties and assists PIs with salary distributions, requisitions</a:t>
            </a:r>
            <a:r>
              <a:rPr lang="en-US" dirty="0"/>
              <a:t>, </a:t>
            </a:r>
            <a:r>
              <a:rPr lang="en-US" dirty="0" err="1"/>
              <a:t>pur</a:t>
            </a:r>
            <a:r>
              <a:rPr lang="en-US" dirty="0"/>
              <a:t>-card allocations, expense reports, journal entries, budget checking, </a:t>
            </a:r>
            <a:r>
              <a:rPr lang="en-US" dirty="0" err="1"/>
              <a:t>chartstring</a:t>
            </a:r>
            <a:r>
              <a:rPr lang="en-US" dirty="0"/>
              <a:t> changes, closeout </a:t>
            </a:r>
            <a:r>
              <a:rPr lang="en-US" dirty="0" smtClean="0"/>
              <a:t>reports</a:t>
            </a:r>
          </a:p>
        </p:txBody>
      </p:sp>
    </p:spTree>
    <p:extLst>
      <p:ext uri="{BB962C8B-B14F-4D97-AF65-F5344CB8AC3E}">
        <p14:creationId xmlns:p14="http://schemas.microsoft.com/office/powerpoint/2010/main" val="1750247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1601094" y="2915492"/>
            <a:ext cx="7446628" cy="1473764"/>
            <a:chOff x="1611142" y="2905444"/>
            <a:chExt cx="7446628" cy="1473764"/>
          </a:xfrm>
        </p:grpSpPr>
        <p:sp>
          <p:nvSpPr>
            <p:cNvPr id="14" name="Oval 13"/>
            <p:cNvSpPr/>
            <p:nvPr/>
          </p:nvSpPr>
          <p:spPr>
            <a:xfrm>
              <a:off x="7607499" y="2908834"/>
              <a:ext cx="1450271" cy="1450508"/>
            </a:xfrm>
            <a:prstGeom prst="ellipse">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15" name="Freeform 14"/>
            <p:cNvSpPr/>
            <p:nvPr/>
          </p:nvSpPr>
          <p:spPr>
            <a:xfrm>
              <a:off x="7655353" y="2957192"/>
              <a:ext cx="1353792" cy="1353790"/>
            </a:xfrm>
            <a:custGeom>
              <a:avLst/>
              <a:gdLst>
                <a:gd name="connsiteX0" fmla="*/ 0 w 1353792"/>
                <a:gd name="connsiteY0" fmla="*/ 676895 h 1353790"/>
                <a:gd name="connsiteX1" fmla="*/ 676896 w 1353792"/>
                <a:gd name="connsiteY1" fmla="*/ 0 h 1353790"/>
                <a:gd name="connsiteX2" fmla="*/ 1353792 w 1353792"/>
                <a:gd name="connsiteY2" fmla="*/ 676895 h 1353790"/>
                <a:gd name="connsiteX3" fmla="*/ 676896 w 1353792"/>
                <a:gd name="connsiteY3" fmla="*/ 1353790 h 1353790"/>
                <a:gd name="connsiteX4" fmla="*/ 0 w 1353792"/>
                <a:gd name="connsiteY4" fmla="*/ 676895 h 13537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792" h="1353790">
                  <a:moveTo>
                    <a:pt x="0" y="676895"/>
                  </a:moveTo>
                  <a:cubicBezTo>
                    <a:pt x="0" y="303056"/>
                    <a:pt x="303057" y="0"/>
                    <a:pt x="676896" y="0"/>
                  </a:cubicBezTo>
                  <a:cubicBezTo>
                    <a:pt x="1050735" y="0"/>
                    <a:pt x="1353792" y="303056"/>
                    <a:pt x="1353792" y="676895"/>
                  </a:cubicBezTo>
                  <a:cubicBezTo>
                    <a:pt x="1353792" y="1050734"/>
                    <a:pt x="1050735" y="1353790"/>
                    <a:pt x="676896" y="1353790"/>
                  </a:cubicBezTo>
                  <a:cubicBezTo>
                    <a:pt x="303057" y="1353790"/>
                    <a:pt x="0" y="1050734"/>
                    <a:pt x="0" y="676895"/>
                  </a:cubicBezTo>
                  <a:close/>
                </a:path>
              </a:pathLst>
            </a:cu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348059" tIns="347737" rIns="347287" bIns="347737" numCol="1" spcCol="1270" anchor="ctr" anchorCtr="0">
              <a:noAutofit/>
            </a:bodyPr>
            <a:lstStyle/>
            <a:p>
              <a:pPr lvl="0" algn="ctr" defTabSz="444500">
                <a:lnSpc>
                  <a:spcPct val="90000"/>
                </a:lnSpc>
                <a:spcBef>
                  <a:spcPct val="0"/>
                </a:spcBef>
                <a:spcAft>
                  <a:spcPct val="35000"/>
                </a:spcAft>
              </a:pPr>
              <a:r>
                <a:rPr lang="en-US" sz="1600" kern="1200" dirty="0">
                  <a:solidFill>
                    <a:sysClr val="windowText" lastClr="000000">
                      <a:hueOff val="0"/>
                      <a:satOff val="0"/>
                      <a:lumOff val="0"/>
                      <a:alphaOff val="0"/>
                    </a:sysClr>
                  </a:solidFill>
                  <a:latin typeface="Calibri" panose="020F0502020204030204"/>
                  <a:ea typeface="+mn-ea"/>
                  <a:cs typeface="+mn-cs"/>
                </a:rPr>
                <a:t>Close Out Award</a:t>
              </a:r>
            </a:p>
          </p:txBody>
        </p:sp>
        <p:sp>
          <p:nvSpPr>
            <p:cNvPr id="16" name="Teardrop 15"/>
            <p:cNvSpPr/>
            <p:nvPr/>
          </p:nvSpPr>
          <p:spPr>
            <a:xfrm rot="2700000">
              <a:off x="6107915" y="2908909"/>
              <a:ext cx="1450103" cy="1450103"/>
            </a:xfrm>
            <a:prstGeom prst="teardrop">
              <a:avLst>
                <a:gd name="adj" fmla="val 100000"/>
              </a:avLst>
            </a:prstGeom>
            <a:solidFill>
              <a:srgbClr val="4472C4">
                <a:hueOff val="-1838336"/>
                <a:satOff val="-2557"/>
                <a:lumOff val="-981"/>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17" name="Freeform 16"/>
            <p:cNvSpPr/>
            <p:nvPr/>
          </p:nvSpPr>
          <p:spPr>
            <a:xfrm>
              <a:off x="6157228" y="2957192"/>
              <a:ext cx="1353792" cy="1353790"/>
            </a:xfrm>
            <a:custGeom>
              <a:avLst/>
              <a:gdLst>
                <a:gd name="connsiteX0" fmla="*/ 0 w 1353792"/>
                <a:gd name="connsiteY0" fmla="*/ 676895 h 1353790"/>
                <a:gd name="connsiteX1" fmla="*/ 676896 w 1353792"/>
                <a:gd name="connsiteY1" fmla="*/ 0 h 1353790"/>
                <a:gd name="connsiteX2" fmla="*/ 1353792 w 1353792"/>
                <a:gd name="connsiteY2" fmla="*/ 676895 h 1353790"/>
                <a:gd name="connsiteX3" fmla="*/ 676896 w 1353792"/>
                <a:gd name="connsiteY3" fmla="*/ 1353790 h 1353790"/>
                <a:gd name="connsiteX4" fmla="*/ 0 w 1353792"/>
                <a:gd name="connsiteY4" fmla="*/ 676895 h 13537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792" h="1353790">
                  <a:moveTo>
                    <a:pt x="0" y="676895"/>
                  </a:moveTo>
                  <a:cubicBezTo>
                    <a:pt x="0" y="303056"/>
                    <a:pt x="303057" y="0"/>
                    <a:pt x="676896" y="0"/>
                  </a:cubicBezTo>
                  <a:cubicBezTo>
                    <a:pt x="1050735" y="0"/>
                    <a:pt x="1353792" y="303056"/>
                    <a:pt x="1353792" y="676895"/>
                  </a:cubicBezTo>
                  <a:cubicBezTo>
                    <a:pt x="1353792" y="1050734"/>
                    <a:pt x="1050735" y="1353790"/>
                    <a:pt x="676896" y="1353790"/>
                  </a:cubicBezTo>
                  <a:cubicBezTo>
                    <a:pt x="303057" y="1353790"/>
                    <a:pt x="0" y="1050734"/>
                    <a:pt x="0" y="676895"/>
                  </a:cubicBezTo>
                  <a:close/>
                </a:path>
              </a:pathLst>
            </a:custGeom>
            <a:solidFill>
              <a:sysClr val="window" lastClr="FFFFFF">
                <a:alpha val="90000"/>
                <a:hueOff val="0"/>
                <a:satOff val="0"/>
                <a:lumOff val="0"/>
                <a:alphaOff val="0"/>
              </a:sysClr>
            </a:solidFill>
            <a:ln w="12700" cap="flat" cmpd="sng" algn="ctr">
              <a:solidFill>
                <a:srgbClr val="4472C4">
                  <a:hueOff val="-1838336"/>
                  <a:satOff val="-2557"/>
                  <a:lumOff val="-981"/>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347287" tIns="347737" rIns="348059" bIns="347737" numCol="1" spcCol="1270" anchor="ctr" anchorCtr="0">
              <a:noAutofit/>
            </a:bodyPr>
            <a:lstStyle/>
            <a:p>
              <a:pPr lvl="0" algn="ctr" defTabSz="444500">
                <a:lnSpc>
                  <a:spcPct val="90000"/>
                </a:lnSpc>
                <a:spcBef>
                  <a:spcPct val="0"/>
                </a:spcBef>
                <a:spcAft>
                  <a:spcPct val="35000"/>
                </a:spcAft>
              </a:pPr>
              <a:r>
                <a:rPr lang="en-US" sz="1500" kern="1200" dirty="0">
                  <a:solidFill>
                    <a:sysClr val="windowText" lastClr="000000">
                      <a:hueOff val="0"/>
                      <a:satOff val="0"/>
                      <a:lumOff val="0"/>
                      <a:alphaOff val="0"/>
                    </a:sysClr>
                  </a:solidFill>
                  <a:latin typeface="Calibri" panose="020F0502020204030204"/>
                  <a:ea typeface="+mn-ea"/>
                  <a:cs typeface="+mn-cs"/>
                </a:rPr>
                <a:t>Manage Award</a:t>
              </a:r>
            </a:p>
          </p:txBody>
        </p:sp>
        <p:sp>
          <p:nvSpPr>
            <p:cNvPr id="18" name="Teardrop 17"/>
            <p:cNvSpPr/>
            <p:nvPr/>
          </p:nvSpPr>
          <p:spPr>
            <a:xfrm rot="2700000">
              <a:off x="4609791" y="2908909"/>
              <a:ext cx="1450103" cy="1450103"/>
            </a:xfrm>
            <a:prstGeom prst="teardrop">
              <a:avLst>
                <a:gd name="adj" fmla="val 100000"/>
              </a:avLst>
            </a:prstGeom>
            <a:solidFill>
              <a:srgbClr val="4472C4">
                <a:hueOff val="-3676672"/>
                <a:satOff val="-5114"/>
                <a:lumOff val="-1961"/>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19" name="Freeform 18"/>
            <p:cNvSpPr/>
            <p:nvPr/>
          </p:nvSpPr>
          <p:spPr>
            <a:xfrm>
              <a:off x="4658332" y="2957192"/>
              <a:ext cx="1353792" cy="1353790"/>
            </a:xfrm>
            <a:custGeom>
              <a:avLst/>
              <a:gdLst>
                <a:gd name="connsiteX0" fmla="*/ 0 w 1353792"/>
                <a:gd name="connsiteY0" fmla="*/ 676895 h 1353790"/>
                <a:gd name="connsiteX1" fmla="*/ 676896 w 1353792"/>
                <a:gd name="connsiteY1" fmla="*/ 0 h 1353790"/>
                <a:gd name="connsiteX2" fmla="*/ 1353792 w 1353792"/>
                <a:gd name="connsiteY2" fmla="*/ 676895 h 1353790"/>
                <a:gd name="connsiteX3" fmla="*/ 676896 w 1353792"/>
                <a:gd name="connsiteY3" fmla="*/ 1353790 h 1353790"/>
                <a:gd name="connsiteX4" fmla="*/ 0 w 1353792"/>
                <a:gd name="connsiteY4" fmla="*/ 676895 h 13537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792" h="1353790">
                  <a:moveTo>
                    <a:pt x="0" y="676895"/>
                  </a:moveTo>
                  <a:cubicBezTo>
                    <a:pt x="0" y="303056"/>
                    <a:pt x="303057" y="0"/>
                    <a:pt x="676896" y="0"/>
                  </a:cubicBezTo>
                  <a:cubicBezTo>
                    <a:pt x="1050735" y="0"/>
                    <a:pt x="1353792" y="303056"/>
                    <a:pt x="1353792" y="676895"/>
                  </a:cubicBezTo>
                  <a:cubicBezTo>
                    <a:pt x="1353792" y="1050734"/>
                    <a:pt x="1050735" y="1353790"/>
                    <a:pt x="676896" y="1353790"/>
                  </a:cubicBezTo>
                  <a:cubicBezTo>
                    <a:pt x="303057" y="1353790"/>
                    <a:pt x="0" y="1050734"/>
                    <a:pt x="0" y="676895"/>
                  </a:cubicBezTo>
                  <a:close/>
                </a:path>
              </a:pathLst>
            </a:custGeom>
            <a:solidFill>
              <a:sysClr val="window" lastClr="FFFFFF">
                <a:alpha val="90000"/>
                <a:hueOff val="0"/>
                <a:satOff val="0"/>
                <a:lumOff val="0"/>
                <a:alphaOff val="0"/>
              </a:sysClr>
            </a:solidFill>
            <a:ln w="12700" cap="flat" cmpd="sng" algn="ctr">
              <a:solidFill>
                <a:srgbClr val="4472C4">
                  <a:hueOff val="-3676672"/>
                  <a:satOff val="-5114"/>
                  <a:lumOff val="-1961"/>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347287" tIns="347737" rIns="348059" bIns="347737" numCol="1" spcCol="1270" anchor="ctr" anchorCtr="0">
              <a:noAutofit/>
            </a:bodyPr>
            <a:lstStyle/>
            <a:p>
              <a:pPr lvl="0" algn="ctr" defTabSz="444500">
                <a:lnSpc>
                  <a:spcPct val="90000"/>
                </a:lnSpc>
                <a:spcBef>
                  <a:spcPct val="0"/>
                </a:spcBef>
                <a:spcAft>
                  <a:spcPct val="35000"/>
                </a:spcAft>
              </a:pPr>
              <a:r>
                <a:rPr lang="en-US" sz="1600" kern="1200" dirty="0">
                  <a:solidFill>
                    <a:sysClr val="windowText" lastClr="000000">
                      <a:hueOff val="0"/>
                      <a:satOff val="0"/>
                      <a:lumOff val="0"/>
                      <a:alphaOff val="0"/>
                    </a:sysClr>
                  </a:solidFill>
                  <a:latin typeface="Calibri" panose="020F0502020204030204"/>
                  <a:ea typeface="+mn-ea"/>
                  <a:cs typeface="+mn-cs"/>
                </a:rPr>
                <a:t>Accept Award</a:t>
              </a:r>
            </a:p>
          </p:txBody>
        </p:sp>
        <p:sp>
          <p:nvSpPr>
            <p:cNvPr id="20" name="Teardrop 19"/>
            <p:cNvSpPr/>
            <p:nvPr/>
          </p:nvSpPr>
          <p:spPr>
            <a:xfrm rot="2700000">
              <a:off x="3110894" y="2908909"/>
              <a:ext cx="1450103" cy="1450103"/>
            </a:xfrm>
            <a:prstGeom prst="teardrop">
              <a:avLst>
                <a:gd name="adj" fmla="val 100000"/>
              </a:avLst>
            </a:prstGeom>
            <a:solidFill>
              <a:srgbClr val="4472C4">
                <a:hueOff val="-5515009"/>
                <a:satOff val="-7671"/>
                <a:lumOff val="-2942"/>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21" name="Freeform 20"/>
            <p:cNvSpPr/>
            <p:nvPr/>
          </p:nvSpPr>
          <p:spPr>
            <a:xfrm>
              <a:off x="3168585" y="2947147"/>
              <a:ext cx="1353792" cy="1353790"/>
            </a:xfrm>
            <a:custGeom>
              <a:avLst/>
              <a:gdLst>
                <a:gd name="connsiteX0" fmla="*/ 0 w 1353792"/>
                <a:gd name="connsiteY0" fmla="*/ 676895 h 1353790"/>
                <a:gd name="connsiteX1" fmla="*/ 676896 w 1353792"/>
                <a:gd name="connsiteY1" fmla="*/ 0 h 1353790"/>
                <a:gd name="connsiteX2" fmla="*/ 1353792 w 1353792"/>
                <a:gd name="connsiteY2" fmla="*/ 676895 h 1353790"/>
                <a:gd name="connsiteX3" fmla="*/ 676896 w 1353792"/>
                <a:gd name="connsiteY3" fmla="*/ 1353790 h 1353790"/>
                <a:gd name="connsiteX4" fmla="*/ 0 w 1353792"/>
                <a:gd name="connsiteY4" fmla="*/ 676895 h 13537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792" h="1353790">
                  <a:moveTo>
                    <a:pt x="0" y="676895"/>
                  </a:moveTo>
                  <a:cubicBezTo>
                    <a:pt x="0" y="303056"/>
                    <a:pt x="303057" y="0"/>
                    <a:pt x="676896" y="0"/>
                  </a:cubicBezTo>
                  <a:cubicBezTo>
                    <a:pt x="1050735" y="0"/>
                    <a:pt x="1353792" y="303056"/>
                    <a:pt x="1353792" y="676895"/>
                  </a:cubicBezTo>
                  <a:cubicBezTo>
                    <a:pt x="1353792" y="1050734"/>
                    <a:pt x="1050735" y="1353790"/>
                    <a:pt x="676896" y="1353790"/>
                  </a:cubicBezTo>
                  <a:cubicBezTo>
                    <a:pt x="303057" y="1353790"/>
                    <a:pt x="0" y="1050734"/>
                    <a:pt x="0" y="676895"/>
                  </a:cubicBezTo>
                  <a:close/>
                </a:path>
              </a:pathLst>
            </a:custGeom>
            <a:solidFill>
              <a:sysClr val="window" lastClr="FFFFFF">
                <a:alpha val="90000"/>
                <a:hueOff val="0"/>
                <a:satOff val="0"/>
                <a:lumOff val="0"/>
                <a:alphaOff val="0"/>
              </a:sysClr>
            </a:solidFill>
            <a:ln w="12700" cap="flat" cmpd="sng" algn="ctr">
              <a:solidFill>
                <a:srgbClr val="4472C4">
                  <a:hueOff val="-5515009"/>
                  <a:satOff val="-7671"/>
                  <a:lumOff val="-2942"/>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348058" tIns="347737" rIns="347288" bIns="347737" numCol="1" spcCol="1270" anchor="ctr" anchorCtr="0">
              <a:noAutofit/>
            </a:bodyPr>
            <a:lstStyle/>
            <a:p>
              <a:pPr lvl="0" algn="ctr" defTabSz="444500">
                <a:lnSpc>
                  <a:spcPct val="90000"/>
                </a:lnSpc>
                <a:spcBef>
                  <a:spcPct val="0"/>
                </a:spcBef>
                <a:spcAft>
                  <a:spcPct val="35000"/>
                </a:spcAft>
              </a:pPr>
              <a:r>
                <a:rPr lang="en-US" sz="1600" kern="1200" dirty="0">
                  <a:solidFill>
                    <a:sysClr val="windowText" lastClr="000000">
                      <a:hueOff val="0"/>
                      <a:satOff val="0"/>
                      <a:lumOff val="0"/>
                      <a:alphaOff val="0"/>
                    </a:sysClr>
                  </a:solidFill>
                  <a:latin typeface="Calibri" panose="020F0502020204030204"/>
                  <a:ea typeface="+mn-ea"/>
                  <a:cs typeface="+mn-cs"/>
                </a:rPr>
                <a:t>Prepare Budget</a:t>
              </a:r>
            </a:p>
          </p:txBody>
        </p:sp>
        <p:sp>
          <p:nvSpPr>
            <p:cNvPr id="22" name="Teardrop 21"/>
            <p:cNvSpPr/>
            <p:nvPr/>
          </p:nvSpPr>
          <p:spPr>
            <a:xfrm rot="2700000">
              <a:off x="1608533" y="2917274"/>
              <a:ext cx="1473764" cy="1450103"/>
            </a:xfrm>
            <a:prstGeom prst="teardrop">
              <a:avLst>
                <a:gd name="adj" fmla="val 100000"/>
              </a:avLst>
            </a:prstGeom>
            <a:solidFill>
              <a:srgbClr val="4472C4">
                <a:hueOff val="-7353344"/>
                <a:satOff val="-10228"/>
                <a:lumOff val="-3922"/>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23" name="Freeform 22"/>
            <p:cNvSpPr/>
            <p:nvPr/>
          </p:nvSpPr>
          <p:spPr>
            <a:xfrm>
              <a:off x="1611142" y="2957191"/>
              <a:ext cx="1463040" cy="1371600"/>
            </a:xfrm>
            <a:custGeom>
              <a:avLst/>
              <a:gdLst>
                <a:gd name="connsiteX0" fmla="*/ 0 w 1353792"/>
                <a:gd name="connsiteY0" fmla="*/ 676895 h 1353790"/>
                <a:gd name="connsiteX1" fmla="*/ 676896 w 1353792"/>
                <a:gd name="connsiteY1" fmla="*/ 0 h 1353790"/>
                <a:gd name="connsiteX2" fmla="*/ 1353792 w 1353792"/>
                <a:gd name="connsiteY2" fmla="*/ 676895 h 1353790"/>
                <a:gd name="connsiteX3" fmla="*/ 676896 w 1353792"/>
                <a:gd name="connsiteY3" fmla="*/ 1353790 h 1353790"/>
                <a:gd name="connsiteX4" fmla="*/ 0 w 1353792"/>
                <a:gd name="connsiteY4" fmla="*/ 676895 h 13537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792" h="1353790">
                  <a:moveTo>
                    <a:pt x="0" y="676895"/>
                  </a:moveTo>
                  <a:cubicBezTo>
                    <a:pt x="0" y="303056"/>
                    <a:pt x="303057" y="0"/>
                    <a:pt x="676896" y="0"/>
                  </a:cubicBezTo>
                  <a:cubicBezTo>
                    <a:pt x="1050735" y="0"/>
                    <a:pt x="1353792" y="303056"/>
                    <a:pt x="1353792" y="676895"/>
                  </a:cubicBezTo>
                  <a:cubicBezTo>
                    <a:pt x="1353792" y="1050734"/>
                    <a:pt x="1050735" y="1353790"/>
                    <a:pt x="676896" y="1353790"/>
                  </a:cubicBezTo>
                  <a:cubicBezTo>
                    <a:pt x="303057" y="1353790"/>
                    <a:pt x="0" y="1050734"/>
                    <a:pt x="0" y="676895"/>
                  </a:cubicBezTo>
                  <a:close/>
                </a:path>
              </a:pathLst>
            </a:custGeom>
            <a:solidFill>
              <a:sysClr val="window" lastClr="FFFFFF">
                <a:alpha val="90000"/>
                <a:hueOff val="0"/>
                <a:satOff val="0"/>
                <a:lumOff val="0"/>
                <a:alphaOff val="0"/>
              </a:sysClr>
            </a:solidFill>
            <a:ln w="12700" cap="flat" cmpd="sng" algn="ctr">
              <a:solidFill>
                <a:srgbClr val="4472C4">
                  <a:hueOff val="-7353344"/>
                  <a:satOff val="-10228"/>
                  <a:lumOff val="-3922"/>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348059" tIns="347737" rIns="347287" bIns="347737" numCol="1" spcCol="1270" anchor="ctr" anchorCtr="0">
              <a:noAutofit/>
            </a:bodyPr>
            <a:lstStyle/>
            <a:p>
              <a:pPr algn="ctr" defTabSz="444500">
                <a:lnSpc>
                  <a:spcPct val="90000"/>
                </a:lnSpc>
                <a:spcBef>
                  <a:spcPct val="0"/>
                </a:spcBef>
                <a:spcAft>
                  <a:spcPct val="35000"/>
                </a:spcAft>
              </a:pPr>
              <a:r>
                <a:rPr lang="en-US" sz="1200" dirty="0">
                  <a:solidFill>
                    <a:sysClr val="windowText" lastClr="000000">
                      <a:hueOff val="0"/>
                      <a:satOff val="0"/>
                      <a:lumOff val="0"/>
                      <a:alphaOff val="0"/>
                    </a:sysClr>
                  </a:solidFill>
                  <a:latin typeface="Calibri" panose="020F0502020204030204"/>
                </a:rPr>
                <a:t>Understand Funding Opportunity</a:t>
              </a:r>
            </a:p>
          </p:txBody>
        </p:sp>
      </p:grpSp>
      <p:sp>
        <p:nvSpPr>
          <p:cNvPr id="7" name="Title 6"/>
          <p:cNvSpPr>
            <a:spLocks noGrp="1"/>
          </p:cNvSpPr>
          <p:nvPr>
            <p:ph type="title"/>
          </p:nvPr>
        </p:nvSpPr>
        <p:spPr>
          <a:xfrm>
            <a:off x="1400815" y="1885556"/>
            <a:ext cx="7551810" cy="887789"/>
          </a:xfrm>
          <a:prstGeom prst="leftRightArrow">
            <a:avLst/>
          </a:prstGeom>
          <a:solidFill>
            <a:srgbClr val="4472C4">
              <a:lumMod val="75000"/>
            </a:srgb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2200" b="1" i="0" u="none" strike="noStrike" kern="0" cap="none" spc="0" normalizeH="0" baseline="0" noProof="0" dirty="0">
                <a:ln>
                  <a:noFill/>
                </a:ln>
                <a:solidFill>
                  <a:sysClr val="window" lastClr="FFFFFF"/>
                </a:solidFill>
                <a:effectLst/>
                <a:uLnTx/>
                <a:uFillTx/>
                <a:latin typeface="Trebuchet MS" panose="020B0603020202020204" pitchFamily="34" charset="0"/>
                <a:ea typeface="Calibri" panose="020F0502020204030204" pitchFamily="34" charset="0"/>
                <a:cs typeface="Times New Roman" panose="02020603050405020304" pitchFamily="18" charset="0"/>
              </a:rPr>
              <a:t>Financial </a:t>
            </a:r>
            <a:r>
              <a:rPr kumimoji="0" lang="en-US" sz="2200" b="1" i="0" u="none" strike="noStrike" kern="0" cap="none" spc="0" normalizeH="0" baseline="0" noProof="0" dirty="0" smtClean="0">
                <a:ln>
                  <a:noFill/>
                </a:ln>
                <a:solidFill>
                  <a:sysClr val="window" lastClr="FFFFFF"/>
                </a:solidFill>
                <a:effectLst/>
                <a:uLnTx/>
                <a:uFillTx/>
                <a:latin typeface="Trebuchet MS" panose="020B0603020202020204" pitchFamily="34" charset="0"/>
                <a:ea typeface="Calibri" panose="020F0502020204030204" pitchFamily="34" charset="0"/>
                <a:cs typeface="Times New Roman" panose="02020603050405020304" pitchFamily="18" charset="0"/>
              </a:rPr>
              <a:t>Management of an Award</a:t>
            </a:r>
            <a:endParaRPr kumimoji="0" lang="en-US"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graphicFrame>
        <p:nvGraphicFramePr>
          <p:cNvPr id="12" name="Diagram 11"/>
          <p:cNvGraphicFramePr/>
          <p:nvPr>
            <p:extLst>
              <p:ext uri="{D42A27DB-BD31-4B8C-83A1-F6EECF244321}">
                <p14:modId xmlns:p14="http://schemas.microsoft.com/office/powerpoint/2010/main" val="1756550445"/>
              </p:ext>
            </p:extLst>
          </p:nvPr>
        </p:nvGraphicFramePr>
        <p:xfrm>
          <a:off x="254712" y="4534449"/>
          <a:ext cx="8744385" cy="4000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 name="Title 1"/>
          <p:cNvSpPr txBox="1">
            <a:spLocks/>
          </p:cNvSpPr>
          <p:nvPr/>
        </p:nvSpPr>
        <p:spPr>
          <a:xfrm>
            <a:off x="338618" y="385566"/>
            <a:ext cx="8596668" cy="748937"/>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Life Cycle of Award</a:t>
            </a:r>
            <a:endParaRPr lang="en-US" dirty="0"/>
          </a:p>
        </p:txBody>
      </p:sp>
    </p:spTree>
    <p:extLst>
      <p:ext uri="{BB962C8B-B14F-4D97-AF65-F5344CB8AC3E}">
        <p14:creationId xmlns:p14="http://schemas.microsoft.com/office/powerpoint/2010/main" val="2715352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31223"/>
            <a:ext cx="8596668" cy="816244"/>
          </a:xfrm>
        </p:spPr>
        <p:txBody>
          <a:bodyPr>
            <a:normAutofit fontScale="90000"/>
          </a:bodyPr>
          <a:lstStyle/>
          <a:p>
            <a:r>
              <a:rPr lang="en-US" dirty="0" smtClean="0"/>
              <a:t>UNDERSTAND FUNDING ANNOUNCEMENTS</a:t>
            </a:r>
            <a:br>
              <a:rPr lang="en-US" dirty="0" smtClean="0"/>
            </a:br>
            <a:r>
              <a:rPr lang="en-US" dirty="0" smtClean="0"/>
              <a:t>Budget Criteria</a:t>
            </a:r>
            <a:endParaRPr lang="en-US" dirty="0"/>
          </a:p>
        </p:txBody>
      </p:sp>
      <p:sp>
        <p:nvSpPr>
          <p:cNvPr id="3" name="Content Placeholder 2"/>
          <p:cNvSpPr>
            <a:spLocks noGrp="1"/>
          </p:cNvSpPr>
          <p:nvPr>
            <p:ph idx="1"/>
          </p:nvPr>
        </p:nvSpPr>
        <p:spPr>
          <a:xfrm>
            <a:off x="677334" y="1774186"/>
            <a:ext cx="9041432" cy="4321813"/>
          </a:xfrm>
        </p:spPr>
        <p:txBody>
          <a:bodyPr>
            <a:normAutofit/>
          </a:bodyPr>
          <a:lstStyle/>
          <a:p>
            <a:r>
              <a:rPr lang="en-US" dirty="0" smtClean="0"/>
              <a:t>Sponsor </a:t>
            </a:r>
            <a:r>
              <a:rPr lang="en-US" dirty="0"/>
              <a:t>Guidelines (Funding </a:t>
            </a:r>
            <a:r>
              <a:rPr lang="en-US" dirty="0" smtClean="0"/>
              <a:t>Opportunity or Program Announcements/RFPs) provide </a:t>
            </a:r>
            <a:r>
              <a:rPr lang="en-US" dirty="0"/>
              <a:t>information concerning budget limitations, specific cost considerations, requirements for cost sharing, and other special financial information</a:t>
            </a:r>
            <a:r>
              <a:rPr lang="en-US" dirty="0" smtClean="0"/>
              <a:t>.</a:t>
            </a:r>
          </a:p>
          <a:p>
            <a:pPr lvl="1"/>
            <a:r>
              <a:rPr lang="en-US" dirty="0" smtClean="0"/>
              <a:t>Budget limit, salary caps, F&amp;A cap, requirements for cost share, meeting attendance, and category constraints (limit xx category to xx%)</a:t>
            </a:r>
          </a:p>
          <a:p>
            <a:pPr marL="457200" lvl="1" indent="0">
              <a:buNone/>
            </a:pPr>
            <a:endParaRPr lang="en-US" dirty="0" smtClean="0"/>
          </a:p>
          <a:p>
            <a:r>
              <a:rPr lang="en-US" dirty="0" smtClean="0"/>
              <a:t>Most funding opportunities will spell out allowable and unallowable costs. Reach out to department research administrator if unsure – some can be subjective without a clear yes or no</a:t>
            </a:r>
          </a:p>
          <a:p>
            <a:pPr marL="0" indent="0">
              <a:buNone/>
            </a:pPr>
            <a:endParaRPr lang="en-US" dirty="0" smtClean="0"/>
          </a:p>
          <a:p>
            <a:r>
              <a:rPr lang="en-US" dirty="0"/>
              <a:t>Failure to adhere to a Sponsor’s budget or program guidelines may jeopardize funding for the proposal</a:t>
            </a:r>
            <a:r>
              <a:rPr lang="en-US" dirty="0" smtClean="0"/>
              <a:t>.</a:t>
            </a:r>
            <a:endParaRPr lang="en-US" dirty="0"/>
          </a:p>
        </p:txBody>
      </p:sp>
    </p:spTree>
    <p:extLst>
      <p:ext uri="{BB962C8B-B14F-4D97-AF65-F5344CB8AC3E}">
        <p14:creationId xmlns:p14="http://schemas.microsoft.com/office/powerpoint/2010/main" val="1152555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 &amp; BUDGET BUILDING</a:t>
            </a:r>
            <a:endParaRPr lang="en-US" dirty="0"/>
          </a:p>
        </p:txBody>
      </p:sp>
      <p:sp>
        <p:nvSpPr>
          <p:cNvPr id="3" name="Content Placeholder 2"/>
          <p:cNvSpPr>
            <a:spLocks noGrp="1"/>
          </p:cNvSpPr>
          <p:nvPr>
            <p:ph idx="1"/>
          </p:nvPr>
        </p:nvSpPr>
        <p:spPr>
          <a:xfrm>
            <a:off x="677334" y="1664200"/>
            <a:ext cx="8596668" cy="3880773"/>
          </a:xfrm>
        </p:spPr>
        <p:txBody>
          <a:bodyPr>
            <a:normAutofit fontScale="92500" lnSpcReduction="20000"/>
          </a:bodyPr>
          <a:lstStyle/>
          <a:p>
            <a:r>
              <a:rPr lang="en-US" dirty="0" smtClean="0"/>
              <a:t>Important to work with department research administrator once you decide to submit a funding application. </a:t>
            </a:r>
          </a:p>
          <a:p>
            <a:pPr lvl="1"/>
            <a:r>
              <a:rPr lang="en-US" dirty="0" smtClean="0"/>
              <a:t>In MMG, we require a </a:t>
            </a:r>
            <a:r>
              <a:rPr lang="en-US" dirty="0"/>
              <a:t>minimum 4-week lead time, </a:t>
            </a:r>
            <a:r>
              <a:rPr lang="en-US" dirty="0" smtClean="0"/>
              <a:t>and sometimes more time is needed for complex awards or </a:t>
            </a:r>
            <a:r>
              <a:rPr lang="en-US" dirty="0" err="1" smtClean="0"/>
              <a:t>thosw</a:t>
            </a:r>
            <a:r>
              <a:rPr lang="en-US" dirty="0" smtClean="0"/>
              <a:t> including subaward</a:t>
            </a:r>
            <a:endParaRPr lang="en-US" dirty="0"/>
          </a:p>
          <a:p>
            <a:pPr lvl="1"/>
            <a:r>
              <a:rPr lang="en-US" dirty="0" smtClean="0"/>
              <a:t>In MMG, we use a specific departmental pre-award (intake) questionnaire to collect pertinent financial and other information</a:t>
            </a:r>
          </a:p>
          <a:p>
            <a:r>
              <a:rPr lang="en-US" dirty="0" smtClean="0"/>
              <a:t>Outgoing </a:t>
            </a:r>
            <a:r>
              <a:rPr lang="en-US" dirty="0"/>
              <a:t>Subawards – more complex, SPA needs specific info in advance of due </a:t>
            </a:r>
            <a:r>
              <a:rPr lang="en-US" dirty="0" smtClean="0"/>
              <a:t>date (Subrecipient Commitment form)</a:t>
            </a:r>
            <a:endParaRPr lang="en-US" dirty="0"/>
          </a:p>
          <a:p>
            <a:r>
              <a:rPr lang="en-US" dirty="0" smtClean="0"/>
              <a:t>Importance </a:t>
            </a:r>
            <a:r>
              <a:rPr lang="en-US" dirty="0"/>
              <a:t>of Timing </a:t>
            </a:r>
            <a:r>
              <a:rPr lang="en-US" dirty="0" smtClean="0"/>
              <a:t>!!</a:t>
            </a:r>
          </a:p>
          <a:p>
            <a:r>
              <a:rPr lang="en-US" dirty="0" smtClean="0">
                <a:solidFill>
                  <a:srgbClr val="FF0000"/>
                </a:solidFill>
              </a:rPr>
              <a:t>FIX </a:t>
            </a:r>
            <a:r>
              <a:rPr lang="en-US" smtClean="0">
                <a:solidFill>
                  <a:srgbClr val="FF0000"/>
                </a:solidFill>
              </a:rPr>
              <a:t>THIS! Non-federal </a:t>
            </a:r>
            <a:r>
              <a:rPr lang="en-US" dirty="0">
                <a:solidFill>
                  <a:srgbClr val="FF0000"/>
                </a:solidFill>
              </a:rPr>
              <a:t>awards – here’s where I’ll include your point: </a:t>
            </a:r>
            <a:r>
              <a:rPr lang="en-US" dirty="0">
                <a:solidFill>
                  <a:srgbClr val="FF0000"/>
                </a:solidFill>
                <a:latin typeface="Helvetica" panose="020B0604020202020204" pitchFamily="34" charset="0"/>
                <a:ea typeface="Calibri" panose="020F0502020204030204" pitchFamily="34" charset="0"/>
              </a:rPr>
              <a:t>sometimes there is a fair amount of informal back and forth but which can result in budget changes/request for budget changes. (Here I’ll say how the PI should navigate this. i.e. timing of routing and communication back to SPA on budget changes before agreement is received/signed)</a:t>
            </a:r>
            <a:r>
              <a:rPr lang="en-US" dirty="0">
                <a:solidFill>
                  <a:srgbClr val="FF0000"/>
                </a:solidFill>
              </a:rPr>
              <a:t> </a:t>
            </a:r>
          </a:p>
          <a:p>
            <a:endParaRPr lang="en-US" dirty="0"/>
          </a:p>
          <a:p>
            <a:endParaRPr lang="en-US" dirty="0" smtClean="0"/>
          </a:p>
        </p:txBody>
      </p:sp>
    </p:spTree>
    <p:extLst>
      <p:ext uri="{BB962C8B-B14F-4D97-AF65-F5344CB8AC3E}">
        <p14:creationId xmlns:p14="http://schemas.microsoft.com/office/powerpoint/2010/main" val="261348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804" y="374469"/>
            <a:ext cx="9799521" cy="809897"/>
          </a:xfrm>
        </p:spPr>
        <p:txBody>
          <a:bodyPr/>
          <a:lstStyle/>
          <a:p>
            <a:r>
              <a:rPr lang="en-US" dirty="0" smtClean="0"/>
              <a:t>BUDGET COMPONENTS – </a:t>
            </a:r>
            <a:r>
              <a:rPr lang="en-US" sz="2800" dirty="0" smtClean="0"/>
              <a:t>Direct vs Indirect Costs</a:t>
            </a:r>
            <a:endParaRPr lang="en-US" sz="2800" dirty="0"/>
          </a:p>
        </p:txBody>
      </p:sp>
      <p:sp>
        <p:nvSpPr>
          <p:cNvPr id="3" name="Content Placeholder 2"/>
          <p:cNvSpPr>
            <a:spLocks noGrp="1"/>
          </p:cNvSpPr>
          <p:nvPr>
            <p:ph idx="1"/>
          </p:nvPr>
        </p:nvSpPr>
        <p:spPr>
          <a:xfrm>
            <a:off x="447803" y="1107335"/>
            <a:ext cx="9799521" cy="5485053"/>
          </a:xfrm>
        </p:spPr>
        <p:txBody>
          <a:bodyPr>
            <a:normAutofit fontScale="25000" lnSpcReduction="20000"/>
          </a:bodyPr>
          <a:lstStyle/>
          <a:p>
            <a:r>
              <a:rPr lang="en-US" sz="8000" dirty="0" smtClean="0">
                <a:hlinkClick r:id="rId3"/>
              </a:rPr>
              <a:t>Direct Costs</a:t>
            </a:r>
            <a:endParaRPr lang="en-US" sz="8000" dirty="0" smtClean="0"/>
          </a:p>
          <a:p>
            <a:pPr lvl="1"/>
            <a:r>
              <a:rPr lang="en-US" sz="6400" dirty="0" smtClean="0"/>
              <a:t>Those budget line items that support performing the scope of work and are reasonable, easily identifiable and </a:t>
            </a:r>
            <a:r>
              <a:rPr lang="en-US" sz="6400" dirty="0" err="1" smtClean="0"/>
              <a:t>allocatable</a:t>
            </a:r>
            <a:r>
              <a:rPr lang="en-US" sz="6400" dirty="0" smtClean="0"/>
              <a:t> to the project.</a:t>
            </a:r>
          </a:p>
          <a:p>
            <a:pPr lvl="1"/>
            <a:endParaRPr lang="en-US" sz="6400" dirty="0" smtClean="0"/>
          </a:p>
          <a:p>
            <a:pPr lvl="1"/>
            <a:r>
              <a:rPr lang="en-US" sz="6400" dirty="0"/>
              <a:t>Personnel costs are the largest budget item (often about 80% of total directs) and expressed as percent effort, often using “person month” </a:t>
            </a:r>
            <a:r>
              <a:rPr lang="en-US" sz="6400" dirty="0" smtClean="0"/>
              <a:t>metric.</a:t>
            </a:r>
          </a:p>
          <a:p>
            <a:pPr marL="457200" lvl="1" indent="0">
              <a:buNone/>
            </a:pPr>
            <a:endParaRPr lang="en-US" sz="6400" dirty="0" smtClean="0"/>
          </a:p>
          <a:p>
            <a:pPr lvl="1"/>
            <a:r>
              <a:rPr lang="en-US" sz="6400" dirty="0" smtClean="0"/>
              <a:t>The Principal Investigator is responsible for spending the direct costs on allowable costs such as:</a:t>
            </a:r>
          </a:p>
          <a:p>
            <a:pPr lvl="2"/>
            <a:r>
              <a:rPr lang="en-US" sz="6400" dirty="0" smtClean="0">
                <a:solidFill>
                  <a:schemeClr val="tx1"/>
                </a:solidFill>
              </a:rPr>
              <a:t>Personnel salaries/wages and associated fringe benefits, or stipends</a:t>
            </a:r>
          </a:p>
          <a:p>
            <a:pPr lvl="2"/>
            <a:r>
              <a:rPr lang="en-US" sz="6400" dirty="0" smtClean="0"/>
              <a:t>Non-personnel costs (aka Operating expenses or “Other” Directs) such as:</a:t>
            </a:r>
          </a:p>
          <a:p>
            <a:pPr lvl="3"/>
            <a:r>
              <a:rPr lang="en-US" sz="6400" dirty="0" smtClean="0"/>
              <a:t>Lab supplies and consumable materials</a:t>
            </a:r>
          </a:p>
          <a:p>
            <a:pPr lvl="3"/>
            <a:r>
              <a:rPr lang="en-US" sz="6400" dirty="0" smtClean="0"/>
              <a:t>Travel</a:t>
            </a:r>
          </a:p>
          <a:p>
            <a:pPr lvl="3"/>
            <a:r>
              <a:rPr lang="en-US" sz="6400" dirty="0" smtClean="0"/>
              <a:t>Equipment</a:t>
            </a:r>
          </a:p>
          <a:p>
            <a:pPr lvl="3"/>
            <a:r>
              <a:rPr lang="en-US" sz="6400" dirty="0" smtClean="0"/>
              <a:t>Core Facilities fees</a:t>
            </a:r>
          </a:p>
          <a:p>
            <a:pPr lvl="3"/>
            <a:r>
              <a:rPr lang="en-US" sz="6400" dirty="0" smtClean="0"/>
              <a:t>Subaward Direct Costs</a:t>
            </a:r>
          </a:p>
          <a:p>
            <a:pPr lvl="3"/>
            <a:r>
              <a:rPr lang="en-US" sz="6400" dirty="0" smtClean="0">
                <a:solidFill>
                  <a:schemeClr val="tx1"/>
                </a:solidFill>
              </a:rPr>
              <a:t>Tuition and Fees</a:t>
            </a:r>
          </a:p>
        </p:txBody>
      </p:sp>
    </p:spTree>
    <p:extLst>
      <p:ext uri="{BB962C8B-B14F-4D97-AF65-F5344CB8AC3E}">
        <p14:creationId xmlns:p14="http://schemas.microsoft.com/office/powerpoint/2010/main" val="4196031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804" y="374469"/>
            <a:ext cx="9799521" cy="809897"/>
          </a:xfrm>
        </p:spPr>
        <p:txBody>
          <a:bodyPr/>
          <a:lstStyle/>
          <a:p>
            <a:r>
              <a:rPr lang="en-US" dirty="0" smtClean="0"/>
              <a:t>BUDGET COMPONENTS – </a:t>
            </a:r>
            <a:r>
              <a:rPr lang="en-US" sz="2800" dirty="0" smtClean="0"/>
              <a:t>Direct vs Indirect Costs</a:t>
            </a:r>
            <a:endParaRPr lang="en-US" sz="2800" dirty="0"/>
          </a:p>
        </p:txBody>
      </p:sp>
      <p:sp>
        <p:nvSpPr>
          <p:cNvPr id="3" name="Content Placeholder 2"/>
          <p:cNvSpPr>
            <a:spLocks noGrp="1"/>
          </p:cNvSpPr>
          <p:nvPr>
            <p:ph idx="1"/>
          </p:nvPr>
        </p:nvSpPr>
        <p:spPr>
          <a:xfrm>
            <a:off x="308467" y="1463042"/>
            <a:ext cx="9622226" cy="4406536"/>
          </a:xfrm>
        </p:spPr>
        <p:txBody>
          <a:bodyPr>
            <a:normAutofit fontScale="40000" lnSpcReduction="20000"/>
          </a:bodyPr>
          <a:lstStyle/>
          <a:p>
            <a:r>
              <a:rPr lang="en-US" sz="6000" dirty="0" smtClean="0">
                <a:solidFill>
                  <a:schemeClr val="accent1">
                    <a:lumMod val="75000"/>
                  </a:schemeClr>
                </a:solidFill>
                <a:hlinkClick r:id="rId3"/>
              </a:rPr>
              <a:t>Indirect Costs </a:t>
            </a:r>
            <a:r>
              <a:rPr lang="en-US" sz="6000" dirty="0" smtClean="0">
                <a:hlinkClick r:id="rId3"/>
              </a:rPr>
              <a:t>- Facilities and Administrative Costs (F&amp;A)</a:t>
            </a:r>
            <a:endParaRPr lang="en-US" sz="6000" dirty="0" smtClean="0"/>
          </a:p>
          <a:p>
            <a:pPr marL="0" indent="0">
              <a:buNone/>
            </a:pPr>
            <a:endParaRPr lang="en-US" sz="2000" dirty="0" smtClean="0"/>
          </a:p>
          <a:p>
            <a:pPr lvl="1"/>
            <a:r>
              <a:rPr lang="en-US" sz="5200" dirty="0" smtClean="0"/>
              <a:t>F&amp;A costs are intended to recover the cost of sponsored project administration, department and college research administration, research compliance, purchasing, accounting, libraries, custodial services, building depreciation, and utilities.</a:t>
            </a:r>
          </a:p>
          <a:p>
            <a:pPr lvl="1"/>
            <a:endParaRPr lang="en-US" sz="5200" dirty="0" smtClean="0"/>
          </a:p>
          <a:p>
            <a:pPr lvl="1"/>
            <a:r>
              <a:rPr lang="en-US" sz="5200" dirty="0" smtClean="0"/>
              <a:t>They are budgeted and collected as a percentage of the direct costs.</a:t>
            </a:r>
          </a:p>
          <a:p>
            <a:pPr lvl="1"/>
            <a:endParaRPr lang="en-US" sz="5200" dirty="0" smtClean="0"/>
          </a:p>
          <a:p>
            <a:pPr lvl="1"/>
            <a:r>
              <a:rPr lang="en-US" sz="5200" dirty="0" smtClean="0"/>
              <a:t>Some direct costs are excluded from F&amp;A </a:t>
            </a:r>
            <a:r>
              <a:rPr lang="en-US" sz="5200" dirty="0"/>
              <a:t>(e.g., tuition and fees, equipment &gt;$5,000, patients care costs, </a:t>
            </a:r>
            <a:r>
              <a:rPr lang="en-US" sz="5200" dirty="0" smtClean="0"/>
              <a:t>and subaward indirects in </a:t>
            </a:r>
            <a:r>
              <a:rPr lang="en-US" sz="5200" dirty="0"/>
              <a:t>excess of $</a:t>
            </a:r>
            <a:r>
              <a:rPr lang="en-US" sz="5200" dirty="0" smtClean="0"/>
              <a:t>25,000)</a:t>
            </a:r>
            <a:r>
              <a:rPr lang="en-US" sz="5200" dirty="0"/>
              <a:t>.</a:t>
            </a:r>
            <a:endParaRPr lang="en-US" dirty="0" smtClean="0">
              <a:solidFill>
                <a:schemeClr val="accent1">
                  <a:lumMod val="75000"/>
                </a:schemeClr>
              </a:solidFill>
            </a:endParaRPr>
          </a:p>
          <a:p>
            <a:endParaRPr lang="en-US" dirty="0">
              <a:solidFill>
                <a:schemeClr val="accent1">
                  <a:lumMod val="75000"/>
                </a:schemeClr>
              </a:solidFill>
            </a:endParaRPr>
          </a:p>
          <a:p>
            <a:endParaRPr lang="en-US" dirty="0" smtClean="0">
              <a:solidFill>
                <a:schemeClr val="accent1">
                  <a:lumMod val="75000"/>
                </a:schemeClr>
              </a:solidFill>
            </a:endParaRPr>
          </a:p>
          <a:p>
            <a:endParaRPr lang="en-US" dirty="0" smtClean="0">
              <a:solidFill>
                <a:schemeClr val="accent1">
                  <a:lumMod val="75000"/>
                </a:schemeClr>
              </a:solidFill>
            </a:endParaRPr>
          </a:p>
          <a:p>
            <a:pPr lvl="1"/>
            <a:endParaRPr lang="en-US" u="sng" dirty="0" smtClean="0">
              <a:solidFill>
                <a:schemeClr val="accent1">
                  <a:lumMod val="75000"/>
                </a:schemeClr>
              </a:solidFill>
            </a:endParaRPr>
          </a:p>
          <a:p>
            <a:pPr marL="457200" lvl="1" indent="0">
              <a:buNone/>
            </a:pPr>
            <a:endParaRPr lang="en-US" dirty="0" smtClean="0"/>
          </a:p>
          <a:p>
            <a:endParaRPr lang="en-US" dirty="0"/>
          </a:p>
        </p:txBody>
      </p:sp>
    </p:spTree>
    <p:extLst>
      <p:ext uri="{BB962C8B-B14F-4D97-AF65-F5344CB8AC3E}">
        <p14:creationId xmlns:p14="http://schemas.microsoft.com/office/powerpoint/2010/main" val="2157580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2890</TotalTime>
  <Words>3653</Words>
  <Application>Microsoft Office PowerPoint</Application>
  <PresentationFormat>Widescreen</PresentationFormat>
  <Paragraphs>284</Paragraphs>
  <Slides>21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Helvetica</vt:lpstr>
      <vt:lpstr>Times New Roman</vt:lpstr>
      <vt:lpstr>Trebuchet MS</vt:lpstr>
      <vt:lpstr>Wingdings 3</vt:lpstr>
      <vt:lpstr>Facet</vt:lpstr>
      <vt:lpstr>Fundamentals of Research Finance and Administration</vt:lpstr>
      <vt:lpstr>OVERVIEW – Session Goals</vt:lpstr>
      <vt:lpstr>FIRST A FEW BASICS</vt:lpstr>
      <vt:lpstr>ROLES &amp; FISCAL RESPONSIBILITIES</vt:lpstr>
      <vt:lpstr>Financial Management of an Award</vt:lpstr>
      <vt:lpstr>UNDERSTAND FUNDING ANNOUNCEMENTS Budget Criteria</vt:lpstr>
      <vt:lpstr>GETTING STARTED &amp; BUDGET BUILDING</vt:lpstr>
      <vt:lpstr>BUDGET COMPONENTS – Direct vs Indirect Costs</vt:lpstr>
      <vt:lpstr>BUDGET COMPONENTS – Direct vs Indirect Costs</vt:lpstr>
      <vt:lpstr>OTHER BUDGET CONSIDERATIONS</vt:lpstr>
      <vt:lpstr>PRE-AWARD LAST STEPS Just-in-Time and Other Support (federal awards)</vt:lpstr>
      <vt:lpstr>AWARD ACCEPTANCE</vt:lpstr>
      <vt:lpstr>Post Award Financial Management - Spending Money</vt:lpstr>
      <vt:lpstr>Post Award Financial Management – UVM Chartstrings</vt:lpstr>
      <vt:lpstr>Getting The Most Out of Budget Reviews</vt:lpstr>
      <vt:lpstr>Reviewing Progress and A Post Award Resource</vt:lpstr>
      <vt:lpstr>Unobligated Balances</vt:lpstr>
      <vt:lpstr>Award Closeout</vt:lpstr>
      <vt:lpstr>Next Steps</vt:lpstr>
      <vt:lpstr>QUESTIONS</vt:lpstr>
      <vt:lpstr>USEFUL LINKS &amp; RESOURCES</vt:lpstr>
    </vt:vector>
  </TitlesOfParts>
  <Company>UVM College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Caffry, Eileen W</dc:creator>
  <cp:lastModifiedBy>Caffry, Eileen W</cp:lastModifiedBy>
  <cp:revision>134</cp:revision>
  <cp:lastPrinted>2020-09-28T01:07:46Z</cp:lastPrinted>
  <dcterms:created xsi:type="dcterms:W3CDTF">2020-09-09T18:51:25Z</dcterms:created>
  <dcterms:modified xsi:type="dcterms:W3CDTF">2021-03-29T19:41:59Z</dcterms:modified>
</cp:coreProperties>
</file>