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0" r:id="rId3"/>
    <p:sldId id="265" r:id="rId4"/>
    <p:sldId id="257" r:id="rId5"/>
    <p:sldId id="258" r:id="rId6"/>
    <p:sldId id="289" r:id="rId7"/>
    <p:sldId id="271" r:id="rId8"/>
    <p:sldId id="272" r:id="rId9"/>
    <p:sldId id="263" r:id="rId10"/>
    <p:sldId id="297" r:id="rId11"/>
    <p:sldId id="274" r:id="rId12"/>
    <p:sldId id="290" r:id="rId13"/>
    <p:sldId id="264" r:id="rId14"/>
    <p:sldId id="295" r:id="rId15"/>
    <p:sldId id="296" r:id="rId16"/>
    <p:sldId id="301" r:id="rId17"/>
    <p:sldId id="283" r:id="rId18"/>
    <p:sldId id="288" r:id="rId19"/>
    <p:sldId id="291" r:id="rId20"/>
    <p:sldId id="278" r:id="rId21"/>
    <p:sldId id="299" r:id="rId22"/>
    <p:sldId id="284" r:id="rId23"/>
    <p:sldId id="292" r:id="rId24"/>
    <p:sldId id="277" r:id="rId25"/>
    <p:sldId id="300" r:id="rId26"/>
    <p:sldId id="285" r:id="rId27"/>
    <p:sldId id="293" r:id="rId28"/>
    <p:sldId id="276" r:id="rId29"/>
    <p:sldId id="294" r:id="rId30"/>
    <p:sldId id="280" r:id="rId31"/>
    <p:sldId id="302" r:id="rId32"/>
    <p:sldId id="268" r:id="rId33"/>
    <p:sldId id="275" r:id="rId34"/>
    <p:sldId id="261"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F9F9"/>
    <a:srgbClr val="C0C4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5124"/>
  </p:normalViewPr>
  <p:slideViewPr>
    <p:cSldViewPr snapToGrid="0" snapToObjects="1">
      <p:cViewPr varScale="1">
        <p:scale>
          <a:sx n="86" d="100"/>
          <a:sy n="86"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8FDFA-AB21-FD45-84FC-1DB43B70D7AC}"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3047E-30EE-8E4C-9C6F-BDBEEEE2F007}" type="slidenum">
              <a:rPr lang="en-US" smtClean="0"/>
              <a:t>‹#›</a:t>
            </a:fld>
            <a:endParaRPr lang="en-US"/>
          </a:p>
        </p:txBody>
      </p:sp>
    </p:spTree>
    <p:extLst>
      <p:ext uri="{BB962C8B-B14F-4D97-AF65-F5344CB8AC3E}">
        <p14:creationId xmlns:p14="http://schemas.microsoft.com/office/powerpoint/2010/main" val="178498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is focused more on the group of undecided students</a:t>
            </a:r>
          </a:p>
        </p:txBody>
      </p:sp>
      <p:sp>
        <p:nvSpPr>
          <p:cNvPr id="4" name="Slide Number Placeholder 3"/>
          <p:cNvSpPr>
            <a:spLocks noGrp="1"/>
          </p:cNvSpPr>
          <p:nvPr>
            <p:ph type="sldNum" sz="quarter" idx="5"/>
          </p:nvPr>
        </p:nvSpPr>
        <p:spPr/>
        <p:txBody>
          <a:bodyPr/>
          <a:lstStyle/>
          <a:p>
            <a:fld id="{D5A3047E-30EE-8E4C-9C6F-BDBEEEE2F007}" type="slidenum">
              <a:rPr lang="en-US" smtClean="0"/>
              <a:t>4</a:t>
            </a:fld>
            <a:endParaRPr lang="en-US"/>
          </a:p>
        </p:txBody>
      </p:sp>
    </p:spTree>
    <p:extLst>
      <p:ext uri="{BB962C8B-B14F-4D97-AF65-F5344CB8AC3E}">
        <p14:creationId xmlns:p14="http://schemas.microsoft.com/office/powerpoint/2010/main" val="351257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ptos" panose="020B0004020202020204" pitchFamily="34" charset="0"/>
              </a:rPr>
              <a:t>Check Specialty Association pages to see what the timing of interviews are for individual specialties.  Some span Nov - Jan.  Others are concentrated</a:t>
            </a:r>
            <a:endParaRPr lang="en-US" dirty="0"/>
          </a:p>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23</a:t>
            </a:fld>
            <a:endParaRPr lang="en-US"/>
          </a:p>
        </p:txBody>
      </p:sp>
    </p:spTree>
    <p:extLst>
      <p:ext uri="{BB962C8B-B14F-4D97-AF65-F5344CB8AC3E}">
        <p14:creationId xmlns:p14="http://schemas.microsoft.com/office/powerpoint/2010/main" val="276427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tos" panose="020B0004020202020204" pitchFamily="34" charset="0"/>
              </a:rPr>
              <a:t>Check Specialty Association pages to see what the timing of interviews are for individual specialties.  Some span Nov - Jan.  Others are concentrated</a:t>
            </a:r>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24</a:t>
            </a:fld>
            <a:endParaRPr lang="en-US"/>
          </a:p>
        </p:txBody>
      </p:sp>
    </p:spTree>
    <p:extLst>
      <p:ext uri="{BB962C8B-B14F-4D97-AF65-F5344CB8AC3E}">
        <p14:creationId xmlns:p14="http://schemas.microsoft.com/office/powerpoint/2010/main" val="253177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28</a:t>
            </a:fld>
            <a:endParaRPr lang="en-US"/>
          </a:p>
        </p:txBody>
      </p:sp>
    </p:spTree>
    <p:extLst>
      <p:ext uri="{BB962C8B-B14F-4D97-AF65-F5344CB8AC3E}">
        <p14:creationId xmlns:p14="http://schemas.microsoft.com/office/powerpoint/2010/main" val="248535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30</a:t>
            </a:fld>
            <a:endParaRPr lang="en-US"/>
          </a:p>
        </p:txBody>
      </p:sp>
    </p:spTree>
    <p:extLst>
      <p:ext uri="{BB962C8B-B14F-4D97-AF65-F5344CB8AC3E}">
        <p14:creationId xmlns:p14="http://schemas.microsoft.com/office/powerpoint/2010/main" val="8727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bit of a side note, the lottery is about getting the schedule you need, but it is also about ensuring that you get the things you WANT. The things you need may not be the most competitive things in the lottery. It would be good to ask your specialty sib about other competitive rotations you might want to select early.</a:t>
            </a:r>
          </a:p>
        </p:txBody>
      </p:sp>
      <p:sp>
        <p:nvSpPr>
          <p:cNvPr id="4" name="Slide Number Placeholder 3"/>
          <p:cNvSpPr>
            <a:spLocks noGrp="1"/>
          </p:cNvSpPr>
          <p:nvPr>
            <p:ph type="sldNum" sz="quarter" idx="5"/>
          </p:nvPr>
        </p:nvSpPr>
        <p:spPr/>
        <p:txBody>
          <a:bodyPr/>
          <a:lstStyle/>
          <a:p>
            <a:fld id="{D5A3047E-30EE-8E4C-9C6F-BDBEEEE2F007}" type="slidenum">
              <a:rPr lang="en-US" smtClean="0"/>
              <a:t>32</a:t>
            </a:fld>
            <a:endParaRPr lang="en-US"/>
          </a:p>
        </p:txBody>
      </p:sp>
    </p:spTree>
    <p:extLst>
      <p:ext uri="{BB962C8B-B14F-4D97-AF65-F5344CB8AC3E}">
        <p14:creationId xmlns:p14="http://schemas.microsoft.com/office/powerpoint/2010/main" val="137756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flexible and can be changed</a:t>
            </a:r>
          </a:p>
        </p:txBody>
      </p:sp>
      <p:sp>
        <p:nvSpPr>
          <p:cNvPr id="4" name="Slide Number Placeholder 3"/>
          <p:cNvSpPr>
            <a:spLocks noGrp="1"/>
          </p:cNvSpPr>
          <p:nvPr>
            <p:ph type="sldNum" sz="quarter" idx="5"/>
          </p:nvPr>
        </p:nvSpPr>
        <p:spPr/>
        <p:txBody>
          <a:bodyPr/>
          <a:lstStyle/>
          <a:p>
            <a:fld id="{D5A3047E-30EE-8E4C-9C6F-BDBEEEE2F007}" type="slidenum">
              <a:rPr lang="en-US" smtClean="0"/>
              <a:t>33</a:t>
            </a:fld>
            <a:endParaRPr lang="en-US"/>
          </a:p>
        </p:txBody>
      </p:sp>
    </p:spTree>
    <p:extLst>
      <p:ext uri="{BB962C8B-B14F-4D97-AF65-F5344CB8AC3E}">
        <p14:creationId xmlns:p14="http://schemas.microsoft.com/office/powerpoint/2010/main" val="346166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order</a:t>
            </a:r>
          </a:p>
        </p:txBody>
      </p:sp>
      <p:sp>
        <p:nvSpPr>
          <p:cNvPr id="4" name="Slide Number Placeholder 3"/>
          <p:cNvSpPr>
            <a:spLocks noGrp="1"/>
          </p:cNvSpPr>
          <p:nvPr>
            <p:ph type="sldNum" sz="quarter" idx="5"/>
          </p:nvPr>
        </p:nvSpPr>
        <p:spPr/>
        <p:txBody>
          <a:bodyPr/>
          <a:lstStyle/>
          <a:p>
            <a:fld id="{D5A3047E-30EE-8E4C-9C6F-BDBEEEE2F007}" type="slidenum">
              <a:rPr lang="en-US" smtClean="0"/>
              <a:t>5</a:t>
            </a:fld>
            <a:endParaRPr lang="en-US"/>
          </a:p>
        </p:txBody>
      </p:sp>
    </p:spTree>
    <p:extLst>
      <p:ext uri="{BB962C8B-B14F-4D97-AF65-F5344CB8AC3E}">
        <p14:creationId xmlns:p14="http://schemas.microsoft.com/office/powerpoint/2010/main" val="390757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13 months you have to work with</a:t>
            </a:r>
          </a:p>
        </p:txBody>
      </p:sp>
      <p:sp>
        <p:nvSpPr>
          <p:cNvPr id="4" name="Slide Number Placeholder 3"/>
          <p:cNvSpPr>
            <a:spLocks noGrp="1"/>
          </p:cNvSpPr>
          <p:nvPr>
            <p:ph type="sldNum" sz="quarter" idx="5"/>
          </p:nvPr>
        </p:nvSpPr>
        <p:spPr/>
        <p:txBody>
          <a:bodyPr/>
          <a:lstStyle/>
          <a:p>
            <a:fld id="{D5A3047E-30EE-8E4C-9C6F-BDBEEEE2F007}" type="slidenum">
              <a:rPr lang="en-US" smtClean="0"/>
              <a:t>6</a:t>
            </a:fld>
            <a:endParaRPr lang="en-US"/>
          </a:p>
        </p:txBody>
      </p:sp>
    </p:spTree>
    <p:extLst>
      <p:ext uri="{BB962C8B-B14F-4D97-AF65-F5344CB8AC3E}">
        <p14:creationId xmlns:p14="http://schemas.microsoft.com/office/powerpoint/2010/main" val="168524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7</a:t>
            </a:fld>
            <a:endParaRPr lang="en-US"/>
          </a:p>
        </p:txBody>
      </p:sp>
    </p:spTree>
    <p:extLst>
      <p:ext uri="{BB962C8B-B14F-4D97-AF65-F5344CB8AC3E}">
        <p14:creationId xmlns:p14="http://schemas.microsoft.com/office/powerpoint/2010/main" val="221404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months you have to play with. If you are between 2-3 specialties, you need to fit in rotations, or, even better, AIs, during these first few months in order to have time to choose, get LORs, and get your application materials in time. This is your priority!</a:t>
            </a:r>
          </a:p>
          <a:p>
            <a:endParaRPr lang="en-US" dirty="0"/>
          </a:p>
          <a:p>
            <a:r>
              <a:rPr lang="en-US" dirty="0"/>
              <a:t>You are going to want to prioritize these rotations in the first few months so as to make a final decision by the end of June. If you have Step or any clerkships to make up, you may run out of time this application cycle if you are undecided. </a:t>
            </a:r>
          </a:p>
        </p:txBody>
      </p:sp>
      <p:sp>
        <p:nvSpPr>
          <p:cNvPr id="4" name="Slide Number Placeholder 3"/>
          <p:cNvSpPr>
            <a:spLocks noGrp="1"/>
          </p:cNvSpPr>
          <p:nvPr>
            <p:ph type="sldNum" sz="quarter" idx="5"/>
          </p:nvPr>
        </p:nvSpPr>
        <p:spPr/>
        <p:txBody>
          <a:bodyPr/>
          <a:lstStyle/>
          <a:p>
            <a:fld id="{D5A3047E-30EE-8E4C-9C6F-BDBEEEE2F007}" type="slidenum">
              <a:rPr lang="en-US" smtClean="0"/>
              <a:t>9</a:t>
            </a:fld>
            <a:endParaRPr lang="en-US"/>
          </a:p>
        </p:txBody>
      </p:sp>
    </p:spTree>
    <p:extLst>
      <p:ext uri="{BB962C8B-B14F-4D97-AF65-F5344CB8AC3E}">
        <p14:creationId xmlns:p14="http://schemas.microsoft.com/office/powerpoint/2010/main" val="38526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months you have to play with. If you are between 2-3 specialties, you need to fit in rotations, or, even better, AI during these 5 months in order to have time to choose, get LORs, and get your application materials in time. This is your priority! Some specialties will accept letters from 3</a:t>
            </a:r>
            <a:r>
              <a:rPr lang="en-US" baseline="30000" dirty="0"/>
              <a:t>rd</a:t>
            </a:r>
            <a:r>
              <a:rPr lang="en-US" dirty="0"/>
              <a:t> year experiences, but most want to see letters primarily from 4</a:t>
            </a:r>
            <a:r>
              <a:rPr lang="en-US" baseline="30000" dirty="0"/>
              <a:t>th</a:t>
            </a:r>
            <a:r>
              <a:rPr lang="en-US" dirty="0"/>
              <a:t> year.</a:t>
            </a:r>
          </a:p>
        </p:txBody>
      </p:sp>
      <p:sp>
        <p:nvSpPr>
          <p:cNvPr id="4" name="Slide Number Placeholder 3"/>
          <p:cNvSpPr>
            <a:spLocks noGrp="1"/>
          </p:cNvSpPr>
          <p:nvPr>
            <p:ph type="sldNum" sz="quarter" idx="5"/>
          </p:nvPr>
        </p:nvSpPr>
        <p:spPr/>
        <p:txBody>
          <a:bodyPr/>
          <a:lstStyle/>
          <a:p>
            <a:fld id="{D5A3047E-30EE-8E4C-9C6F-BDBEEEE2F007}" type="slidenum">
              <a:rPr lang="en-US" smtClean="0"/>
              <a:t>12</a:t>
            </a:fld>
            <a:endParaRPr lang="en-US"/>
          </a:p>
        </p:txBody>
      </p:sp>
    </p:spTree>
    <p:extLst>
      <p:ext uri="{BB962C8B-B14F-4D97-AF65-F5344CB8AC3E}">
        <p14:creationId xmlns:p14="http://schemas.microsoft.com/office/powerpoint/2010/main" val="110625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specialty specific – talk to your specialty advisor</a:t>
            </a:r>
          </a:p>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13</a:t>
            </a:fld>
            <a:endParaRPr lang="en-US"/>
          </a:p>
        </p:txBody>
      </p:sp>
    </p:spTree>
    <p:extLst>
      <p:ext uri="{BB962C8B-B14F-4D97-AF65-F5344CB8AC3E}">
        <p14:creationId xmlns:p14="http://schemas.microsoft.com/office/powerpoint/2010/main" val="78327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dirty="0">
                <a:solidFill>
                  <a:srgbClr val="000000"/>
                </a:solidFill>
                <a:effectLst/>
                <a:latin typeface="Aptos" panose="020B0004020202020204" pitchFamily="34" charset="0"/>
              </a:rPr>
              <a:t>Definitely surgical subspecialties, pediatrics, EM, Neuro, Radiology, Anesthesia.  </a:t>
            </a:r>
          </a:p>
          <a:p>
            <a:pPr algn="l" fontAlgn="base"/>
            <a:r>
              <a:rPr lang="en-US" sz="1200" b="0" i="0" dirty="0">
                <a:solidFill>
                  <a:srgbClr val="000000"/>
                </a:solidFill>
                <a:effectLst/>
                <a:latin typeface="Aptos" panose="020B0004020202020204" pitchFamily="34" charset="0"/>
              </a:rPr>
              <a:t>IM is easiest to complete all courses in CT.  </a:t>
            </a:r>
          </a:p>
          <a:p>
            <a:pPr algn="l" fontAlgn="base"/>
            <a:r>
              <a:rPr lang="en-US" sz="1200" b="0" i="0" dirty="0">
                <a:solidFill>
                  <a:srgbClr val="000000"/>
                </a:solidFill>
                <a:effectLst/>
                <a:latin typeface="Aptos" panose="020B0004020202020204" pitchFamily="34" charset="0"/>
              </a:rPr>
              <a:t>FM can be done if student doesn't choose a FM Acting Internship (not essential).</a:t>
            </a:r>
          </a:p>
          <a:p>
            <a:pPr algn="l" fontAlgn="base"/>
            <a:r>
              <a:rPr lang="en-US" sz="1200" b="0" i="0" dirty="0">
                <a:solidFill>
                  <a:srgbClr val="000000"/>
                </a:solidFill>
                <a:effectLst/>
                <a:latin typeface="Aptos" panose="020B0004020202020204" pitchFamily="34" charset="0"/>
              </a:rPr>
              <a:t>General surgery with surgery major often will return, though probably could be done all in CT.</a:t>
            </a:r>
          </a:p>
          <a:p>
            <a:pPr algn="l" fontAlgn="base"/>
            <a:r>
              <a:rPr lang="en-US" sz="1200" b="0" i="0" dirty="0">
                <a:solidFill>
                  <a:srgbClr val="000000"/>
                </a:solidFill>
                <a:effectLst/>
                <a:latin typeface="Aptos" panose="020B0004020202020204" pitchFamily="34" charset="0"/>
              </a:rPr>
              <a:t>Ob/Gyn will often return to VT for 1-2 Ob/Gyn AI's though could do General Ob/</a:t>
            </a:r>
            <a:r>
              <a:rPr lang="en-US" sz="1200" b="0" i="0" dirty="0" err="1">
                <a:solidFill>
                  <a:srgbClr val="000000"/>
                </a:solidFill>
                <a:effectLst/>
                <a:latin typeface="Aptos" panose="020B0004020202020204" pitchFamily="34" charset="0"/>
              </a:rPr>
              <a:t>GynAI</a:t>
            </a:r>
            <a:r>
              <a:rPr lang="en-US" sz="1200" b="0" i="0" dirty="0">
                <a:solidFill>
                  <a:srgbClr val="000000"/>
                </a:solidFill>
                <a:effectLst/>
                <a:latin typeface="Aptos" panose="020B0004020202020204" pitchFamily="34" charset="0"/>
              </a:rPr>
              <a:t>  in CT.</a:t>
            </a:r>
          </a:p>
          <a:p>
            <a:pPr algn="l" fontAlgn="base"/>
            <a:r>
              <a:rPr lang="en-US" sz="1200" b="0" i="0" dirty="0">
                <a:solidFill>
                  <a:srgbClr val="000000"/>
                </a:solidFill>
                <a:effectLst/>
                <a:latin typeface="Aptos" panose="020B0004020202020204" pitchFamily="34" charset="0"/>
              </a:rPr>
              <a:t>Psych usually return for Psych AI but do have some Psych in CT.</a:t>
            </a:r>
          </a:p>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15</a:t>
            </a:fld>
            <a:endParaRPr lang="en-US"/>
          </a:p>
        </p:txBody>
      </p:sp>
    </p:spTree>
    <p:extLst>
      <p:ext uri="{BB962C8B-B14F-4D97-AF65-F5344CB8AC3E}">
        <p14:creationId xmlns:p14="http://schemas.microsoft.com/office/powerpoint/2010/main" val="39580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3047E-30EE-8E4C-9C6F-BDBEEEE2F007}" type="slidenum">
              <a:rPr lang="en-US" smtClean="0"/>
              <a:t>20</a:t>
            </a:fld>
            <a:endParaRPr lang="en-US"/>
          </a:p>
        </p:txBody>
      </p:sp>
    </p:spTree>
    <p:extLst>
      <p:ext uri="{BB962C8B-B14F-4D97-AF65-F5344CB8AC3E}">
        <p14:creationId xmlns:p14="http://schemas.microsoft.com/office/powerpoint/2010/main" val="244993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4147-DB7D-7A48-8DC0-457683C98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C28024-3138-4B4B-A876-41E54DE3C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C8A67-2CC5-5E45-A924-B4E9C499491F}"/>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0FF6D238-AE85-D344-820F-B80AFEF26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6ADE4-0948-AC49-976B-EB3E0B693B80}"/>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53861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6DA1-5903-9544-912E-929E3EF1C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7DF94-DD74-3540-85B5-540DE1416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FF31B-3C8C-6749-9A48-5A3F346AC241}"/>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C31662D5-6AFC-344D-AA4D-F885FEEB0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BD5D8-34E1-8940-A6ED-AE9EF33E7DB0}"/>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95799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D9ED8-FEC3-714F-80AC-DF124A3C8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1A953-1DC5-DA41-9B84-92076882A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9A140-AD59-D04E-B08F-E870492E86A4}"/>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467508D1-B05C-A941-8DFA-65D2E1EC7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E7EEA-96CC-5841-819C-3EC257964ABB}"/>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141299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14B8-5E3C-7B4A-94C0-F3E9B39A2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D3959-EFA3-3941-87D6-B96C71327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63F33-EBCF-7F48-8F80-B60125B1C0C7}"/>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088B58B2-7210-F84A-9F87-6FDABE2F5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DF51-313D-334A-B9C7-512CF0942B07}"/>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3889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4F7E-EDDE-024B-BE29-A29787923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32F44E-1CDB-B143-938F-C21AE4DE4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98E07-8CB0-0841-BAE5-F668340FA7AE}"/>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AF71AC48-1213-1943-B2D0-D52470E12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BBA9E-4956-F24C-8F6A-B9AE4D23961B}"/>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396570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B95-44C6-FA48-8B47-527F1F454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665B8-2A8F-BC4B-AB01-290D2FAD5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61570-5E66-2B42-BE09-CFB368238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E12A5-435A-7144-AE9A-9A5E0AE39588}"/>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6" name="Footer Placeholder 5">
            <a:extLst>
              <a:ext uri="{FF2B5EF4-FFF2-40B4-BE49-F238E27FC236}">
                <a16:creationId xmlns:a16="http://schemas.microsoft.com/office/drawing/2014/main" id="{C3FD7E7E-0008-394D-9393-492D09924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5FA47-C89F-B04B-B7D6-699707C6B489}"/>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156989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4A14-9E09-EE4A-9086-6D17BC586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8165E-64D8-E24C-981E-CC5966A75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B29B6-C071-4247-8633-A5E5781AE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96BC0C-4F0D-E24B-85F0-442090D1A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661BC9-1EC7-B54B-82DF-E7C7014BF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B88B8-5396-A649-94DF-D9C5076F775A}"/>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8" name="Footer Placeholder 7">
            <a:extLst>
              <a:ext uri="{FF2B5EF4-FFF2-40B4-BE49-F238E27FC236}">
                <a16:creationId xmlns:a16="http://schemas.microsoft.com/office/drawing/2014/main" id="{B87D20EC-9D4F-C64E-88D1-6C4011A9E0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8437B-6AC3-3A46-84B9-519F7BB44250}"/>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126313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8519-4B68-5B4E-91A0-39912244B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415D5-0DB9-2B44-A38D-EE7F207A4D66}"/>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4" name="Footer Placeholder 3">
            <a:extLst>
              <a:ext uri="{FF2B5EF4-FFF2-40B4-BE49-F238E27FC236}">
                <a16:creationId xmlns:a16="http://schemas.microsoft.com/office/drawing/2014/main" id="{7838FD5A-B72A-EA4D-BF81-554064FD2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B4F95-686F-4E4C-8A0B-57CB78594446}"/>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242055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2F9B2-FD84-6240-A257-85AFF39055E8}"/>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3" name="Footer Placeholder 2">
            <a:extLst>
              <a:ext uri="{FF2B5EF4-FFF2-40B4-BE49-F238E27FC236}">
                <a16:creationId xmlns:a16="http://schemas.microsoft.com/office/drawing/2014/main" id="{6B6BED4A-FCAD-744A-8220-0A1EE78C7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26EB8-9701-5B42-8224-B08BE18BFDBE}"/>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188960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E718-6E2B-C148-A88A-B0ECA5D1B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BC34F-508B-DE46-9E30-9A4484007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14AA8-DA24-6949-8A58-6B6797D46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7EB22-73C6-604B-8AF3-372B6FD24286}"/>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6" name="Footer Placeholder 5">
            <a:extLst>
              <a:ext uri="{FF2B5EF4-FFF2-40B4-BE49-F238E27FC236}">
                <a16:creationId xmlns:a16="http://schemas.microsoft.com/office/drawing/2014/main" id="{DD779622-D5D1-2B44-B966-7049BAE50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55CA4-E584-F94B-A893-719D09501525}"/>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261035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2004-C770-F04F-B329-70BC5F963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8DF863-5FEB-3B41-BF89-7C5D52E75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F57717-E40E-E147-BB95-37D131225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443BE-2E31-2845-8899-4360CF29936F}"/>
              </a:ext>
            </a:extLst>
          </p:cNvPr>
          <p:cNvSpPr>
            <a:spLocks noGrp="1"/>
          </p:cNvSpPr>
          <p:nvPr>
            <p:ph type="dt" sz="half" idx="10"/>
          </p:nvPr>
        </p:nvSpPr>
        <p:spPr/>
        <p:txBody>
          <a:bodyPr/>
          <a:lstStyle/>
          <a:p>
            <a:fld id="{15AB7C79-57A8-8C40-A38B-91285BEB296B}" type="datetimeFigureOut">
              <a:rPr lang="en-US" smtClean="0"/>
              <a:t>12/1/2023</a:t>
            </a:fld>
            <a:endParaRPr lang="en-US"/>
          </a:p>
        </p:txBody>
      </p:sp>
      <p:sp>
        <p:nvSpPr>
          <p:cNvPr id="6" name="Footer Placeholder 5">
            <a:extLst>
              <a:ext uri="{FF2B5EF4-FFF2-40B4-BE49-F238E27FC236}">
                <a16:creationId xmlns:a16="http://schemas.microsoft.com/office/drawing/2014/main" id="{EEB2B26A-B900-E34D-B847-988496B94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471CB-63A3-914C-9365-808D224EF8B4}"/>
              </a:ext>
            </a:extLst>
          </p:cNvPr>
          <p:cNvSpPr>
            <a:spLocks noGrp="1"/>
          </p:cNvSpPr>
          <p:nvPr>
            <p:ph type="sldNum" sz="quarter" idx="12"/>
          </p:nvPr>
        </p:nvSpPr>
        <p:spPr/>
        <p:txBody>
          <a:bodyPr/>
          <a:lstStyle/>
          <a:p>
            <a:fld id="{08C27F28-E466-4A45-9CD5-D9031D1311F2}" type="slidenum">
              <a:rPr lang="en-US" smtClean="0"/>
              <a:t>‹#›</a:t>
            </a:fld>
            <a:endParaRPr lang="en-US"/>
          </a:p>
        </p:txBody>
      </p:sp>
    </p:spTree>
    <p:extLst>
      <p:ext uri="{BB962C8B-B14F-4D97-AF65-F5344CB8AC3E}">
        <p14:creationId xmlns:p14="http://schemas.microsoft.com/office/powerpoint/2010/main" val="146763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9F3E1-CC97-B544-9AA3-3FA24F8E4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7FCC9-D68D-AC4F-9918-492914520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53C34-7D8E-6548-B7A2-E9B22EED0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B7C79-57A8-8C40-A38B-91285BEB296B}" type="datetimeFigureOut">
              <a:rPr lang="en-US" smtClean="0"/>
              <a:t>12/1/2023</a:t>
            </a:fld>
            <a:endParaRPr lang="en-US"/>
          </a:p>
        </p:txBody>
      </p:sp>
      <p:sp>
        <p:nvSpPr>
          <p:cNvPr id="5" name="Footer Placeholder 4">
            <a:extLst>
              <a:ext uri="{FF2B5EF4-FFF2-40B4-BE49-F238E27FC236}">
                <a16:creationId xmlns:a16="http://schemas.microsoft.com/office/drawing/2014/main" id="{2C71349C-432A-2444-B346-6E07EA546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E79DE3-4D21-F540-B198-1D07DF612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27F28-E466-4A45-9CD5-D9031D1311F2}" type="slidenum">
              <a:rPr lang="en-US" smtClean="0"/>
              <a:t>‹#›</a:t>
            </a:fld>
            <a:endParaRPr lang="en-US"/>
          </a:p>
        </p:txBody>
      </p:sp>
    </p:spTree>
    <p:extLst>
      <p:ext uri="{BB962C8B-B14F-4D97-AF65-F5344CB8AC3E}">
        <p14:creationId xmlns:p14="http://schemas.microsoft.com/office/powerpoint/2010/main" val="208600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5A30-4B5C-0F49-9F64-8F167D1F814E}"/>
              </a:ext>
            </a:extLst>
          </p:cNvPr>
          <p:cNvSpPr>
            <a:spLocks noGrp="1"/>
          </p:cNvSpPr>
          <p:nvPr>
            <p:ph type="ctrTitle"/>
          </p:nvPr>
        </p:nvSpPr>
        <p:spPr>
          <a:xfrm>
            <a:off x="0" y="1122363"/>
            <a:ext cx="12192000" cy="2387600"/>
          </a:xfrm>
        </p:spPr>
        <p:txBody>
          <a:bodyPr anchor="b">
            <a:normAutofit/>
          </a:bodyPr>
          <a:lstStyle/>
          <a:p>
            <a:r>
              <a:rPr lang="en-US" dirty="0">
                <a:solidFill>
                  <a:schemeClr val="bg1"/>
                </a:solidFill>
              </a:rPr>
              <a:t>OME Advising</a:t>
            </a:r>
          </a:p>
        </p:txBody>
      </p:sp>
      <p:sp>
        <p:nvSpPr>
          <p:cNvPr id="3" name="Subtitle 2">
            <a:extLst>
              <a:ext uri="{FF2B5EF4-FFF2-40B4-BE49-F238E27FC236}">
                <a16:creationId xmlns:a16="http://schemas.microsoft.com/office/drawing/2014/main" id="{2EC55729-A8FE-A74A-88EB-07363745F77D}"/>
              </a:ext>
            </a:extLst>
          </p:cNvPr>
          <p:cNvSpPr>
            <a:spLocks noGrp="1"/>
          </p:cNvSpPr>
          <p:nvPr>
            <p:ph type="subTitle" idx="1"/>
          </p:nvPr>
        </p:nvSpPr>
        <p:spPr/>
        <p:txBody>
          <a:bodyPr>
            <a:normAutofit/>
          </a:bodyPr>
          <a:lstStyle/>
          <a:p>
            <a:r>
              <a:rPr lang="en-US" sz="3200" dirty="0">
                <a:solidFill>
                  <a:schemeClr val="bg1"/>
                </a:solidFill>
              </a:rPr>
              <a:t>The Lottery</a:t>
            </a:r>
          </a:p>
        </p:txBody>
      </p:sp>
      <p:sp>
        <p:nvSpPr>
          <p:cNvPr id="4" name="TextBox 3">
            <a:extLst>
              <a:ext uri="{FF2B5EF4-FFF2-40B4-BE49-F238E27FC236}">
                <a16:creationId xmlns:a16="http://schemas.microsoft.com/office/drawing/2014/main" id="{CA62BF8D-39C9-9A48-84F6-A151C1910CCB}"/>
              </a:ext>
            </a:extLst>
          </p:cNvPr>
          <p:cNvSpPr txBox="1"/>
          <p:nvPr/>
        </p:nvSpPr>
        <p:spPr>
          <a:xfrm>
            <a:off x="10172700" y="6211669"/>
            <a:ext cx="1417376" cy="646331"/>
          </a:xfrm>
          <a:prstGeom prst="rect">
            <a:avLst/>
          </a:prstGeom>
          <a:noFill/>
        </p:spPr>
        <p:txBody>
          <a:bodyPr wrap="none" rtlCol="0">
            <a:spAutoFit/>
          </a:bodyPr>
          <a:lstStyle/>
          <a:p>
            <a:r>
              <a:rPr lang="en-US" dirty="0">
                <a:solidFill>
                  <a:schemeClr val="bg1"/>
                </a:solidFill>
              </a:rPr>
              <a:t>Class of 2025</a:t>
            </a:r>
          </a:p>
          <a:p>
            <a:endParaRPr lang="en-US" dirty="0"/>
          </a:p>
        </p:txBody>
      </p:sp>
    </p:spTree>
    <p:extLst>
      <p:ext uri="{BB962C8B-B14F-4D97-AF65-F5344CB8AC3E}">
        <p14:creationId xmlns:p14="http://schemas.microsoft.com/office/powerpoint/2010/main" val="391113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BEA8-0AD8-FA32-6E33-0569FC8BC3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177B89-4F2A-7E06-76B4-50E6C0326C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990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23F-76D8-0B41-8097-A89156E53A12}"/>
              </a:ext>
            </a:extLst>
          </p:cNvPr>
          <p:cNvSpPr>
            <a:spLocks noGrp="1"/>
          </p:cNvSpPr>
          <p:nvPr>
            <p:ph type="title"/>
          </p:nvPr>
        </p:nvSpPr>
        <p:spPr/>
        <p:txBody>
          <a:bodyPr/>
          <a:lstStyle/>
          <a:p>
            <a:r>
              <a:rPr lang="en-US" dirty="0">
                <a:solidFill>
                  <a:schemeClr val="bg1"/>
                </a:solidFill>
              </a:rPr>
              <a:t>Goals of Advanced Integration</a:t>
            </a:r>
          </a:p>
        </p:txBody>
      </p:sp>
      <p:sp>
        <p:nvSpPr>
          <p:cNvPr id="3" name="Content Placeholder 2">
            <a:extLst>
              <a:ext uri="{FF2B5EF4-FFF2-40B4-BE49-F238E27FC236}">
                <a16:creationId xmlns:a16="http://schemas.microsoft.com/office/drawing/2014/main" id="{ED11B8D8-FE4C-0B41-81B6-60937CBF39F5}"/>
              </a:ext>
            </a:extLst>
          </p:cNvPr>
          <p:cNvSpPr>
            <a:spLocks noGrp="1"/>
          </p:cNvSpPr>
          <p:nvPr>
            <p:ph idx="1"/>
          </p:nvPr>
        </p:nvSpPr>
        <p:spPr/>
        <p:txBody>
          <a:bodyPr/>
          <a:lstStyle/>
          <a:p>
            <a:pPr marL="0" indent="0">
              <a:buNone/>
            </a:pPr>
            <a:r>
              <a:rPr lang="en-US" b="1" dirty="0">
                <a:solidFill>
                  <a:schemeClr val="bg1"/>
                </a:solidFill>
              </a:rPr>
              <a:t>Make a schedule that:</a:t>
            </a:r>
          </a:p>
          <a:p>
            <a:r>
              <a:rPr lang="en-US" b="0" i="0" dirty="0">
                <a:solidFill>
                  <a:schemeClr val="tx1">
                    <a:lumMod val="50000"/>
                    <a:lumOff val="50000"/>
                  </a:schemeClr>
                </a:solidFill>
                <a:effectLst/>
                <a:latin typeface="Aptos" panose="020B0004020202020204" pitchFamily="34" charset="0"/>
              </a:rPr>
              <a:t>ensures clinical experiences to support specialty decision </a:t>
            </a:r>
          </a:p>
          <a:p>
            <a:r>
              <a:rPr lang="en-US" dirty="0">
                <a:solidFill>
                  <a:srgbClr val="FFFF00"/>
                </a:solidFill>
              </a:rPr>
              <a:t>optimizes your residency application</a:t>
            </a:r>
          </a:p>
          <a:p>
            <a:r>
              <a:rPr lang="en-US" dirty="0">
                <a:solidFill>
                  <a:schemeClr val="bg1"/>
                </a:solidFill>
              </a:rPr>
              <a:t>fulfills all graduation requirements</a:t>
            </a:r>
          </a:p>
          <a:p>
            <a:r>
              <a:rPr lang="en-US" dirty="0">
                <a:solidFill>
                  <a:schemeClr val="bg1"/>
                </a:solidFill>
              </a:rPr>
              <a:t>allows space and time for residency interviews</a:t>
            </a:r>
          </a:p>
          <a:p>
            <a:r>
              <a:rPr lang="en-US" dirty="0">
                <a:solidFill>
                  <a:schemeClr val="bg1"/>
                </a:solidFill>
              </a:rPr>
              <a:t>fills medical knowledge gaps</a:t>
            </a:r>
          </a:p>
          <a:p>
            <a:r>
              <a:rPr lang="en-US" dirty="0">
                <a:solidFill>
                  <a:schemeClr val="bg1"/>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179246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ADB-ECDD-054F-8D3C-D79093EBE1A0}"/>
              </a:ext>
            </a:extLst>
          </p:cNvPr>
          <p:cNvSpPr>
            <a:spLocks noGrp="1"/>
          </p:cNvSpPr>
          <p:nvPr>
            <p:ph type="title"/>
          </p:nvPr>
        </p:nvSpPr>
        <p:spPr/>
        <p:txBody>
          <a:bodyPr/>
          <a:lstStyle/>
          <a:p>
            <a:r>
              <a:rPr lang="en-US" dirty="0">
                <a:solidFill>
                  <a:schemeClr val="bg1"/>
                </a:solidFill>
              </a:rPr>
              <a:t>Optimizing residency application</a:t>
            </a:r>
            <a:endParaRPr lang="en-US" dirty="0"/>
          </a:p>
        </p:txBody>
      </p:sp>
      <p:sp>
        <p:nvSpPr>
          <p:cNvPr id="10" name="Content Placeholder 9">
            <a:extLst>
              <a:ext uri="{FF2B5EF4-FFF2-40B4-BE49-F238E27FC236}">
                <a16:creationId xmlns:a16="http://schemas.microsoft.com/office/drawing/2014/main" id="{F9CDB832-D50C-0CE9-B4A3-8A8256676C7F}"/>
              </a:ext>
            </a:extLst>
          </p:cNvPr>
          <p:cNvSpPr>
            <a:spLocks noGrp="1"/>
          </p:cNvSpPr>
          <p:nvPr>
            <p:ph idx="1"/>
          </p:nvPr>
        </p:nvSpPr>
        <p:spPr/>
        <p:txBody>
          <a:bodyPr/>
          <a:lstStyle/>
          <a:p>
            <a:endParaRPr lang="en-US"/>
          </a:p>
        </p:txBody>
      </p:sp>
      <p:pic>
        <p:nvPicPr>
          <p:cNvPr id="11" name="Content Placeholder 11">
            <a:extLst>
              <a:ext uri="{FF2B5EF4-FFF2-40B4-BE49-F238E27FC236}">
                <a16:creationId xmlns:a16="http://schemas.microsoft.com/office/drawing/2014/main" id="{20AE7320-4499-4D16-9E32-442FFB4A9526}"/>
              </a:ext>
            </a:extLst>
          </p:cNvPr>
          <p:cNvPicPr>
            <a:picLocks noChangeAspect="1"/>
          </p:cNvPicPr>
          <p:nvPr/>
        </p:nvPicPr>
        <p:blipFill rotWithShape="1">
          <a:blip r:embed="rId3"/>
          <a:srcRect t="2329"/>
          <a:stretch/>
        </p:blipFill>
        <p:spPr>
          <a:xfrm>
            <a:off x="1505324" y="1569720"/>
            <a:ext cx="8925672" cy="5071499"/>
          </a:xfrm>
          <a:prstGeom prst="rect">
            <a:avLst/>
          </a:prstGeom>
        </p:spPr>
      </p:pic>
      <p:sp>
        <p:nvSpPr>
          <p:cNvPr id="12" name="Rectangle 11">
            <a:extLst>
              <a:ext uri="{FF2B5EF4-FFF2-40B4-BE49-F238E27FC236}">
                <a16:creationId xmlns:a16="http://schemas.microsoft.com/office/drawing/2014/main" id="{F4B24C02-880A-0296-709D-54FB559F0D2E}"/>
              </a:ext>
            </a:extLst>
          </p:cNvPr>
          <p:cNvSpPr/>
          <p:nvPr/>
        </p:nvSpPr>
        <p:spPr>
          <a:xfrm>
            <a:off x="7338949" y="4194324"/>
            <a:ext cx="2909455" cy="2298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9F9F9"/>
              </a:solidFill>
            </a:endParaRPr>
          </a:p>
        </p:txBody>
      </p:sp>
    </p:spTree>
    <p:extLst>
      <p:ext uri="{BB962C8B-B14F-4D97-AF65-F5344CB8AC3E}">
        <p14:creationId xmlns:p14="http://schemas.microsoft.com/office/powerpoint/2010/main" val="320597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7E24-1270-574C-AC69-6BA671A8E2CE}"/>
              </a:ext>
            </a:extLst>
          </p:cNvPr>
          <p:cNvSpPr>
            <a:spLocks noGrp="1"/>
          </p:cNvSpPr>
          <p:nvPr>
            <p:ph type="title"/>
          </p:nvPr>
        </p:nvSpPr>
        <p:spPr/>
        <p:txBody>
          <a:bodyPr anchor="t"/>
          <a:lstStyle/>
          <a:p>
            <a:r>
              <a:rPr lang="en-US" dirty="0">
                <a:solidFill>
                  <a:schemeClr val="bg1"/>
                </a:solidFill>
              </a:rPr>
              <a:t>Things Programs Want to See</a:t>
            </a:r>
          </a:p>
        </p:txBody>
      </p:sp>
      <p:sp>
        <p:nvSpPr>
          <p:cNvPr id="3" name="Content Placeholder 2">
            <a:extLst>
              <a:ext uri="{FF2B5EF4-FFF2-40B4-BE49-F238E27FC236}">
                <a16:creationId xmlns:a16="http://schemas.microsoft.com/office/drawing/2014/main" id="{574EF51C-F20D-3C4F-BF81-490E8411F75F}"/>
              </a:ext>
            </a:extLst>
          </p:cNvPr>
          <p:cNvSpPr>
            <a:spLocks noGrp="1"/>
          </p:cNvSpPr>
          <p:nvPr>
            <p:ph idx="1"/>
          </p:nvPr>
        </p:nvSpPr>
        <p:spPr/>
        <p:txBody>
          <a:bodyPr>
            <a:normAutofit fontScale="85000" lnSpcReduction="20000"/>
          </a:bodyPr>
          <a:lstStyle/>
          <a:p>
            <a:r>
              <a:rPr lang="en-US" dirty="0">
                <a:solidFill>
                  <a:schemeClr val="bg1"/>
                </a:solidFill>
              </a:rPr>
              <a:t>Will vary specialty to specialty</a:t>
            </a:r>
          </a:p>
          <a:p>
            <a:pPr lvl="1"/>
            <a:r>
              <a:rPr lang="en-US" dirty="0">
                <a:solidFill>
                  <a:schemeClr val="bg1"/>
                </a:solidFill>
              </a:rPr>
              <a:t>Discuss with your specialty advisor!</a:t>
            </a:r>
          </a:p>
          <a:p>
            <a:endParaRPr lang="en-US" dirty="0">
              <a:solidFill>
                <a:schemeClr val="bg1"/>
              </a:solidFill>
            </a:endParaRPr>
          </a:p>
          <a:p>
            <a:r>
              <a:rPr lang="en-US" dirty="0">
                <a:solidFill>
                  <a:schemeClr val="bg1"/>
                </a:solidFill>
              </a:rPr>
              <a:t>3-4 letters of recommendation</a:t>
            </a:r>
          </a:p>
          <a:p>
            <a:pPr lvl="1"/>
            <a:r>
              <a:rPr lang="en-US" dirty="0">
                <a:solidFill>
                  <a:schemeClr val="bg1"/>
                </a:solidFill>
              </a:rPr>
              <a:t>AIs vs electives</a:t>
            </a:r>
          </a:p>
          <a:p>
            <a:pPr lvl="1"/>
            <a:r>
              <a:rPr lang="en-US" dirty="0">
                <a:solidFill>
                  <a:schemeClr val="bg1"/>
                </a:solidFill>
              </a:rPr>
              <a:t>Majority clinical</a:t>
            </a:r>
          </a:p>
          <a:p>
            <a:pPr lvl="2"/>
            <a:r>
              <a:rPr lang="en-US" dirty="0">
                <a:solidFill>
                  <a:schemeClr val="bg1"/>
                </a:solidFill>
              </a:rPr>
              <a:t>May consider a 4</a:t>
            </a:r>
            <a:r>
              <a:rPr lang="en-US" baseline="30000" dirty="0">
                <a:solidFill>
                  <a:schemeClr val="bg1"/>
                </a:solidFill>
              </a:rPr>
              <a:t>th</a:t>
            </a:r>
            <a:r>
              <a:rPr lang="en-US" dirty="0">
                <a:solidFill>
                  <a:schemeClr val="bg1"/>
                </a:solidFill>
              </a:rPr>
              <a:t> letter from a research mentor or other long-term contact who can speak to character (but ideally also clinical skill)</a:t>
            </a:r>
          </a:p>
          <a:p>
            <a:pPr lvl="1"/>
            <a:r>
              <a:rPr lang="en-US" dirty="0">
                <a:solidFill>
                  <a:schemeClr val="bg1"/>
                </a:solidFill>
              </a:rPr>
              <a:t>Multiple letters for one rotation?</a:t>
            </a:r>
          </a:p>
          <a:p>
            <a:pPr lvl="1"/>
            <a:r>
              <a:rPr lang="en-US" dirty="0">
                <a:solidFill>
                  <a:schemeClr val="bg1"/>
                </a:solidFill>
              </a:rPr>
              <a:t>Letters from 3</a:t>
            </a:r>
            <a:r>
              <a:rPr lang="en-US" baseline="30000" dirty="0">
                <a:solidFill>
                  <a:schemeClr val="bg1"/>
                </a:solidFill>
              </a:rPr>
              <a:t>rd</a:t>
            </a:r>
            <a:r>
              <a:rPr lang="en-US" dirty="0">
                <a:solidFill>
                  <a:schemeClr val="bg1"/>
                </a:solidFill>
              </a:rPr>
              <a:t> year?</a:t>
            </a:r>
          </a:p>
          <a:p>
            <a:pPr lvl="1"/>
            <a:r>
              <a:rPr lang="en-US" dirty="0">
                <a:solidFill>
                  <a:schemeClr val="bg1"/>
                </a:solidFill>
              </a:rPr>
              <a:t>Away rotations?</a:t>
            </a:r>
          </a:p>
          <a:p>
            <a:pPr lvl="1"/>
            <a:r>
              <a:rPr lang="en-US" dirty="0">
                <a:solidFill>
                  <a:schemeClr val="bg1"/>
                </a:solidFill>
              </a:rPr>
              <a:t>SLOE?</a:t>
            </a:r>
          </a:p>
          <a:p>
            <a:pPr lvl="1"/>
            <a:endParaRPr lang="en-US" dirty="0">
              <a:solidFill>
                <a:schemeClr val="bg1"/>
              </a:solidFill>
            </a:endParaRPr>
          </a:p>
          <a:p>
            <a:r>
              <a:rPr lang="en-US" dirty="0">
                <a:solidFill>
                  <a:schemeClr val="bg1"/>
                </a:solidFill>
              </a:rPr>
              <a:t>Step 2</a:t>
            </a:r>
          </a:p>
          <a:p>
            <a:endParaRPr lang="en-US" dirty="0"/>
          </a:p>
          <a:p>
            <a:endParaRPr lang="en-US" dirty="0"/>
          </a:p>
        </p:txBody>
      </p:sp>
    </p:spTree>
    <p:extLst>
      <p:ext uri="{BB962C8B-B14F-4D97-AF65-F5344CB8AC3E}">
        <p14:creationId xmlns:p14="http://schemas.microsoft.com/office/powerpoint/2010/main" val="388997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3B2F-DB60-5103-36BE-46B7E4455560}"/>
              </a:ext>
            </a:extLst>
          </p:cNvPr>
          <p:cNvSpPr>
            <a:spLocks noGrp="1"/>
          </p:cNvSpPr>
          <p:nvPr>
            <p:ph type="title"/>
          </p:nvPr>
        </p:nvSpPr>
        <p:spPr/>
        <p:txBody>
          <a:bodyPr/>
          <a:lstStyle/>
          <a:p>
            <a:r>
              <a:rPr lang="en-US" dirty="0">
                <a:solidFill>
                  <a:schemeClr val="bg1"/>
                </a:solidFill>
              </a:rPr>
              <a:t>Structuring 4</a:t>
            </a:r>
            <a:r>
              <a:rPr lang="en-US" baseline="30000" dirty="0">
                <a:solidFill>
                  <a:schemeClr val="bg1"/>
                </a:solidFill>
              </a:rPr>
              <a:t>th</a:t>
            </a:r>
            <a:r>
              <a:rPr lang="en-US" dirty="0">
                <a:solidFill>
                  <a:schemeClr val="bg1"/>
                </a:solidFill>
              </a:rPr>
              <a:t> Year: April - August</a:t>
            </a:r>
          </a:p>
        </p:txBody>
      </p:sp>
      <p:sp>
        <p:nvSpPr>
          <p:cNvPr id="3" name="Content Placeholder 2">
            <a:extLst>
              <a:ext uri="{FF2B5EF4-FFF2-40B4-BE49-F238E27FC236}">
                <a16:creationId xmlns:a16="http://schemas.microsoft.com/office/drawing/2014/main" id="{C771BA10-D0CB-90ED-0599-7CEC0BBE6111}"/>
              </a:ext>
            </a:extLst>
          </p:cNvPr>
          <p:cNvSpPr>
            <a:spLocks noGrp="1"/>
          </p:cNvSpPr>
          <p:nvPr>
            <p:ph idx="1"/>
          </p:nvPr>
        </p:nvSpPr>
        <p:spPr/>
        <p:txBody>
          <a:bodyPr>
            <a:normAutofit/>
          </a:bodyPr>
          <a:lstStyle/>
          <a:p>
            <a:pPr marL="342900" marR="0" lvl="0" indent="-342900">
              <a:spcBef>
                <a:spcPts val="0"/>
              </a:spcBef>
              <a:spcAft>
                <a:spcPts val="1200"/>
              </a:spcAft>
              <a:buFont typeface="Symbol" pitchFamily="2" charset="2"/>
              <a:buChar char=""/>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Acting Internship (AI) in all specialties still under consideration</a:t>
            </a:r>
          </a:p>
          <a:p>
            <a:pPr marL="0" marR="0" lvl="0" indent="0">
              <a:spcBef>
                <a:spcPts val="0"/>
              </a:spcBef>
              <a:spcAft>
                <a:spcPts val="120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itchFamily="2" charset="2"/>
              <a:buChar char=""/>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4-8 weeks of higher-intensity clinical rotations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Away rotation(s) –EM, ORTHO, PLASTICS, OPHTHO, NS, ENT, RAD ONC</a:t>
            </a:r>
          </a:p>
          <a:p>
            <a:pPr marL="457200" marR="0" lvl="1" indent="0">
              <a:spcBef>
                <a:spcPts val="0"/>
              </a:spcBef>
              <a:spcAft>
                <a:spcPts val="600"/>
              </a:spcAft>
              <a:buNone/>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(PM&amp;R, IM)</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Surgical or General Medicine AI (4 weeks) </a:t>
            </a:r>
          </a:p>
          <a:p>
            <a:pPr marL="742950" marR="0" lvl="1" indent="-285750">
              <a:spcBef>
                <a:spcPts val="0"/>
              </a:spcBef>
              <a:spcAft>
                <a:spcPts val="600"/>
              </a:spcAft>
              <a:buFont typeface="Courier New" panose="02070309020205020404" pitchFamily="49" charset="0"/>
              <a:buChar char="o"/>
            </a:pP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Additional AIs</a:t>
            </a:r>
            <a:endPar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1" indent="0">
              <a:spcBef>
                <a:spcPts val="0"/>
              </a:spcBef>
              <a:spcAft>
                <a:spcPts val="60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itchFamily="2" charset="2"/>
              <a:buChar char=""/>
            </a:pPr>
            <a:r>
              <a:rPr lang="en-US"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Step 2 prep/exam (4 weeks)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294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854B-E40E-E758-FCF6-0C4511B4A85D}"/>
              </a:ext>
            </a:extLst>
          </p:cNvPr>
          <p:cNvSpPr>
            <a:spLocks noGrp="1"/>
          </p:cNvSpPr>
          <p:nvPr>
            <p:ph type="title"/>
          </p:nvPr>
        </p:nvSpPr>
        <p:spPr/>
        <p:txBody>
          <a:bodyPr/>
          <a:lstStyle/>
          <a:p>
            <a:r>
              <a:rPr lang="en-US" dirty="0">
                <a:solidFill>
                  <a:schemeClr val="bg1"/>
                </a:solidFill>
              </a:rPr>
              <a:t>CT Campus Students</a:t>
            </a:r>
          </a:p>
        </p:txBody>
      </p:sp>
      <p:sp>
        <p:nvSpPr>
          <p:cNvPr id="3" name="Content Placeholder 2">
            <a:extLst>
              <a:ext uri="{FF2B5EF4-FFF2-40B4-BE49-F238E27FC236}">
                <a16:creationId xmlns:a16="http://schemas.microsoft.com/office/drawing/2014/main" id="{F8F05C78-E9AF-79A2-E38C-969A0B0DEF2B}"/>
              </a:ext>
            </a:extLst>
          </p:cNvPr>
          <p:cNvSpPr>
            <a:spLocks noGrp="1"/>
          </p:cNvSpPr>
          <p:nvPr>
            <p:ph idx="1"/>
          </p:nvPr>
        </p:nvSpPr>
        <p:spPr/>
        <p:txBody>
          <a:bodyPr/>
          <a:lstStyle/>
          <a:p>
            <a:r>
              <a:rPr lang="en-US" dirty="0">
                <a:solidFill>
                  <a:schemeClr val="bg1"/>
                </a:solidFill>
              </a:rPr>
              <a:t>Many students will return to Vermont to complete one or more 4</a:t>
            </a:r>
            <a:r>
              <a:rPr lang="en-US" baseline="30000" dirty="0">
                <a:solidFill>
                  <a:schemeClr val="bg1"/>
                </a:solidFill>
              </a:rPr>
              <a:t>th</a:t>
            </a:r>
            <a:r>
              <a:rPr lang="en-US" dirty="0">
                <a:solidFill>
                  <a:schemeClr val="bg1"/>
                </a:solidFill>
              </a:rPr>
              <a:t> year rotations</a:t>
            </a:r>
          </a:p>
          <a:p>
            <a:pPr lvl="1"/>
            <a:r>
              <a:rPr lang="en-US" dirty="0">
                <a:solidFill>
                  <a:schemeClr val="bg1"/>
                </a:solidFill>
              </a:rPr>
              <a:t>Definitely surgical subspecialties, pediatrics, EM, Neuro, Radiology, Anesthesia</a:t>
            </a:r>
          </a:p>
          <a:p>
            <a:pPr lvl="1"/>
            <a:r>
              <a:rPr lang="en-US" dirty="0">
                <a:solidFill>
                  <a:schemeClr val="bg1"/>
                </a:solidFill>
              </a:rPr>
              <a:t>Others on case-by-case basis</a:t>
            </a:r>
          </a:p>
          <a:p>
            <a:r>
              <a:rPr lang="en-US" dirty="0">
                <a:solidFill>
                  <a:schemeClr val="bg1"/>
                </a:solidFill>
              </a:rPr>
              <a:t>Discuss need to return to VT with Dr. Ellen </a:t>
            </a:r>
            <a:r>
              <a:rPr lang="en-US" dirty="0" err="1">
                <a:solidFill>
                  <a:schemeClr val="bg1"/>
                </a:solidFill>
              </a:rPr>
              <a:t>Kulaga</a:t>
            </a:r>
            <a:r>
              <a:rPr lang="en-US" dirty="0">
                <a:solidFill>
                  <a:schemeClr val="bg1"/>
                </a:solidFill>
              </a:rPr>
              <a:t> and specialty advisor</a:t>
            </a:r>
          </a:p>
        </p:txBody>
      </p:sp>
    </p:spTree>
    <p:extLst>
      <p:ext uri="{BB962C8B-B14F-4D97-AF65-F5344CB8AC3E}">
        <p14:creationId xmlns:p14="http://schemas.microsoft.com/office/powerpoint/2010/main" val="66516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782B-053C-586C-9F69-671843DFE2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B2C639-3547-06F4-535D-3B171CC715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438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23F-76D8-0B41-8097-A89156E53A12}"/>
              </a:ext>
            </a:extLst>
          </p:cNvPr>
          <p:cNvSpPr>
            <a:spLocks noGrp="1"/>
          </p:cNvSpPr>
          <p:nvPr>
            <p:ph type="title"/>
          </p:nvPr>
        </p:nvSpPr>
        <p:spPr/>
        <p:txBody>
          <a:bodyPr/>
          <a:lstStyle/>
          <a:p>
            <a:r>
              <a:rPr lang="en-US" dirty="0">
                <a:solidFill>
                  <a:schemeClr val="bg1"/>
                </a:solidFill>
              </a:rPr>
              <a:t>Goals of Advanced Integration</a:t>
            </a:r>
          </a:p>
        </p:txBody>
      </p:sp>
      <p:sp>
        <p:nvSpPr>
          <p:cNvPr id="3" name="Content Placeholder 2">
            <a:extLst>
              <a:ext uri="{FF2B5EF4-FFF2-40B4-BE49-F238E27FC236}">
                <a16:creationId xmlns:a16="http://schemas.microsoft.com/office/drawing/2014/main" id="{ED11B8D8-FE4C-0B41-81B6-60937CBF39F5}"/>
              </a:ext>
            </a:extLst>
          </p:cNvPr>
          <p:cNvSpPr>
            <a:spLocks noGrp="1"/>
          </p:cNvSpPr>
          <p:nvPr>
            <p:ph idx="1"/>
          </p:nvPr>
        </p:nvSpPr>
        <p:spPr/>
        <p:txBody>
          <a:bodyPr/>
          <a:lstStyle/>
          <a:p>
            <a:pPr marL="0" indent="0">
              <a:buNone/>
            </a:pPr>
            <a:r>
              <a:rPr lang="en-US" b="1" dirty="0">
                <a:solidFill>
                  <a:schemeClr val="bg1"/>
                </a:solidFill>
              </a:rPr>
              <a:t>Make a schedule that:</a:t>
            </a:r>
          </a:p>
          <a:p>
            <a:r>
              <a:rPr lang="en-US" b="0" i="0" dirty="0">
                <a:solidFill>
                  <a:schemeClr val="tx1">
                    <a:lumMod val="50000"/>
                    <a:lumOff val="50000"/>
                  </a:schemeClr>
                </a:solidFill>
                <a:effectLst/>
                <a:latin typeface="Aptos" panose="020B0004020202020204" pitchFamily="34" charset="0"/>
              </a:rPr>
              <a:t>ensures clinical experiences to support specialty decision </a:t>
            </a:r>
          </a:p>
          <a:p>
            <a:r>
              <a:rPr lang="en-US" dirty="0">
                <a:solidFill>
                  <a:schemeClr val="tx1">
                    <a:lumMod val="50000"/>
                    <a:lumOff val="50000"/>
                  </a:schemeClr>
                </a:solidFill>
              </a:rPr>
              <a:t>optimizes your residency application</a:t>
            </a:r>
          </a:p>
          <a:p>
            <a:r>
              <a:rPr lang="en-US" dirty="0">
                <a:solidFill>
                  <a:srgbClr val="FFFF00"/>
                </a:solidFill>
              </a:rPr>
              <a:t>fulfills all graduation requirements</a:t>
            </a:r>
          </a:p>
          <a:p>
            <a:r>
              <a:rPr lang="en-US" dirty="0">
                <a:solidFill>
                  <a:schemeClr val="bg1"/>
                </a:solidFill>
              </a:rPr>
              <a:t>allows space and time for residency interviews</a:t>
            </a:r>
          </a:p>
          <a:p>
            <a:r>
              <a:rPr lang="en-US" dirty="0">
                <a:solidFill>
                  <a:schemeClr val="bg1"/>
                </a:solidFill>
              </a:rPr>
              <a:t>fills medical knowledge gaps</a:t>
            </a:r>
          </a:p>
          <a:p>
            <a:r>
              <a:rPr lang="en-US" dirty="0">
                <a:solidFill>
                  <a:schemeClr val="bg1"/>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347378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CD22-B35F-144C-B480-4B58D3E8702D}"/>
              </a:ext>
            </a:extLst>
          </p:cNvPr>
          <p:cNvSpPr>
            <a:spLocks noGrp="1"/>
          </p:cNvSpPr>
          <p:nvPr>
            <p:ph type="title"/>
          </p:nvPr>
        </p:nvSpPr>
        <p:spPr/>
        <p:txBody>
          <a:bodyPr/>
          <a:lstStyle/>
          <a:p>
            <a:r>
              <a:rPr lang="en-US" dirty="0">
                <a:solidFill>
                  <a:schemeClr val="bg1"/>
                </a:solidFill>
              </a:rPr>
              <a:t>Graduation requirements</a:t>
            </a:r>
          </a:p>
        </p:txBody>
      </p:sp>
      <p:sp>
        <p:nvSpPr>
          <p:cNvPr id="3" name="Content Placeholder 2">
            <a:extLst>
              <a:ext uri="{FF2B5EF4-FFF2-40B4-BE49-F238E27FC236}">
                <a16:creationId xmlns:a16="http://schemas.microsoft.com/office/drawing/2014/main" id="{C414AA47-46EA-4742-92DC-4888891936A5}"/>
              </a:ext>
            </a:extLst>
          </p:cNvPr>
          <p:cNvSpPr>
            <a:spLocks noGrp="1"/>
          </p:cNvSpPr>
          <p:nvPr>
            <p:ph idx="1"/>
          </p:nvPr>
        </p:nvSpPr>
        <p:spPr/>
        <p:txBody>
          <a:bodyPr>
            <a:normAutofit/>
          </a:bodyPr>
          <a:lstStyle/>
          <a:p>
            <a:pPr marL="0" indent="0">
              <a:buNone/>
            </a:pPr>
            <a:r>
              <a:rPr lang="en-US" dirty="0">
                <a:solidFill>
                  <a:schemeClr val="bg1"/>
                </a:solidFill>
              </a:rPr>
              <a:t>Class of 2024 Advanced Integration Requirements for Graduation:</a:t>
            </a:r>
          </a:p>
          <a:p>
            <a:r>
              <a:rPr lang="en-US" dirty="0">
                <a:solidFill>
                  <a:schemeClr val="bg1"/>
                </a:solidFill>
              </a:rPr>
              <a:t>Acting Internship (AI) in Internal Medicine</a:t>
            </a:r>
          </a:p>
          <a:p>
            <a:r>
              <a:rPr lang="en-US" dirty="0">
                <a:solidFill>
                  <a:schemeClr val="bg1"/>
                </a:solidFill>
              </a:rPr>
              <a:t>A second AI in the student's choice of specialty</a:t>
            </a:r>
          </a:p>
          <a:p>
            <a:r>
              <a:rPr lang="en-US" dirty="0">
                <a:solidFill>
                  <a:schemeClr val="bg1"/>
                </a:solidFill>
              </a:rPr>
              <a:t>4 weeks of surgical subspecialties</a:t>
            </a:r>
          </a:p>
          <a:p>
            <a:r>
              <a:rPr lang="en-US" dirty="0">
                <a:solidFill>
                  <a:schemeClr val="bg1"/>
                </a:solidFill>
              </a:rPr>
              <a:t>Scholarly Project or Teaching Practicum</a:t>
            </a:r>
          </a:p>
          <a:p>
            <a:r>
              <a:rPr lang="en-US" dirty="0">
                <a:solidFill>
                  <a:schemeClr val="bg1"/>
                </a:solidFill>
              </a:rPr>
              <a:t>4 weeks of Emergency Medicine</a:t>
            </a:r>
          </a:p>
          <a:p>
            <a:r>
              <a:rPr lang="en-US" dirty="0">
                <a:solidFill>
                  <a:schemeClr val="bg1"/>
                </a:solidFill>
              </a:rPr>
              <a:t>Students must take USMLE Step 2CK by January 1 of the graduation year. Passing scores are required for graduation.</a:t>
            </a:r>
          </a:p>
          <a:p>
            <a:endParaRPr lang="en-US" dirty="0"/>
          </a:p>
        </p:txBody>
      </p:sp>
      <p:sp>
        <p:nvSpPr>
          <p:cNvPr id="4" name="TextBox 3">
            <a:extLst>
              <a:ext uri="{FF2B5EF4-FFF2-40B4-BE49-F238E27FC236}">
                <a16:creationId xmlns:a16="http://schemas.microsoft.com/office/drawing/2014/main" id="{FEAD5600-C6CC-E04A-BA32-3907E71F8B7A}"/>
              </a:ext>
            </a:extLst>
          </p:cNvPr>
          <p:cNvSpPr txBox="1"/>
          <p:nvPr/>
        </p:nvSpPr>
        <p:spPr>
          <a:xfrm>
            <a:off x="3571875" y="6311900"/>
            <a:ext cx="8390438"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www.med.uvm.edu</a:t>
            </a:r>
            <a:r>
              <a:rPr lang="en-US" dirty="0">
                <a:solidFill>
                  <a:schemeClr val="bg1"/>
                </a:solidFill>
              </a:rPr>
              <a:t>/</a:t>
            </a:r>
            <a:r>
              <a:rPr lang="en-US" dirty="0" err="1">
                <a:solidFill>
                  <a:schemeClr val="bg1"/>
                </a:solidFill>
              </a:rPr>
              <a:t>mededucation</a:t>
            </a:r>
            <a:r>
              <a:rPr lang="en-US" dirty="0">
                <a:solidFill>
                  <a:schemeClr val="bg1"/>
                </a:solidFill>
              </a:rPr>
              <a:t>/level3/</a:t>
            </a:r>
            <a:r>
              <a:rPr lang="en-US" dirty="0" err="1">
                <a:solidFill>
                  <a:schemeClr val="bg1"/>
                </a:solidFill>
              </a:rPr>
              <a:t>preparing_for_advanced_integration</a:t>
            </a:r>
            <a:endParaRPr lang="en-US" dirty="0">
              <a:solidFill>
                <a:schemeClr val="bg1"/>
              </a:solidFill>
            </a:endParaRPr>
          </a:p>
        </p:txBody>
      </p:sp>
    </p:spTree>
    <p:extLst>
      <p:ext uri="{BB962C8B-B14F-4D97-AF65-F5344CB8AC3E}">
        <p14:creationId xmlns:p14="http://schemas.microsoft.com/office/powerpoint/2010/main" val="7338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7B0E79-CF53-615B-33DA-2760BCCEF347}"/>
              </a:ext>
            </a:extLst>
          </p:cNvPr>
          <p:cNvPicPr>
            <a:picLocks noChangeAspect="1"/>
          </p:cNvPicPr>
          <p:nvPr/>
        </p:nvPicPr>
        <p:blipFill>
          <a:blip r:embed="rId2"/>
          <a:stretch>
            <a:fillRect/>
          </a:stretch>
        </p:blipFill>
        <p:spPr>
          <a:xfrm>
            <a:off x="1375413" y="1486834"/>
            <a:ext cx="4552946" cy="3884331"/>
          </a:xfrm>
          <a:prstGeom prst="rect">
            <a:avLst/>
          </a:prstGeom>
        </p:spPr>
      </p:pic>
      <p:pic>
        <p:nvPicPr>
          <p:cNvPr id="14" name="Picture 13">
            <a:extLst>
              <a:ext uri="{FF2B5EF4-FFF2-40B4-BE49-F238E27FC236}">
                <a16:creationId xmlns:a16="http://schemas.microsoft.com/office/drawing/2014/main" id="{46E8FF17-1144-053B-F400-53D830AEA14E}"/>
              </a:ext>
            </a:extLst>
          </p:cNvPr>
          <p:cNvPicPr>
            <a:picLocks noChangeAspect="1"/>
          </p:cNvPicPr>
          <p:nvPr/>
        </p:nvPicPr>
        <p:blipFill rotWithShape="1">
          <a:blip r:embed="rId3"/>
          <a:srcRect l="8955" t="4934"/>
          <a:stretch/>
        </p:blipFill>
        <p:spPr>
          <a:xfrm>
            <a:off x="6263643" y="1486834"/>
            <a:ext cx="4876800" cy="3894048"/>
          </a:xfrm>
          <a:prstGeom prst="rect">
            <a:avLst/>
          </a:prstGeom>
        </p:spPr>
      </p:pic>
    </p:spTree>
    <p:extLst>
      <p:ext uri="{BB962C8B-B14F-4D97-AF65-F5344CB8AC3E}">
        <p14:creationId xmlns:p14="http://schemas.microsoft.com/office/powerpoint/2010/main" val="42454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7510-8684-734B-9670-0E3AE456FF4D}"/>
              </a:ext>
            </a:extLst>
          </p:cNvPr>
          <p:cNvSpPr>
            <a:spLocks noGrp="1"/>
          </p:cNvSpPr>
          <p:nvPr>
            <p:ph type="title"/>
          </p:nvPr>
        </p:nvSpPr>
        <p:spPr/>
        <p:txBody>
          <a:bodyPr/>
          <a:lstStyle/>
          <a:p>
            <a:pPr algn="ctr"/>
            <a:r>
              <a:rPr lang="en-US" dirty="0">
                <a:solidFill>
                  <a:schemeClr val="bg1"/>
                </a:solidFill>
              </a:rPr>
              <a:t>Katie </a:t>
            </a:r>
            <a:r>
              <a:rPr lang="en-US" dirty="0" err="1">
                <a:solidFill>
                  <a:schemeClr val="bg1"/>
                </a:solidFill>
              </a:rPr>
              <a:t>Dolbec</a:t>
            </a:r>
            <a:r>
              <a:rPr lang="en-US" dirty="0">
                <a:solidFill>
                  <a:schemeClr val="bg1"/>
                </a:solidFill>
              </a:rPr>
              <a:t>, MD</a:t>
            </a:r>
          </a:p>
        </p:txBody>
      </p:sp>
      <p:sp>
        <p:nvSpPr>
          <p:cNvPr id="6" name="TextBox 5">
            <a:extLst>
              <a:ext uri="{FF2B5EF4-FFF2-40B4-BE49-F238E27FC236}">
                <a16:creationId xmlns:a16="http://schemas.microsoft.com/office/drawing/2014/main" id="{A036A6BF-0629-8C4D-9637-A16D2C3A589C}"/>
              </a:ext>
            </a:extLst>
          </p:cNvPr>
          <p:cNvSpPr txBox="1"/>
          <p:nvPr/>
        </p:nvSpPr>
        <p:spPr>
          <a:xfrm>
            <a:off x="3370857" y="2788282"/>
            <a:ext cx="5691188" cy="3877985"/>
          </a:xfrm>
          <a:prstGeom prst="rect">
            <a:avLst/>
          </a:prstGeom>
          <a:noFill/>
        </p:spPr>
        <p:txBody>
          <a:bodyPr wrap="square" rtlCol="0">
            <a:spAutoFit/>
          </a:bodyPr>
          <a:lstStyle/>
          <a:p>
            <a:r>
              <a:rPr lang="en-US" sz="3600" dirty="0">
                <a:solidFill>
                  <a:schemeClr val="bg1"/>
                </a:solidFill>
              </a:rPr>
              <a:t>Assistant Dean for Students</a:t>
            </a:r>
          </a:p>
          <a:p>
            <a:r>
              <a:rPr lang="en-US" sz="3600" dirty="0">
                <a:solidFill>
                  <a:schemeClr val="bg1"/>
                </a:solidFill>
              </a:rPr>
              <a:t>Office of Medical Education</a:t>
            </a:r>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r>
              <a:rPr lang="en-US" sz="3000" dirty="0" err="1">
                <a:solidFill>
                  <a:schemeClr val="bg1"/>
                </a:solidFill>
              </a:rPr>
              <a:t>Katherine.dolbec@med.uvm.edu</a:t>
            </a:r>
            <a:endParaRPr lang="en-US" sz="3000" dirty="0">
              <a:solidFill>
                <a:schemeClr val="bg1"/>
              </a:solidFill>
            </a:endParaRPr>
          </a:p>
        </p:txBody>
      </p:sp>
      <p:pic>
        <p:nvPicPr>
          <p:cNvPr id="7" name="Content Placeholder 6">
            <a:extLst>
              <a:ext uri="{FF2B5EF4-FFF2-40B4-BE49-F238E27FC236}">
                <a16:creationId xmlns:a16="http://schemas.microsoft.com/office/drawing/2014/main" id="{8B6A4228-FAD9-AA47-4943-030C9965224B}"/>
              </a:ext>
            </a:extLst>
          </p:cNvPr>
          <p:cNvPicPr>
            <a:picLocks noGrp="1" noChangeAspect="1"/>
          </p:cNvPicPr>
          <p:nvPr>
            <p:ph idx="1"/>
          </p:nvPr>
        </p:nvPicPr>
        <p:blipFill rotWithShape="1">
          <a:blip r:embed="rId2"/>
          <a:srcRect l="36720" t="10323" r="38763" b="36342"/>
          <a:stretch/>
        </p:blipFill>
        <p:spPr>
          <a:xfrm>
            <a:off x="9101138" y="2375311"/>
            <a:ext cx="3090862" cy="4482689"/>
          </a:xfrm>
        </p:spPr>
      </p:pic>
      <p:pic>
        <p:nvPicPr>
          <p:cNvPr id="8" name="Content Placeholder 9">
            <a:extLst>
              <a:ext uri="{FF2B5EF4-FFF2-40B4-BE49-F238E27FC236}">
                <a16:creationId xmlns:a16="http://schemas.microsoft.com/office/drawing/2014/main" id="{4EC856F9-A401-67B6-3305-2619138519C5}"/>
              </a:ext>
            </a:extLst>
          </p:cNvPr>
          <p:cNvPicPr>
            <a:picLocks noChangeAspect="1"/>
          </p:cNvPicPr>
          <p:nvPr/>
        </p:nvPicPr>
        <p:blipFill>
          <a:blip r:embed="rId3"/>
          <a:stretch>
            <a:fillRect/>
          </a:stretch>
        </p:blipFill>
        <p:spPr>
          <a:xfrm rot="5400000">
            <a:off x="-555295" y="555295"/>
            <a:ext cx="4442352" cy="3331764"/>
          </a:xfrm>
          <a:prstGeom prst="rect">
            <a:avLst/>
          </a:prstGeom>
        </p:spPr>
      </p:pic>
    </p:spTree>
    <p:extLst>
      <p:ext uri="{BB962C8B-B14F-4D97-AF65-F5344CB8AC3E}">
        <p14:creationId xmlns:p14="http://schemas.microsoft.com/office/powerpoint/2010/main" val="387768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45C8-45BC-9B44-B64C-6652A0C3DD97}"/>
              </a:ext>
            </a:extLst>
          </p:cNvPr>
          <p:cNvSpPr>
            <a:spLocks noGrp="1"/>
          </p:cNvSpPr>
          <p:nvPr>
            <p:ph type="title"/>
          </p:nvPr>
        </p:nvSpPr>
        <p:spPr/>
        <p:txBody>
          <a:bodyPr>
            <a:normAutofit/>
          </a:bodyPr>
          <a:lstStyle/>
          <a:p>
            <a:r>
              <a:rPr lang="en-US" dirty="0">
                <a:solidFill>
                  <a:schemeClr val="bg1"/>
                </a:solidFill>
              </a:rPr>
              <a:t>September - October</a:t>
            </a:r>
          </a:p>
        </p:txBody>
      </p:sp>
      <p:sp>
        <p:nvSpPr>
          <p:cNvPr id="3" name="Content Placeholder 2">
            <a:extLst>
              <a:ext uri="{FF2B5EF4-FFF2-40B4-BE49-F238E27FC236}">
                <a16:creationId xmlns:a16="http://schemas.microsoft.com/office/drawing/2014/main" id="{9365573B-F2AA-4343-92C7-7D0524A9F483}"/>
              </a:ext>
            </a:extLst>
          </p:cNvPr>
          <p:cNvSpPr>
            <a:spLocks noGrp="1"/>
          </p:cNvSpPr>
          <p:nvPr>
            <p:ph idx="1"/>
          </p:nvPr>
        </p:nvSpPr>
        <p:spPr>
          <a:xfrm>
            <a:off x="838200" y="1825625"/>
            <a:ext cx="10850880" cy="4889500"/>
          </a:xfrm>
        </p:spPr>
        <p:txBody>
          <a:bodyPr numCol="1">
            <a:normAutofit/>
          </a:bodyPr>
          <a:lstStyle/>
          <a:p>
            <a:r>
              <a:rPr lang="en-US" dirty="0">
                <a:solidFill>
                  <a:schemeClr val="bg1"/>
                </a:solidFill>
              </a:rPr>
              <a:t>Graduation requirements</a:t>
            </a:r>
          </a:p>
          <a:p>
            <a:r>
              <a:rPr lang="en-US" dirty="0">
                <a:solidFill>
                  <a:schemeClr val="bg1"/>
                </a:solidFill>
              </a:rPr>
              <a:t>Electives</a:t>
            </a:r>
          </a:p>
          <a:p>
            <a:pPr marL="0" indent="0">
              <a:buNone/>
            </a:pPr>
            <a:endParaRPr lang="en-US" dirty="0">
              <a:solidFill>
                <a:schemeClr val="bg1"/>
              </a:solidFill>
            </a:endParaRPr>
          </a:p>
          <a:p>
            <a:pPr marL="0" indent="0">
              <a:buNone/>
            </a:pPr>
            <a:r>
              <a:rPr lang="en-US" sz="4800" dirty="0">
                <a:solidFill>
                  <a:schemeClr val="bg1"/>
                </a:solidFill>
              </a:rPr>
              <a:t>There will be some time to complete more rigorous rotations during this timeframe – a good time to start ticking off more intensive graduation requirements</a:t>
            </a:r>
          </a:p>
          <a:p>
            <a:endParaRPr lang="en-US" u="sng" dirty="0">
              <a:solidFill>
                <a:schemeClr val="bg1"/>
              </a:solidFill>
            </a:endParaRPr>
          </a:p>
          <a:p>
            <a:pPr lvl="1"/>
            <a:endParaRPr lang="en-US" sz="3600" dirty="0">
              <a:solidFill>
                <a:schemeClr val="bg1"/>
              </a:solidFill>
            </a:endParaRPr>
          </a:p>
          <a:p>
            <a:pPr>
              <a:spcBef>
                <a:spcPts val="0"/>
              </a:spcBef>
            </a:pPr>
            <a:endParaRPr lang="en-US" sz="4000" dirty="0">
              <a:solidFill>
                <a:schemeClr val="bg1"/>
              </a:solidFill>
            </a:endParaRPr>
          </a:p>
          <a:p>
            <a:endParaRPr lang="en-US" dirty="0"/>
          </a:p>
        </p:txBody>
      </p:sp>
    </p:spTree>
    <p:extLst>
      <p:ext uri="{BB962C8B-B14F-4D97-AF65-F5344CB8AC3E}">
        <p14:creationId xmlns:p14="http://schemas.microsoft.com/office/powerpoint/2010/main" val="10870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6044-7038-2DBD-40AC-A45585E629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0EC7A2-5E8B-4BDC-155D-2A20C2E532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7712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23F-76D8-0B41-8097-A89156E53A12}"/>
              </a:ext>
            </a:extLst>
          </p:cNvPr>
          <p:cNvSpPr>
            <a:spLocks noGrp="1"/>
          </p:cNvSpPr>
          <p:nvPr>
            <p:ph type="title"/>
          </p:nvPr>
        </p:nvSpPr>
        <p:spPr/>
        <p:txBody>
          <a:bodyPr/>
          <a:lstStyle/>
          <a:p>
            <a:r>
              <a:rPr lang="en-US" dirty="0">
                <a:solidFill>
                  <a:schemeClr val="bg1"/>
                </a:solidFill>
              </a:rPr>
              <a:t>Goals of Advanced Integration</a:t>
            </a:r>
          </a:p>
        </p:txBody>
      </p:sp>
      <p:sp>
        <p:nvSpPr>
          <p:cNvPr id="3" name="Content Placeholder 2">
            <a:extLst>
              <a:ext uri="{FF2B5EF4-FFF2-40B4-BE49-F238E27FC236}">
                <a16:creationId xmlns:a16="http://schemas.microsoft.com/office/drawing/2014/main" id="{ED11B8D8-FE4C-0B41-81B6-60937CBF39F5}"/>
              </a:ext>
            </a:extLst>
          </p:cNvPr>
          <p:cNvSpPr>
            <a:spLocks noGrp="1"/>
          </p:cNvSpPr>
          <p:nvPr>
            <p:ph idx="1"/>
          </p:nvPr>
        </p:nvSpPr>
        <p:spPr/>
        <p:txBody>
          <a:bodyPr/>
          <a:lstStyle/>
          <a:p>
            <a:pPr marL="0" indent="0">
              <a:buNone/>
            </a:pPr>
            <a:r>
              <a:rPr lang="en-US" b="1" dirty="0">
                <a:solidFill>
                  <a:schemeClr val="bg1"/>
                </a:solidFill>
              </a:rPr>
              <a:t>Make a schedule that:</a:t>
            </a:r>
          </a:p>
          <a:p>
            <a:r>
              <a:rPr lang="en-US" dirty="0">
                <a:solidFill>
                  <a:schemeClr val="tx1">
                    <a:lumMod val="50000"/>
                    <a:lumOff val="50000"/>
                  </a:schemeClr>
                </a:solidFill>
                <a:latin typeface="Aptos" panose="020B0004020202020204" pitchFamily="34" charset="0"/>
              </a:rPr>
              <a:t>ensures clinical experiences to support specialty decision </a:t>
            </a:r>
          </a:p>
          <a:p>
            <a:r>
              <a:rPr lang="en-US" dirty="0">
                <a:solidFill>
                  <a:schemeClr val="tx1">
                    <a:lumMod val="50000"/>
                    <a:lumOff val="50000"/>
                  </a:schemeClr>
                </a:solidFill>
              </a:rPr>
              <a:t>optimizes your residency application</a:t>
            </a:r>
          </a:p>
          <a:p>
            <a:r>
              <a:rPr lang="en-US" dirty="0">
                <a:solidFill>
                  <a:schemeClr val="tx1">
                    <a:lumMod val="50000"/>
                    <a:lumOff val="50000"/>
                  </a:schemeClr>
                </a:solidFill>
              </a:rPr>
              <a:t>fulfills all graduation requirements</a:t>
            </a:r>
          </a:p>
          <a:p>
            <a:r>
              <a:rPr lang="en-US" dirty="0">
                <a:solidFill>
                  <a:srgbClr val="FFFF00"/>
                </a:solidFill>
              </a:rPr>
              <a:t>allows space and time for residency interviews</a:t>
            </a:r>
          </a:p>
          <a:p>
            <a:r>
              <a:rPr lang="en-US" dirty="0">
                <a:solidFill>
                  <a:schemeClr val="bg1"/>
                </a:solidFill>
              </a:rPr>
              <a:t>fills medical knowledge gaps</a:t>
            </a:r>
          </a:p>
          <a:p>
            <a:r>
              <a:rPr lang="en-US" dirty="0">
                <a:solidFill>
                  <a:schemeClr val="bg1"/>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26428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F38A7A-F29C-EFB5-C167-35D1F0D8FFF1}"/>
              </a:ext>
            </a:extLst>
          </p:cNvPr>
          <p:cNvPicPr>
            <a:picLocks noChangeAspect="1"/>
          </p:cNvPicPr>
          <p:nvPr/>
        </p:nvPicPr>
        <p:blipFill>
          <a:blip r:embed="rId3"/>
          <a:stretch>
            <a:fillRect/>
          </a:stretch>
        </p:blipFill>
        <p:spPr>
          <a:xfrm>
            <a:off x="196348" y="2072640"/>
            <a:ext cx="7663948" cy="3230880"/>
          </a:xfrm>
          <a:prstGeom prst="rect">
            <a:avLst/>
          </a:prstGeom>
        </p:spPr>
      </p:pic>
      <p:pic>
        <p:nvPicPr>
          <p:cNvPr id="9" name="Picture 8">
            <a:extLst>
              <a:ext uri="{FF2B5EF4-FFF2-40B4-BE49-F238E27FC236}">
                <a16:creationId xmlns:a16="http://schemas.microsoft.com/office/drawing/2014/main" id="{34E8911E-841F-D778-FCEF-88022ADC587E}"/>
              </a:ext>
            </a:extLst>
          </p:cNvPr>
          <p:cNvPicPr>
            <a:picLocks noChangeAspect="1"/>
          </p:cNvPicPr>
          <p:nvPr/>
        </p:nvPicPr>
        <p:blipFill>
          <a:blip r:embed="rId4"/>
          <a:stretch>
            <a:fillRect/>
          </a:stretch>
        </p:blipFill>
        <p:spPr>
          <a:xfrm>
            <a:off x="7815645" y="2072640"/>
            <a:ext cx="4131289" cy="3230880"/>
          </a:xfrm>
          <a:prstGeom prst="rect">
            <a:avLst/>
          </a:prstGeom>
        </p:spPr>
      </p:pic>
    </p:spTree>
    <p:extLst>
      <p:ext uri="{BB962C8B-B14F-4D97-AF65-F5344CB8AC3E}">
        <p14:creationId xmlns:p14="http://schemas.microsoft.com/office/powerpoint/2010/main" val="3132016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45C8-45BC-9B44-B64C-6652A0C3DD97}"/>
              </a:ext>
            </a:extLst>
          </p:cNvPr>
          <p:cNvSpPr>
            <a:spLocks noGrp="1"/>
          </p:cNvSpPr>
          <p:nvPr>
            <p:ph type="title"/>
          </p:nvPr>
        </p:nvSpPr>
        <p:spPr/>
        <p:txBody>
          <a:bodyPr>
            <a:normAutofit/>
          </a:bodyPr>
          <a:lstStyle/>
          <a:p>
            <a:r>
              <a:rPr lang="en-US" dirty="0">
                <a:solidFill>
                  <a:schemeClr val="bg1"/>
                </a:solidFill>
              </a:rPr>
              <a:t>November – January</a:t>
            </a:r>
          </a:p>
        </p:txBody>
      </p:sp>
      <p:sp>
        <p:nvSpPr>
          <p:cNvPr id="3" name="Content Placeholder 2">
            <a:extLst>
              <a:ext uri="{FF2B5EF4-FFF2-40B4-BE49-F238E27FC236}">
                <a16:creationId xmlns:a16="http://schemas.microsoft.com/office/drawing/2014/main" id="{9365573B-F2AA-4343-92C7-7D0524A9F483}"/>
              </a:ext>
            </a:extLst>
          </p:cNvPr>
          <p:cNvSpPr>
            <a:spLocks noGrp="1"/>
          </p:cNvSpPr>
          <p:nvPr>
            <p:ph idx="1"/>
          </p:nvPr>
        </p:nvSpPr>
        <p:spPr/>
        <p:txBody>
          <a:bodyPr>
            <a:normAutofit/>
          </a:bodyPr>
          <a:lstStyle/>
          <a:p>
            <a:pPr marL="0" lvl="0" indent="0">
              <a:buNone/>
            </a:pPr>
            <a:endParaRPr lang="en-US" dirty="0"/>
          </a:p>
          <a:p>
            <a:pPr marL="0" lvl="0" indent="0">
              <a:buNone/>
            </a:pPr>
            <a:endParaRPr lang="en-US" dirty="0"/>
          </a:p>
          <a:p>
            <a:pPr marL="0" lvl="0" indent="0">
              <a:buNone/>
            </a:pPr>
            <a:r>
              <a:rPr lang="en-US" sz="4800" dirty="0">
                <a:solidFill>
                  <a:schemeClr val="bg1"/>
                </a:solidFill>
              </a:rPr>
              <a:t>Same as before, but beware of need for </a:t>
            </a:r>
            <a:r>
              <a:rPr lang="en-US" sz="4800" u="sng" dirty="0">
                <a:solidFill>
                  <a:schemeClr val="bg1"/>
                </a:solidFill>
              </a:rPr>
              <a:t>flexibility</a:t>
            </a:r>
            <a:r>
              <a:rPr lang="en-US" sz="4800" dirty="0">
                <a:solidFill>
                  <a:schemeClr val="bg1"/>
                </a:solidFill>
              </a:rPr>
              <a:t> given interview scheduling</a:t>
            </a:r>
          </a:p>
          <a:p>
            <a:pPr>
              <a:spcBef>
                <a:spcPts val="0"/>
              </a:spcBef>
            </a:pPr>
            <a:endParaRPr lang="en-US" sz="4000" dirty="0"/>
          </a:p>
          <a:p>
            <a:endParaRPr lang="en-US" dirty="0"/>
          </a:p>
        </p:txBody>
      </p:sp>
    </p:spTree>
    <p:extLst>
      <p:ext uri="{BB962C8B-B14F-4D97-AF65-F5344CB8AC3E}">
        <p14:creationId xmlns:p14="http://schemas.microsoft.com/office/powerpoint/2010/main" val="41269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03EA-F70E-2DC1-6E9F-E0C14ABF2B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A0A67C-AB05-1636-5770-8EC2A4B13B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5428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23F-76D8-0B41-8097-A89156E53A12}"/>
              </a:ext>
            </a:extLst>
          </p:cNvPr>
          <p:cNvSpPr>
            <a:spLocks noGrp="1"/>
          </p:cNvSpPr>
          <p:nvPr>
            <p:ph type="title"/>
          </p:nvPr>
        </p:nvSpPr>
        <p:spPr/>
        <p:txBody>
          <a:bodyPr/>
          <a:lstStyle/>
          <a:p>
            <a:r>
              <a:rPr lang="en-US" dirty="0">
                <a:solidFill>
                  <a:schemeClr val="bg1"/>
                </a:solidFill>
              </a:rPr>
              <a:t>Goals of Advanced Integration</a:t>
            </a:r>
          </a:p>
        </p:txBody>
      </p:sp>
      <p:sp>
        <p:nvSpPr>
          <p:cNvPr id="3" name="Content Placeholder 2">
            <a:extLst>
              <a:ext uri="{FF2B5EF4-FFF2-40B4-BE49-F238E27FC236}">
                <a16:creationId xmlns:a16="http://schemas.microsoft.com/office/drawing/2014/main" id="{ED11B8D8-FE4C-0B41-81B6-60937CBF39F5}"/>
              </a:ext>
            </a:extLst>
          </p:cNvPr>
          <p:cNvSpPr>
            <a:spLocks noGrp="1"/>
          </p:cNvSpPr>
          <p:nvPr>
            <p:ph idx="1"/>
          </p:nvPr>
        </p:nvSpPr>
        <p:spPr/>
        <p:txBody>
          <a:bodyPr/>
          <a:lstStyle/>
          <a:p>
            <a:pPr marL="0" indent="0">
              <a:buNone/>
            </a:pPr>
            <a:r>
              <a:rPr lang="en-US" b="1" dirty="0">
                <a:solidFill>
                  <a:schemeClr val="bg1"/>
                </a:solidFill>
              </a:rPr>
              <a:t>Make a schedule that:</a:t>
            </a:r>
          </a:p>
          <a:p>
            <a:r>
              <a:rPr lang="en-US" dirty="0">
                <a:solidFill>
                  <a:schemeClr val="tx1">
                    <a:lumMod val="50000"/>
                    <a:lumOff val="50000"/>
                  </a:schemeClr>
                </a:solidFill>
                <a:latin typeface="Aptos" panose="020B0004020202020204" pitchFamily="34" charset="0"/>
              </a:rPr>
              <a:t>ensures clinical experiences to support specialty decision </a:t>
            </a:r>
          </a:p>
          <a:p>
            <a:r>
              <a:rPr lang="en-US" dirty="0">
                <a:solidFill>
                  <a:schemeClr val="tx1">
                    <a:lumMod val="50000"/>
                    <a:lumOff val="50000"/>
                  </a:schemeClr>
                </a:solidFill>
              </a:rPr>
              <a:t>optimizes your residency application</a:t>
            </a:r>
          </a:p>
          <a:p>
            <a:r>
              <a:rPr lang="en-US" dirty="0">
                <a:solidFill>
                  <a:srgbClr val="FFFF00"/>
                </a:solidFill>
              </a:rPr>
              <a:t>fulfills all graduation requirements</a:t>
            </a:r>
          </a:p>
          <a:p>
            <a:r>
              <a:rPr lang="en-US" dirty="0">
                <a:solidFill>
                  <a:schemeClr val="tx1">
                    <a:lumMod val="50000"/>
                    <a:lumOff val="50000"/>
                  </a:schemeClr>
                </a:solidFill>
              </a:rPr>
              <a:t>allows space and time for residency interviews</a:t>
            </a:r>
          </a:p>
          <a:p>
            <a:r>
              <a:rPr lang="en-US" dirty="0">
                <a:solidFill>
                  <a:srgbClr val="FFFF00"/>
                </a:solidFill>
              </a:rPr>
              <a:t>fills medical knowledge gaps</a:t>
            </a:r>
          </a:p>
          <a:p>
            <a:r>
              <a:rPr lang="en-US" dirty="0">
                <a:solidFill>
                  <a:srgbClr val="FFFF00"/>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251749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CD5-8F4B-B3A8-17CB-3320DBA4416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E003B52E-E71A-B318-6587-C2BE5BB26C3D}"/>
              </a:ext>
            </a:extLst>
          </p:cNvPr>
          <p:cNvPicPr>
            <a:picLocks noGrp="1" noChangeAspect="1"/>
          </p:cNvPicPr>
          <p:nvPr>
            <p:ph idx="1"/>
          </p:nvPr>
        </p:nvPicPr>
        <p:blipFill>
          <a:blip r:embed="rId2"/>
          <a:stretch>
            <a:fillRect/>
          </a:stretch>
        </p:blipFill>
        <p:spPr>
          <a:xfrm>
            <a:off x="574944" y="1082814"/>
            <a:ext cx="10778856" cy="4692372"/>
          </a:xfrm>
        </p:spPr>
      </p:pic>
    </p:spTree>
    <p:extLst>
      <p:ext uri="{BB962C8B-B14F-4D97-AF65-F5344CB8AC3E}">
        <p14:creationId xmlns:p14="http://schemas.microsoft.com/office/powerpoint/2010/main" val="76317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45C8-45BC-9B44-B64C-6652A0C3DD97}"/>
              </a:ext>
            </a:extLst>
          </p:cNvPr>
          <p:cNvSpPr>
            <a:spLocks noGrp="1"/>
          </p:cNvSpPr>
          <p:nvPr>
            <p:ph type="title"/>
          </p:nvPr>
        </p:nvSpPr>
        <p:spPr/>
        <p:txBody>
          <a:bodyPr>
            <a:normAutofit/>
          </a:bodyPr>
          <a:lstStyle/>
          <a:p>
            <a:r>
              <a:rPr lang="en-US" dirty="0">
                <a:solidFill>
                  <a:schemeClr val="bg1"/>
                </a:solidFill>
              </a:rPr>
              <a:t>February - March</a:t>
            </a:r>
          </a:p>
        </p:txBody>
      </p:sp>
      <p:sp>
        <p:nvSpPr>
          <p:cNvPr id="3" name="Content Placeholder 2">
            <a:extLst>
              <a:ext uri="{FF2B5EF4-FFF2-40B4-BE49-F238E27FC236}">
                <a16:creationId xmlns:a16="http://schemas.microsoft.com/office/drawing/2014/main" id="{9365573B-F2AA-4343-92C7-7D0524A9F483}"/>
              </a:ext>
            </a:extLst>
          </p:cNvPr>
          <p:cNvSpPr>
            <a:spLocks noGrp="1"/>
          </p:cNvSpPr>
          <p:nvPr>
            <p:ph idx="1"/>
          </p:nvPr>
        </p:nvSpPr>
        <p:spPr/>
        <p:txBody>
          <a:bodyPr>
            <a:normAutofit/>
          </a:bodyPr>
          <a:lstStyle/>
          <a:p>
            <a:endParaRPr lang="en-US" dirty="0"/>
          </a:p>
          <a:p>
            <a:pPr lvl="0"/>
            <a:r>
              <a:rPr lang="en-US" sz="3600" dirty="0">
                <a:solidFill>
                  <a:schemeClr val="bg1"/>
                </a:solidFill>
              </a:rPr>
              <a:t>Ensure graduation requirements are complete</a:t>
            </a:r>
          </a:p>
          <a:p>
            <a:pPr lvl="0"/>
            <a:r>
              <a:rPr lang="en-US" sz="3600" dirty="0">
                <a:solidFill>
                  <a:schemeClr val="bg1"/>
                </a:solidFill>
              </a:rPr>
              <a:t>Fill in knowledge gaps</a:t>
            </a:r>
          </a:p>
          <a:p>
            <a:pPr lvl="0"/>
            <a:r>
              <a:rPr lang="en-US" sz="3600" dirty="0">
                <a:solidFill>
                  <a:schemeClr val="bg1"/>
                </a:solidFill>
              </a:rPr>
              <a:t>Try things you want to!</a:t>
            </a:r>
          </a:p>
          <a:p>
            <a:pPr>
              <a:spcBef>
                <a:spcPts val="0"/>
              </a:spcBef>
            </a:pPr>
            <a:endParaRPr lang="en-US" sz="4000" dirty="0"/>
          </a:p>
          <a:p>
            <a:endParaRPr lang="en-US" dirty="0"/>
          </a:p>
        </p:txBody>
      </p:sp>
    </p:spTree>
    <p:extLst>
      <p:ext uri="{BB962C8B-B14F-4D97-AF65-F5344CB8AC3E}">
        <p14:creationId xmlns:p14="http://schemas.microsoft.com/office/powerpoint/2010/main" val="139985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4CD8-58A5-6AF3-69E5-256A799BD4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395AE34-3E01-2DFC-E47B-2F39B883AB7D}"/>
              </a:ext>
            </a:extLst>
          </p:cNvPr>
          <p:cNvPicPr>
            <a:picLocks noGrp="1" noChangeAspect="1"/>
          </p:cNvPicPr>
          <p:nvPr>
            <p:ph idx="1"/>
          </p:nvPr>
        </p:nvPicPr>
        <p:blipFill>
          <a:blip r:embed="rId2"/>
          <a:stretch>
            <a:fillRect/>
          </a:stretch>
        </p:blipFill>
        <p:spPr>
          <a:xfrm>
            <a:off x="3108960" y="679341"/>
            <a:ext cx="5974080" cy="5499318"/>
          </a:xfrm>
        </p:spPr>
      </p:pic>
    </p:spTree>
    <p:extLst>
      <p:ext uri="{BB962C8B-B14F-4D97-AF65-F5344CB8AC3E}">
        <p14:creationId xmlns:p14="http://schemas.microsoft.com/office/powerpoint/2010/main" val="165060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76D6-12B2-1B44-913B-7237F9FA0538}"/>
              </a:ext>
            </a:extLst>
          </p:cNvPr>
          <p:cNvSpPr>
            <a:spLocks noGrp="1"/>
          </p:cNvSpPr>
          <p:nvPr>
            <p:ph type="title"/>
          </p:nvPr>
        </p:nvSpPr>
        <p:spPr>
          <a:xfrm>
            <a:off x="838200" y="365125"/>
            <a:ext cx="10515600" cy="735013"/>
          </a:xfrm>
        </p:spPr>
        <p:txBody>
          <a:bodyPr anchor="t">
            <a:normAutofit/>
          </a:bodyPr>
          <a:lstStyle/>
          <a:p>
            <a:r>
              <a:rPr lang="en-US" sz="3600" dirty="0">
                <a:solidFill>
                  <a:schemeClr val="bg1"/>
                </a:solidFill>
              </a:rPr>
              <a:t>2024-2025 Advanced Integration Level Lottery Schedule</a:t>
            </a:r>
          </a:p>
        </p:txBody>
      </p:sp>
      <p:sp>
        <p:nvSpPr>
          <p:cNvPr id="3" name="Content Placeholder 2">
            <a:extLst>
              <a:ext uri="{FF2B5EF4-FFF2-40B4-BE49-F238E27FC236}">
                <a16:creationId xmlns:a16="http://schemas.microsoft.com/office/drawing/2014/main" id="{D4CDA0A7-176D-CD4E-A1DB-549AE5FC8DAF}"/>
              </a:ext>
            </a:extLst>
          </p:cNvPr>
          <p:cNvSpPr>
            <a:spLocks noGrp="1"/>
          </p:cNvSpPr>
          <p:nvPr>
            <p:ph idx="1"/>
          </p:nvPr>
        </p:nvSpPr>
        <p:spPr>
          <a:xfrm>
            <a:off x="838200" y="1100138"/>
            <a:ext cx="10515600" cy="5614987"/>
          </a:xfrm>
        </p:spPr>
        <p:txBody>
          <a:bodyPr>
            <a:normAutofit/>
          </a:bodyPr>
          <a:lstStyle/>
          <a:p>
            <a:pPr marL="0" indent="0" algn="l">
              <a:spcBef>
                <a:spcPts val="0"/>
              </a:spcBef>
              <a:buNone/>
            </a:pPr>
            <a:r>
              <a:rPr lang="en-US" sz="1800" b="1" dirty="0">
                <a:solidFill>
                  <a:schemeClr val="bg1"/>
                </a:solidFill>
                <a:effectLst/>
                <a:latin typeface="Verdana" panose="020B0604030504040204" pitchFamily="34" charset="0"/>
              </a:rPr>
              <a:t>Lottery I: Top Choice</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Opens: Monday, 1/8,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Closes: Tuesday, 1/9,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Results Posted: Wednesday, 1/10</a:t>
            </a:r>
          </a:p>
          <a:p>
            <a:pPr marL="0" indent="0" algn="l">
              <a:spcBef>
                <a:spcPts val="0"/>
              </a:spcBef>
              <a:buNone/>
            </a:pPr>
            <a:r>
              <a:rPr lang="en-US" sz="1800" b="1" dirty="0">
                <a:solidFill>
                  <a:schemeClr val="bg1"/>
                </a:solidFill>
                <a:effectLst/>
                <a:latin typeface="Verdana" panose="020B0604030504040204" pitchFamily="34" charset="0"/>
              </a:rPr>
              <a:t>Lottery II: Second Choice</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Opens: Thursday, 1/11,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Closes: Friday, 1/12,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Results Posted: Tuesday, 1/16</a:t>
            </a:r>
          </a:p>
          <a:p>
            <a:pPr marL="0" indent="0" algn="l">
              <a:spcBef>
                <a:spcPts val="0"/>
              </a:spcBef>
              <a:buNone/>
            </a:pPr>
            <a:r>
              <a:rPr lang="en-US" sz="1800" b="1" dirty="0">
                <a:solidFill>
                  <a:schemeClr val="bg1"/>
                </a:solidFill>
                <a:effectLst/>
                <a:latin typeface="Verdana" panose="020B0604030504040204" pitchFamily="34" charset="0"/>
              </a:rPr>
              <a:t>Lottery III: CT Campus IM Acting Internship/Emergency Medicine</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Opens: Wednesday, 1/17,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Closes: Thursday, 1/18,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Results Posted: Wednesday, 1/24 (with the VT Campus results)</a:t>
            </a:r>
          </a:p>
          <a:p>
            <a:pPr marL="0" indent="0" algn="l">
              <a:spcBef>
                <a:spcPts val="0"/>
              </a:spcBef>
              <a:buNone/>
            </a:pPr>
            <a:r>
              <a:rPr lang="en-US" sz="1800" b="1" dirty="0">
                <a:solidFill>
                  <a:schemeClr val="bg1"/>
                </a:solidFill>
                <a:effectLst/>
                <a:latin typeface="Verdana" panose="020B0604030504040204" pitchFamily="34" charset="0"/>
              </a:rPr>
              <a:t>Lottery IV: VT Campus IM Acting Internship/Emergency Medicine</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Opens: Monday, 1/22,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Closes: Tuesday, 1/23,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Results Posted: Wednesday, 1/24</a:t>
            </a:r>
          </a:p>
          <a:p>
            <a:pPr marL="0" indent="0" algn="l">
              <a:spcBef>
                <a:spcPts val="0"/>
              </a:spcBef>
              <a:buNone/>
            </a:pPr>
            <a:r>
              <a:rPr lang="en-US" sz="1800" b="1" dirty="0">
                <a:solidFill>
                  <a:schemeClr val="bg1"/>
                </a:solidFill>
                <a:effectLst/>
                <a:latin typeface="Verdana" panose="020B0604030504040204" pitchFamily="34" charset="0"/>
              </a:rPr>
              <a:t>Lottery V: Electives</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Opens: Friday, 1/26,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Selection Period Closes: Tuesday, 1/30, noon</a:t>
            </a: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Results Posted: Monday, 2/5</a:t>
            </a:r>
          </a:p>
          <a:p>
            <a:pPr marL="0" indent="0" algn="l">
              <a:spcBef>
                <a:spcPts val="0"/>
              </a:spcBef>
              <a:buNone/>
            </a:pPr>
            <a:r>
              <a:rPr lang="en-US" sz="1800" b="1" dirty="0">
                <a:solidFill>
                  <a:schemeClr val="bg1"/>
                </a:solidFill>
                <a:effectLst/>
                <a:latin typeface="Verdana" panose="020B0604030504040204" pitchFamily="34" charset="0"/>
              </a:rPr>
              <a:t>Add/Drop Period</a:t>
            </a:r>
            <a:endParaRPr lang="en-US" sz="1800" b="0" dirty="0">
              <a:solidFill>
                <a:schemeClr val="bg1"/>
              </a:solidFill>
              <a:effectLst/>
              <a:latin typeface="Verdana" panose="020B0604030504040204" pitchFamily="34" charset="0"/>
            </a:endParaRPr>
          </a:p>
          <a:p>
            <a:pPr algn="l">
              <a:spcBef>
                <a:spcPts val="0"/>
              </a:spcBef>
              <a:buFont typeface="Arial" panose="020B0604020202020204" pitchFamily="34" charset="0"/>
              <a:buChar char="•"/>
            </a:pPr>
            <a:r>
              <a:rPr lang="en-US" sz="1800" b="0" i="0" dirty="0">
                <a:solidFill>
                  <a:schemeClr val="bg1"/>
                </a:solidFill>
                <a:effectLst/>
                <a:latin typeface="Verdana" panose="020B0604030504040204" pitchFamily="34" charset="0"/>
              </a:rPr>
              <a:t>Opens: Monday, 2/5, 4:00 p.m. </a:t>
            </a:r>
          </a:p>
          <a:p>
            <a:endParaRPr lang="en-US" dirty="0"/>
          </a:p>
        </p:txBody>
      </p:sp>
    </p:spTree>
    <p:extLst>
      <p:ext uri="{BB962C8B-B14F-4D97-AF65-F5344CB8AC3E}">
        <p14:creationId xmlns:p14="http://schemas.microsoft.com/office/powerpoint/2010/main" val="2181656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45C8-45BC-9B44-B64C-6652A0C3DD97}"/>
              </a:ext>
            </a:extLst>
          </p:cNvPr>
          <p:cNvSpPr>
            <a:spLocks noGrp="1"/>
          </p:cNvSpPr>
          <p:nvPr>
            <p:ph type="title"/>
          </p:nvPr>
        </p:nvSpPr>
        <p:spPr/>
        <p:txBody>
          <a:bodyPr>
            <a:normAutofit/>
          </a:bodyPr>
          <a:lstStyle/>
          <a:p>
            <a:r>
              <a:rPr lang="en-US" dirty="0">
                <a:solidFill>
                  <a:schemeClr val="bg1"/>
                </a:solidFill>
              </a:rPr>
              <a:t>April</a:t>
            </a:r>
          </a:p>
        </p:txBody>
      </p:sp>
      <p:sp>
        <p:nvSpPr>
          <p:cNvPr id="3" name="Content Placeholder 2">
            <a:extLst>
              <a:ext uri="{FF2B5EF4-FFF2-40B4-BE49-F238E27FC236}">
                <a16:creationId xmlns:a16="http://schemas.microsoft.com/office/drawing/2014/main" id="{9365573B-F2AA-4343-92C7-7D0524A9F483}"/>
              </a:ext>
            </a:extLst>
          </p:cNvPr>
          <p:cNvSpPr>
            <a:spLocks noGrp="1"/>
          </p:cNvSpPr>
          <p:nvPr>
            <p:ph idx="1"/>
          </p:nvPr>
        </p:nvSpPr>
        <p:spPr/>
        <p:txBody>
          <a:bodyPr>
            <a:normAutofit/>
          </a:bodyPr>
          <a:lstStyle/>
          <a:p>
            <a:endParaRPr lang="en-US" dirty="0">
              <a:solidFill>
                <a:schemeClr val="bg1"/>
              </a:solidFill>
            </a:endParaRPr>
          </a:p>
          <a:p>
            <a:pPr>
              <a:spcBef>
                <a:spcPts val="0"/>
              </a:spcBef>
            </a:pPr>
            <a:r>
              <a:rPr lang="en-US" sz="4000" dirty="0">
                <a:solidFill>
                  <a:schemeClr val="bg1"/>
                </a:solidFill>
              </a:rPr>
              <a:t>Any additional graduation requirements</a:t>
            </a:r>
          </a:p>
          <a:p>
            <a:pPr>
              <a:spcBef>
                <a:spcPts val="0"/>
              </a:spcBef>
            </a:pPr>
            <a:r>
              <a:rPr lang="en-US" sz="4000" dirty="0">
                <a:solidFill>
                  <a:schemeClr val="bg1"/>
                </a:solidFill>
              </a:rPr>
              <a:t>Transition to </a:t>
            </a:r>
            <a:r>
              <a:rPr lang="en-US" sz="4000">
                <a:solidFill>
                  <a:schemeClr val="bg1"/>
                </a:solidFill>
              </a:rPr>
              <a:t>residency courses</a:t>
            </a:r>
            <a:endParaRPr lang="en-US" sz="4000" dirty="0">
              <a:solidFill>
                <a:schemeClr val="bg1"/>
              </a:solidFill>
            </a:endParaRPr>
          </a:p>
          <a:p>
            <a:endParaRPr lang="en-US" dirty="0"/>
          </a:p>
        </p:txBody>
      </p:sp>
    </p:spTree>
    <p:extLst>
      <p:ext uri="{BB962C8B-B14F-4D97-AF65-F5344CB8AC3E}">
        <p14:creationId xmlns:p14="http://schemas.microsoft.com/office/powerpoint/2010/main" val="231262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D982-0ECB-AE46-310C-54512D53BA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2E9469-29FD-8F27-130F-1128BC8229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357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705D-81F9-5E40-9B2A-65611FD97699}"/>
              </a:ext>
            </a:extLst>
          </p:cNvPr>
          <p:cNvSpPr>
            <a:spLocks noGrp="1"/>
          </p:cNvSpPr>
          <p:nvPr>
            <p:ph type="title"/>
          </p:nvPr>
        </p:nvSpPr>
        <p:spPr/>
        <p:txBody>
          <a:bodyPr/>
          <a:lstStyle/>
          <a:p>
            <a:r>
              <a:rPr lang="en-US" dirty="0">
                <a:solidFill>
                  <a:schemeClr val="bg1"/>
                </a:solidFill>
              </a:rPr>
              <a:t>Lottery Consideration: Competitive Rotations</a:t>
            </a:r>
          </a:p>
        </p:txBody>
      </p:sp>
      <p:sp>
        <p:nvSpPr>
          <p:cNvPr id="3" name="Content Placeholder 2">
            <a:extLst>
              <a:ext uri="{FF2B5EF4-FFF2-40B4-BE49-F238E27FC236}">
                <a16:creationId xmlns:a16="http://schemas.microsoft.com/office/drawing/2014/main" id="{B8B873A2-0801-584E-9FC7-4B3D2D8A1CCC}"/>
              </a:ext>
            </a:extLst>
          </p:cNvPr>
          <p:cNvSpPr>
            <a:spLocks noGrp="1"/>
          </p:cNvSpPr>
          <p:nvPr>
            <p:ph idx="1"/>
          </p:nvPr>
        </p:nvSpPr>
        <p:spPr/>
        <p:txBody>
          <a:bodyPr/>
          <a:lstStyle/>
          <a:p>
            <a:r>
              <a:rPr lang="en-US" dirty="0">
                <a:solidFill>
                  <a:schemeClr val="bg1"/>
                </a:solidFill>
              </a:rPr>
              <a:t>Anesthesia Surgical Subspecialty</a:t>
            </a:r>
          </a:p>
          <a:p>
            <a:r>
              <a:rPr lang="en-US" dirty="0">
                <a:solidFill>
                  <a:schemeClr val="bg1"/>
                </a:solidFill>
              </a:rPr>
              <a:t>Medicine AIs – Gen Med, MICU, Cardiology</a:t>
            </a:r>
          </a:p>
          <a:p>
            <a:r>
              <a:rPr lang="en-US" dirty="0">
                <a:solidFill>
                  <a:schemeClr val="bg1"/>
                </a:solidFill>
              </a:rPr>
              <a:t>Psych AI</a:t>
            </a:r>
          </a:p>
          <a:p>
            <a:r>
              <a:rPr lang="en-US" dirty="0">
                <a:solidFill>
                  <a:schemeClr val="bg1"/>
                </a:solidFill>
              </a:rPr>
              <a:t>Peds AI</a:t>
            </a:r>
          </a:p>
          <a:p>
            <a:r>
              <a:rPr lang="en-US" dirty="0">
                <a:solidFill>
                  <a:schemeClr val="bg1"/>
                </a:solidFill>
              </a:rPr>
              <a:t>FM AI</a:t>
            </a:r>
          </a:p>
          <a:p>
            <a:r>
              <a:rPr lang="en-US" dirty="0">
                <a:solidFill>
                  <a:schemeClr val="bg1"/>
                </a:solidFill>
              </a:rPr>
              <a:t>EM Course</a:t>
            </a:r>
          </a:p>
          <a:p>
            <a:r>
              <a:rPr lang="en-US" dirty="0">
                <a:solidFill>
                  <a:schemeClr val="bg1"/>
                </a:solidFill>
              </a:rPr>
              <a:t>Wilderness Med elective (September)</a:t>
            </a:r>
          </a:p>
          <a:p>
            <a:endParaRPr lang="en-US" dirty="0">
              <a:solidFill>
                <a:schemeClr val="bg1"/>
              </a:solidFill>
            </a:endParaRPr>
          </a:p>
        </p:txBody>
      </p:sp>
    </p:spTree>
    <p:extLst>
      <p:ext uri="{BB962C8B-B14F-4D97-AF65-F5344CB8AC3E}">
        <p14:creationId xmlns:p14="http://schemas.microsoft.com/office/powerpoint/2010/main" val="312886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ypes of Flexible Work Arrangements - HR Daily Advisor">
            <a:extLst>
              <a:ext uri="{FF2B5EF4-FFF2-40B4-BE49-F238E27FC236}">
                <a16:creationId xmlns:a16="http://schemas.microsoft.com/office/drawing/2014/main" id="{6527F6F1-6234-BA42-9390-41A1C043A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0"/>
            <a:ext cx="10264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7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2484-5806-F14B-B89C-F7F6AA8904E3}"/>
              </a:ext>
            </a:extLst>
          </p:cNvPr>
          <p:cNvSpPr>
            <a:spLocks noGrp="1"/>
          </p:cNvSpPr>
          <p:nvPr>
            <p:ph type="title"/>
          </p:nvPr>
        </p:nvSpPr>
        <p:spPr/>
        <p:txBody>
          <a:bodyPr/>
          <a:lstStyle/>
          <a:p>
            <a:r>
              <a:rPr lang="en-US" dirty="0">
                <a:solidFill>
                  <a:schemeClr val="bg1"/>
                </a:solidFill>
              </a:rPr>
              <a:t>Plug for Specialty Sibs!</a:t>
            </a:r>
          </a:p>
        </p:txBody>
      </p:sp>
      <p:sp>
        <p:nvSpPr>
          <p:cNvPr id="3" name="Content Placeholder 2">
            <a:extLst>
              <a:ext uri="{FF2B5EF4-FFF2-40B4-BE49-F238E27FC236}">
                <a16:creationId xmlns:a16="http://schemas.microsoft.com/office/drawing/2014/main" id="{A5941E71-51B3-DD4B-B8D3-C5D2AA13DBA7}"/>
              </a:ext>
            </a:extLst>
          </p:cNvPr>
          <p:cNvSpPr>
            <a:spLocks noGrp="1"/>
          </p:cNvSpPr>
          <p:nvPr>
            <p:ph idx="1"/>
          </p:nvPr>
        </p:nvSpPr>
        <p:spPr/>
        <p:txBody>
          <a:bodyPr/>
          <a:lstStyle/>
          <a:p>
            <a:r>
              <a:rPr lang="en-US" dirty="0">
                <a:solidFill>
                  <a:schemeClr val="bg1"/>
                </a:solidFill>
              </a:rPr>
              <a:t>Run by Student Council</a:t>
            </a:r>
          </a:p>
          <a:p>
            <a:endParaRPr lang="en-US" dirty="0">
              <a:solidFill>
                <a:schemeClr val="bg1"/>
              </a:solidFill>
            </a:endParaRPr>
          </a:p>
          <a:p>
            <a:r>
              <a:rPr lang="en-US" dirty="0">
                <a:solidFill>
                  <a:schemeClr val="bg1"/>
                </a:solidFill>
              </a:rPr>
              <a:t>You will be matched with a 4</a:t>
            </a:r>
            <a:r>
              <a:rPr lang="en-US" baseline="30000" dirty="0">
                <a:solidFill>
                  <a:schemeClr val="bg1"/>
                </a:solidFill>
              </a:rPr>
              <a:t>th</a:t>
            </a:r>
            <a:r>
              <a:rPr lang="en-US" dirty="0">
                <a:solidFill>
                  <a:schemeClr val="bg1"/>
                </a:solidFill>
              </a:rPr>
              <a:t> year applying into your specialty. Your 4th year Specialty Sib you will help with the nuts and bolts of the lottery and timing of upcoming 4th year planning.</a:t>
            </a:r>
          </a:p>
          <a:p>
            <a:pPr marL="0" indent="0">
              <a:buNone/>
            </a:pPr>
            <a:endParaRPr lang="en-US" dirty="0">
              <a:solidFill>
                <a:schemeClr val="bg1"/>
              </a:solidFill>
            </a:endParaRPr>
          </a:p>
          <a:p>
            <a:r>
              <a:rPr lang="en-US" dirty="0">
                <a:solidFill>
                  <a:schemeClr val="bg1"/>
                </a:solidFill>
              </a:rPr>
              <a:t>Specialty Sibs are not a substitution for career or academic advising but serve as another resource as you navigate applying to residency.</a:t>
            </a:r>
          </a:p>
          <a:p>
            <a:endParaRPr lang="en-US" dirty="0"/>
          </a:p>
        </p:txBody>
      </p:sp>
    </p:spTree>
    <p:extLst>
      <p:ext uri="{BB962C8B-B14F-4D97-AF65-F5344CB8AC3E}">
        <p14:creationId xmlns:p14="http://schemas.microsoft.com/office/powerpoint/2010/main" val="34429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978"/>
            <a:lum/>
          </a:blip>
          <a:srcRect/>
          <a:stretch>
            <a:fillRect t="-12000" b="-12000"/>
          </a:stretch>
        </a:blipFill>
        <a:effectLst/>
      </p:bgPr>
    </p:bg>
    <p:spTree>
      <p:nvGrpSpPr>
        <p:cNvPr id="1" name=""/>
        <p:cNvGrpSpPr/>
        <p:nvPr/>
      </p:nvGrpSpPr>
      <p:grpSpPr>
        <a:xfrm>
          <a:off x="0" y="0"/>
          <a:ext cx="0" cy="0"/>
          <a:chOff x="0" y="0"/>
          <a:chExt cx="0" cy="0"/>
        </a:xfrm>
      </p:grpSpPr>
      <p:pic>
        <p:nvPicPr>
          <p:cNvPr id="11266" name="Picture 2" descr="Tomatosphere - Tomatosphère | Questioning">
            <a:extLst>
              <a:ext uri="{FF2B5EF4-FFF2-40B4-BE49-F238E27FC236}">
                <a16:creationId xmlns:a16="http://schemas.microsoft.com/office/drawing/2014/main" id="{66518836-014B-E341-8F18-302375FE7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327" y="0"/>
            <a:ext cx="98913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5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ED - How an entrepreneurial idea can be transformed into a startup">
            <a:extLst>
              <a:ext uri="{FF2B5EF4-FFF2-40B4-BE49-F238E27FC236}">
                <a16:creationId xmlns:a16="http://schemas.microsoft.com/office/drawing/2014/main" id="{A0465349-70E4-CD4B-810A-E5839705D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01" r="25966" b="36759"/>
          <a:stretch/>
        </p:blipFill>
        <p:spPr bwMode="auto">
          <a:xfrm>
            <a:off x="5555561" y="1485900"/>
            <a:ext cx="6636439" cy="537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Problem with too many Ideas. I&amp;#39;m an ideas person. Give me a whiff of… |  by Mutsa Samuel | Medium">
            <a:extLst>
              <a:ext uri="{FF2B5EF4-FFF2-40B4-BE49-F238E27FC236}">
                <a16:creationId xmlns:a16="http://schemas.microsoft.com/office/drawing/2014/main" id="{1A650449-12C0-8049-89E1-D27DE8D31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67"/>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62DF88-86D1-AF4F-AED0-61EFF6DC8A45}"/>
              </a:ext>
            </a:extLst>
          </p:cNvPr>
          <p:cNvSpPr txBox="1"/>
          <p:nvPr/>
        </p:nvSpPr>
        <p:spPr>
          <a:xfrm>
            <a:off x="500063" y="4429125"/>
            <a:ext cx="4586287" cy="923330"/>
          </a:xfrm>
          <a:prstGeom prst="rect">
            <a:avLst/>
          </a:prstGeom>
          <a:noFill/>
        </p:spPr>
        <p:txBody>
          <a:bodyPr wrap="square" rtlCol="0">
            <a:spAutoFit/>
          </a:bodyPr>
          <a:lstStyle/>
          <a:p>
            <a:pPr algn="ctr"/>
            <a:r>
              <a:rPr lang="en-US" sz="5400" b="1" dirty="0">
                <a:solidFill>
                  <a:srgbClr val="FFFF00"/>
                </a:solidFill>
              </a:rPr>
              <a:t>UNDECIDED</a:t>
            </a:r>
          </a:p>
        </p:txBody>
      </p:sp>
      <p:sp>
        <p:nvSpPr>
          <p:cNvPr id="5" name="TextBox 4">
            <a:extLst>
              <a:ext uri="{FF2B5EF4-FFF2-40B4-BE49-F238E27FC236}">
                <a16:creationId xmlns:a16="http://schemas.microsoft.com/office/drawing/2014/main" id="{5C52C17B-84D7-FA40-9CF3-5008581C85F5}"/>
              </a:ext>
            </a:extLst>
          </p:cNvPr>
          <p:cNvSpPr txBox="1"/>
          <p:nvPr/>
        </p:nvSpPr>
        <p:spPr>
          <a:xfrm>
            <a:off x="7788757" y="562570"/>
            <a:ext cx="2710486" cy="923330"/>
          </a:xfrm>
          <a:prstGeom prst="rect">
            <a:avLst/>
          </a:prstGeom>
          <a:noFill/>
        </p:spPr>
        <p:txBody>
          <a:bodyPr wrap="none" rtlCol="0">
            <a:spAutoFit/>
          </a:bodyPr>
          <a:lstStyle/>
          <a:p>
            <a:r>
              <a:rPr lang="en-US" sz="5400" b="1" dirty="0">
                <a:solidFill>
                  <a:srgbClr val="FFFF00"/>
                </a:solidFill>
              </a:rPr>
              <a:t>DECIDED</a:t>
            </a:r>
          </a:p>
        </p:txBody>
      </p:sp>
      <p:sp>
        <p:nvSpPr>
          <p:cNvPr id="2" name="Rectangle 1">
            <a:extLst>
              <a:ext uri="{FF2B5EF4-FFF2-40B4-BE49-F238E27FC236}">
                <a16:creationId xmlns:a16="http://schemas.microsoft.com/office/drawing/2014/main" id="{245E25A4-B542-8AF2-D11D-3355BBE225FD}"/>
              </a:ext>
            </a:extLst>
          </p:cNvPr>
          <p:cNvSpPr/>
          <p:nvPr/>
        </p:nvSpPr>
        <p:spPr>
          <a:xfrm>
            <a:off x="0" y="-60767"/>
            <a:ext cx="5555561" cy="6918767"/>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606E43CD-169B-6623-BC80-5C1F2F1FF5A9}"/>
              </a:ext>
            </a:extLst>
          </p:cNvPr>
          <p:cNvSpPr/>
          <p:nvPr/>
        </p:nvSpPr>
        <p:spPr>
          <a:xfrm>
            <a:off x="2046260" y="5352455"/>
            <a:ext cx="1463040" cy="10820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4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23F-76D8-0B41-8097-A89156E53A12}"/>
              </a:ext>
            </a:extLst>
          </p:cNvPr>
          <p:cNvSpPr>
            <a:spLocks noGrp="1"/>
          </p:cNvSpPr>
          <p:nvPr>
            <p:ph type="title"/>
          </p:nvPr>
        </p:nvSpPr>
        <p:spPr/>
        <p:txBody>
          <a:bodyPr/>
          <a:lstStyle/>
          <a:p>
            <a:r>
              <a:rPr lang="en-US" dirty="0">
                <a:solidFill>
                  <a:schemeClr val="bg1"/>
                </a:solidFill>
              </a:rPr>
              <a:t>Goals of Advanced Integration</a:t>
            </a:r>
          </a:p>
        </p:txBody>
      </p:sp>
      <p:sp>
        <p:nvSpPr>
          <p:cNvPr id="3" name="Content Placeholder 2">
            <a:extLst>
              <a:ext uri="{FF2B5EF4-FFF2-40B4-BE49-F238E27FC236}">
                <a16:creationId xmlns:a16="http://schemas.microsoft.com/office/drawing/2014/main" id="{ED11B8D8-FE4C-0B41-81B6-60937CBF39F5}"/>
              </a:ext>
            </a:extLst>
          </p:cNvPr>
          <p:cNvSpPr>
            <a:spLocks noGrp="1"/>
          </p:cNvSpPr>
          <p:nvPr>
            <p:ph idx="1"/>
          </p:nvPr>
        </p:nvSpPr>
        <p:spPr/>
        <p:txBody>
          <a:bodyPr/>
          <a:lstStyle/>
          <a:p>
            <a:pPr marL="0" indent="0">
              <a:buNone/>
            </a:pPr>
            <a:r>
              <a:rPr lang="en-US" b="1" dirty="0">
                <a:solidFill>
                  <a:schemeClr val="bg1"/>
                </a:solidFill>
              </a:rPr>
              <a:t>Make a schedule that:</a:t>
            </a:r>
          </a:p>
          <a:p>
            <a:r>
              <a:rPr lang="en-US" b="0" i="0" dirty="0">
                <a:solidFill>
                  <a:schemeClr val="bg1"/>
                </a:solidFill>
                <a:effectLst/>
                <a:latin typeface="Aptos" panose="020B0004020202020204" pitchFamily="34" charset="0"/>
              </a:rPr>
              <a:t>ensures clinical experiences to support specialty decision </a:t>
            </a:r>
          </a:p>
          <a:p>
            <a:r>
              <a:rPr lang="en-US" dirty="0">
                <a:solidFill>
                  <a:schemeClr val="bg1"/>
                </a:solidFill>
              </a:rPr>
              <a:t>optimizes your residency application</a:t>
            </a:r>
          </a:p>
          <a:p>
            <a:r>
              <a:rPr lang="en-US" dirty="0">
                <a:solidFill>
                  <a:schemeClr val="bg1"/>
                </a:solidFill>
              </a:rPr>
              <a:t>fulfills all graduation requirements</a:t>
            </a:r>
          </a:p>
          <a:p>
            <a:r>
              <a:rPr lang="en-US" dirty="0">
                <a:solidFill>
                  <a:schemeClr val="bg1"/>
                </a:solidFill>
              </a:rPr>
              <a:t>allows space and time for residency interviews</a:t>
            </a:r>
          </a:p>
          <a:p>
            <a:r>
              <a:rPr lang="en-US" dirty="0">
                <a:solidFill>
                  <a:schemeClr val="bg1"/>
                </a:solidFill>
              </a:rPr>
              <a:t>fills medical knowledge gaps</a:t>
            </a:r>
          </a:p>
          <a:p>
            <a:r>
              <a:rPr lang="en-US" dirty="0">
                <a:solidFill>
                  <a:schemeClr val="bg1"/>
                </a:solidFill>
              </a:rPr>
              <a:t>enables you to explore specific interests within medicine, whether or not they have anything to do with your intended career path</a:t>
            </a:r>
          </a:p>
        </p:txBody>
      </p:sp>
    </p:spTree>
    <p:extLst>
      <p:ext uri="{BB962C8B-B14F-4D97-AF65-F5344CB8AC3E}">
        <p14:creationId xmlns:p14="http://schemas.microsoft.com/office/powerpoint/2010/main" val="267692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5F662E-1193-70F4-50DB-9AEEBA87F625}"/>
              </a:ext>
            </a:extLst>
          </p:cNvPr>
          <p:cNvSpPr txBox="1"/>
          <p:nvPr/>
        </p:nvSpPr>
        <p:spPr>
          <a:xfrm>
            <a:off x="1709420" y="1809274"/>
            <a:ext cx="1828800" cy="707886"/>
          </a:xfrm>
          <a:prstGeom prst="rect">
            <a:avLst/>
          </a:prstGeom>
          <a:noFill/>
        </p:spPr>
        <p:txBody>
          <a:bodyPr wrap="square" rtlCol="0">
            <a:spAutoFit/>
          </a:bodyPr>
          <a:lstStyle/>
          <a:p>
            <a:r>
              <a:rPr lang="en-US" sz="4000" b="1" dirty="0">
                <a:solidFill>
                  <a:srgbClr val="FFFF00"/>
                </a:solidFill>
              </a:rPr>
              <a:t>2024</a:t>
            </a:r>
          </a:p>
        </p:txBody>
      </p:sp>
      <p:sp>
        <p:nvSpPr>
          <p:cNvPr id="13" name="TextBox 12">
            <a:extLst>
              <a:ext uri="{FF2B5EF4-FFF2-40B4-BE49-F238E27FC236}">
                <a16:creationId xmlns:a16="http://schemas.microsoft.com/office/drawing/2014/main" id="{F39C5C34-8600-0317-E0E3-33A85D1FF387}"/>
              </a:ext>
            </a:extLst>
          </p:cNvPr>
          <p:cNvSpPr txBox="1"/>
          <p:nvPr/>
        </p:nvSpPr>
        <p:spPr>
          <a:xfrm>
            <a:off x="1709420" y="5361057"/>
            <a:ext cx="1828800" cy="707886"/>
          </a:xfrm>
          <a:prstGeom prst="rect">
            <a:avLst/>
          </a:prstGeom>
          <a:noFill/>
        </p:spPr>
        <p:txBody>
          <a:bodyPr wrap="square" rtlCol="0">
            <a:spAutoFit/>
          </a:bodyPr>
          <a:lstStyle/>
          <a:p>
            <a:r>
              <a:rPr lang="en-US" sz="4000" b="1" dirty="0">
                <a:solidFill>
                  <a:srgbClr val="FFFF00"/>
                </a:solidFill>
              </a:rPr>
              <a:t>2025</a:t>
            </a:r>
          </a:p>
        </p:txBody>
      </p:sp>
      <p:pic>
        <p:nvPicPr>
          <p:cNvPr id="5" name="Picture 4">
            <a:extLst>
              <a:ext uri="{FF2B5EF4-FFF2-40B4-BE49-F238E27FC236}">
                <a16:creationId xmlns:a16="http://schemas.microsoft.com/office/drawing/2014/main" id="{75C820B6-F1E1-B1AD-2CD5-DBDBE81BBDCA}"/>
              </a:ext>
            </a:extLst>
          </p:cNvPr>
          <p:cNvPicPr>
            <a:picLocks noChangeAspect="1"/>
          </p:cNvPicPr>
          <p:nvPr/>
        </p:nvPicPr>
        <p:blipFill>
          <a:blip r:embed="rId3"/>
          <a:stretch>
            <a:fillRect/>
          </a:stretch>
        </p:blipFill>
        <p:spPr>
          <a:xfrm>
            <a:off x="4020820" y="120650"/>
            <a:ext cx="8064500" cy="4314190"/>
          </a:xfrm>
          <a:prstGeom prst="rect">
            <a:avLst/>
          </a:prstGeom>
        </p:spPr>
      </p:pic>
      <p:pic>
        <p:nvPicPr>
          <p:cNvPr id="7" name="Picture 6">
            <a:extLst>
              <a:ext uri="{FF2B5EF4-FFF2-40B4-BE49-F238E27FC236}">
                <a16:creationId xmlns:a16="http://schemas.microsoft.com/office/drawing/2014/main" id="{CB2D5379-21CF-4735-AABD-8515E0B91F81}"/>
              </a:ext>
            </a:extLst>
          </p:cNvPr>
          <p:cNvPicPr>
            <a:picLocks noChangeAspect="1"/>
          </p:cNvPicPr>
          <p:nvPr/>
        </p:nvPicPr>
        <p:blipFill rotWithShape="1">
          <a:blip r:embed="rId4"/>
          <a:srcRect l="1993" t="24820" r="2124"/>
          <a:stretch/>
        </p:blipFill>
        <p:spPr>
          <a:xfrm>
            <a:off x="4020820" y="4831080"/>
            <a:ext cx="8099922" cy="1906270"/>
          </a:xfrm>
          <a:prstGeom prst="rect">
            <a:avLst/>
          </a:prstGeom>
        </p:spPr>
      </p:pic>
    </p:spTree>
    <p:extLst>
      <p:ext uri="{BB962C8B-B14F-4D97-AF65-F5344CB8AC3E}">
        <p14:creationId xmlns:p14="http://schemas.microsoft.com/office/powerpoint/2010/main" val="7786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ED - How an entrepreneurial idea can be transformed into a startup">
            <a:extLst>
              <a:ext uri="{FF2B5EF4-FFF2-40B4-BE49-F238E27FC236}">
                <a16:creationId xmlns:a16="http://schemas.microsoft.com/office/drawing/2014/main" id="{A0465349-70E4-CD4B-810A-E5839705D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01" r="25966" b="36759"/>
          <a:stretch/>
        </p:blipFill>
        <p:spPr bwMode="auto">
          <a:xfrm>
            <a:off x="5555561" y="1485900"/>
            <a:ext cx="6636439"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52C17B-84D7-FA40-9CF3-5008581C85F5}"/>
              </a:ext>
            </a:extLst>
          </p:cNvPr>
          <p:cNvSpPr txBox="1"/>
          <p:nvPr/>
        </p:nvSpPr>
        <p:spPr>
          <a:xfrm>
            <a:off x="7788757" y="562570"/>
            <a:ext cx="2710486" cy="923330"/>
          </a:xfrm>
          <a:prstGeom prst="rect">
            <a:avLst/>
          </a:prstGeom>
          <a:noFill/>
        </p:spPr>
        <p:txBody>
          <a:bodyPr wrap="none" rtlCol="0">
            <a:spAutoFit/>
          </a:bodyPr>
          <a:lstStyle/>
          <a:p>
            <a:r>
              <a:rPr lang="en-US" sz="5400" b="1" dirty="0">
                <a:solidFill>
                  <a:srgbClr val="FFFF00"/>
                </a:solidFill>
              </a:rPr>
              <a:t>DECIDED</a:t>
            </a:r>
          </a:p>
        </p:txBody>
      </p:sp>
      <p:sp>
        <p:nvSpPr>
          <p:cNvPr id="7" name="Content Placeholder 2">
            <a:extLst>
              <a:ext uri="{FF2B5EF4-FFF2-40B4-BE49-F238E27FC236}">
                <a16:creationId xmlns:a16="http://schemas.microsoft.com/office/drawing/2014/main" id="{D9E9D5C5-F2E5-EA42-9928-30652791C813}"/>
              </a:ext>
            </a:extLst>
          </p:cNvPr>
          <p:cNvSpPr>
            <a:spLocks noGrp="1"/>
          </p:cNvSpPr>
          <p:nvPr>
            <p:ph idx="1"/>
          </p:nvPr>
        </p:nvSpPr>
        <p:spPr>
          <a:xfrm>
            <a:off x="638175" y="562570"/>
            <a:ext cx="4717361" cy="5723930"/>
          </a:xfrm>
        </p:spPr>
        <p:txBody>
          <a:bodyPr>
            <a:normAutofit fontScale="92500" lnSpcReduction="10000"/>
          </a:bodyPr>
          <a:lstStyle/>
          <a:p>
            <a:pPr marL="0" indent="0">
              <a:buNone/>
            </a:pPr>
            <a:r>
              <a:rPr lang="en-US" b="1" dirty="0">
                <a:solidFill>
                  <a:schemeClr val="bg1"/>
                </a:solidFill>
              </a:rPr>
              <a:t>Make a schedule that:</a:t>
            </a:r>
          </a:p>
          <a:p>
            <a:r>
              <a:rPr lang="en-US" b="0" i="0" strike="sngStrike" dirty="0">
                <a:solidFill>
                  <a:schemeClr val="bg1"/>
                </a:solidFill>
                <a:effectLst/>
                <a:latin typeface="Aptos" panose="020B0004020202020204" pitchFamily="34" charset="0"/>
              </a:rPr>
              <a:t>ensures clinical experiences to support specialty decision </a:t>
            </a:r>
          </a:p>
          <a:p>
            <a:r>
              <a:rPr lang="en-US" dirty="0">
                <a:solidFill>
                  <a:schemeClr val="bg1"/>
                </a:solidFill>
              </a:rPr>
              <a:t>optimizes your residency application</a:t>
            </a:r>
          </a:p>
          <a:p>
            <a:r>
              <a:rPr lang="en-US" dirty="0">
                <a:solidFill>
                  <a:schemeClr val="bg1"/>
                </a:solidFill>
              </a:rPr>
              <a:t>fulfills all graduation requirements</a:t>
            </a:r>
          </a:p>
          <a:p>
            <a:r>
              <a:rPr lang="en-US" dirty="0">
                <a:solidFill>
                  <a:schemeClr val="bg1"/>
                </a:solidFill>
              </a:rPr>
              <a:t>allows space and time for residency interviews</a:t>
            </a:r>
          </a:p>
          <a:p>
            <a:r>
              <a:rPr lang="en-US" dirty="0">
                <a:solidFill>
                  <a:schemeClr val="bg1"/>
                </a:solidFill>
              </a:rPr>
              <a:t>fills medical knowledge gaps</a:t>
            </a:r>
          </a:p>
          <a:p>
            <a:r>
              <a:rPr lang="en-US" dirty="0">
                <a:solidFill>
                  <a:schemeClr val="bg1"/>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263495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e Problem with too many Ideas. I&amp;#39;m an ideas person. Give me a whiff of… |  by Mutsa Samuel | Medium">
            <a:extLst>
              <a:ext uri="{FF2B5EF4-FFF2-40B4-BE49-F238E27FC236}">
                <a16:creationId xmlns:a16="http://schemas.microsoft.com/office/drawing/2014/main" id="{1A650449-12C0-8049-89E1-D27DE8D31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67"/>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62DF88-86D1-AF4F-AED0-61EFF6DC8A45}"/>
              </a:ext>
            </a:extLst>
          </p:cNvPr>
          <p:cNvSpPr txBox="1"/>
          <p:nvPr/>
        </p:nvSpPr>
        <p:spPr>
          <a:xfrm>
            <a:off x="500063" y="4429125"/>
            <a:ext cx="4586287" cy="923330"/>
          </a:xfrm>
          <a:prstGeom prst="rect">
            <a:avLst/>
          </a:prstGeom>
          <a:noFill/>
        </p:spPr>
        <p:txBody>
          <a:bodyPr wrap="square" rtlCol="0">
            <a:spAutoFit/>
          </a:bodyPr>
          <a:lstStyle/>
          <a:p>
            <a:pPr algn="ctr"/>
            <a:r>
              <a:rPr lang="en-US" sz="5400" b="1" dirty="0">
                <a:solidFill>
                  <a:srgbClr val="FFFF00"/>
                </a:solidFill>
              </a:rPr>
              <a:t>UNDECIDED</a:t>
            </a:r>
          </a:p>
        </p:txBody>
      </p:sp>
      <p:sp>
        <p:nvSpPr>
          <p:cNvPr id="6" name="Content Placeholder 2">
            <a:extLst>
              <a:ext uri="{FF2B5EF4-FFF2-40B4-BE49-F238E27FC236}">
                <a16:creationId xmlns:a16="http://schemas.microsoft.com/office/drawing/2014/main" id="{91ED7463-531A-9F4B-8D21-A6F6A0FE73ED}"/>
              </a:ext>
            </a:extLst>
          </p:cNvPr>
          <p:cNvSpPr>
            <a:spLocks noGrp="1"/>
          </p:cNvSpPr>
          <p:nvPr>
            <p:ph idx="1"/>
          </p:nvPr>
        </p:nvSpPr>
        <p:spPr>
          <a:xfrm>
            <a:off x="6329362" y="400049"/>
            <a:ext cx="5557837" cy="6057901"/>
          </a:xfrm>
        </p:spPr>
        <p:txBody>
          <a:bodyPr>
            <a:normAutofit/>
          </a:bodyPr>
          <a:lstStyle/>
          <a:p>
            <a:pPr marL="0" indent="0">
              <a:buNone/>
            </a:pPr>
            <a:r>
              <a:rPr lang="en-US" b="1" dirty="0">
                <a:solidFill>
                  <a:schemeClr val="bg1"/>
                </a:solidFill>
              </a:rPr>
              <a:t>Make a schedule that:</a:t>
            </a:r>
          </a:p>
          <a:p>
            <a:r>
              <a:rPr lang="en-US" b="0" i="0" dirty="0">
                <a:solidFill>
                  <a:srgbClr val="FFFF00"/>
                </a:solidFill>
                <a:effectLst/>
                <a:latin typeface="Aptos" panose="020B0004020202020204" pitchFamily="34" charset="0"/>
              </a:rPr>
              <a:t>ensures clinical experiences to support specialty decision </a:t>
            </a:r>
          </a:p>
          <a:p>
            <a:r>
              <a:rPr lang="en-US" dirty="0">
                <a:solidFill>
                  <a:schemeClr val="bg1"/>
                </a:solidFill>
              </a:rPr>
              <a:t>optimizes your residency application</a:t>
            </a:r>
          </a:p>
          <a:p>
            <a:r>
              <a:rPr lang="en-US" dirty="0">
                <a:solidFill>
                  <a:schemeClr val="bg1"/>
                </a:solidFill>
              </a:rPr>
              <a:t>fulfills all graduation requirements</a:t>
            </a:r>
          </a:p>
          <a:p>
            <a:r>
              <a:rPr lang="en-US" dirty="0">
                <a:solidFill>
                  <a:schemeClr val="bg1"/>
                </a:solidFill>
              </a:rPr>
              <a:t>allows space and time for residency interviews</a:t>
            </a:r>
          </a:p>
          <a:p>
            <a:r>
              <a:rPr lang="en-US" dirty="0">
                <a:solidFill>
                  <a:schemeClr val="bg1"/>
                </a:solidFill>
              </a:rPr>
              <a:t>fills medical knowledge gaps</a:t>
            </a:r>
          </a:p>
          <a:p>
            <a:r>
              <a:rPr lang="en-US" dirty="0">
                <a:solidFill>
                  <a:schemeClr val="bg1"/>
                </a:solidFill>
              </a:rPr>
              <a:t>enables you to expand on specific interests within medicine, whether or not they have anything to do with your intended career path</a:t>
            </a:r>
          </a:p>
        </p:txBody>
      </p:sp>
    </p:spTree>
    <p:extLst>
      <p:ext uri="{BB962C8B-B14F-4D97-AF65-F5344CB8AC3E}">
        <p14:creationId xmlns:p14="http://schemas.microsoft.com/office/powerpoint/2010/main" val="412885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114F1EB-BB12-7D4C-92EE-7E270D4F89F1}"/>
              </a:ext>
            </a:extLst>
          </p:cNvPr>
          <p:cNvPicPr>
            <a:picLocks noGrp="1" noChangeAspect="1"/>
          </p:cNvPicPr>
          <p:nvPr>
            <p:ph idx="1"/>
          </p:nvPr>
        </p:nvPicPr>
        <p:blipFill rotWithShape="1">
          <a:blip r:embed="rId3"/>
          <a:srcRect t="2329"/>
          <a:stretch/>
        </p:blipFill>
        <p:spPr>
          <a:xfrm>
            <a:off x="1505324" y="1569720"/>
            <a:ext cx="8925672" cy="5071499"/>
          </a:xfrm>
        </p:spPr>
      </p:pic>
      <p:sp>
        <p:nvSpPr>
          <p:cNvPr id="2" name="Title 1">
            <a:extLst>
              <a:ext uri="{FF2B5EF4-FFF2-40B4-BE49-F238E27FC236}">
                <a16:creationId xmlns:a16="http://schemas.microsoft.com/office/drawing/2014/main" id="{25CECADB-ECDD-054F-8D3C-D79093EBE1A0}"/>
              </a:ext>
            </a:extLst>
          </p:cNvPr>
          <p:cNvSpPr>
            <a:spLocks noGrp="1"/>
          </p:cNvSpPr>
          <p:nvPr>
            <p:ph type="title"/>
          </p:nvPr>
        </p:nvSpPr>
        <p:spPr/>
        <p:txBody>
          <a:bodyPr/>
          <a:lstStyle/>
          <a:p>
            <a:r>
              <a:rPr lang="en-US" dirty="0">
                <a:solidFill>
                  <a:schemeClr val="bg1"/>
                </a:solidFill>
              </a:rPr>
              <a:t>Deciding on a Specialty</a:t>
            </a:r>
            <a:r>
              <a:rPr lang="en-US" dirty="0"/>
              <a:t>	</a:t>
            </a:r>
          </a:p>
        </p:txBody>
      </p:sp>
      <p:sp>
        <p:nvSpPr>
          <p:cNvPr id="6" name="Rectangle 5">
            <a:extLst>
              <a:ext uri="{FF2B5EF4-FFF2-40B4-BE49-F238E27FC236}">
                <a16:creationId xmlns:a16="http://schemas.microsoft.com/office/drawing/2014/main" id="{B63A9FFF-8119-ECE5-4752-DE67516C805E}"/>
              </a:ext>
            </a:extLst>
          </p:cNvPr>
          <p:cNvSpPr/>
          <p:nvPr/>
        </p:nvSpPr>
        <p:spPr>
          <a:xfrm>
            <a:off x="7338949" y="4194324"/>
            <a:ext cx="2909455" cy="2298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9F9F9"/>
              </a:solidFill>
            </a:endParaRPr>
          </a:p>
        </p:txBody>
      </p:sp>
      <p:sp>
        <p:nvSpPr>
          <p:cNvPr id="13" name="Oval 12">
            <a:extLst>
              <a:ext uri="{FF2B5EF4-FFF2-40B4-BE49-F238E27FC236}">
                <a16:creationId xmlns:a16="http://schemas.microsoft.com/office/drawing/2014/main" id="{7E3B20CE-714F-FF56-8108-5FEA1A7C021B}"/>
              </a:ext>
            </a:extLst>
          </p:cNvPr>
          <p:cNvSpPr/>
          <p:nvPr/>
        </p:nvSpPr>
        <p:spPr>
          <a:xfrm>
            <a:off x="838200" y="1280160"/>
            <a:ext cx="9966960" cy="2914164"/>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5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TotalTime>
  <Words>1506</Words>
  <Application>Microsoft Office PowerPoint</Application>
  <PresentationFormat>Widescreen</PresentationFormat>
  <Paragraphs>201</Paragraphs>
  <Slides>35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Arial</vt:lpstr>
      <vt:lpstr>Calibri</vt:lpstr>
      <vt:lpstr>Calibri Light</vt:lpstr>
      <vt:lpstr>Courier New</vt:lpstr>
      <vt:lpstr>Symbol</vt:lpstr>
      <vt:lpstr>Times New Roman</vt:lpstr>
      <vt:lpstr>Verdana</vt:lpstr>
      <vt:lpstr>Office Theme</vt:lpstr>
      <vt:lpstr>OME Advising</vt:lpstr>
      <vt:lpstr>Katie Dolbec, MD</vt:lpstr>
      <vt:lpstr>2024-2025 Advanced Integration Level Lottery Schedule</vt:lpstr>
      <vt:lpstr>PowerPoint Presentation</vt:lpstr>
      <vt:lpstr>Goals of Advanced Integration</vt:lpstr>
      <vt:lpstr>PowerPoint Presentation</vt:lpstr>
      <vt:lpstr>PowerPoint Presentation</vt:lpstr>
      <vt:lpstr>PowerPoint Presentation</vt:lpstr>
      <vt:lpstr>Deciding on a Specialty </vt:lpstr>
      <vt:lpstr>PowerPoint Presentation</vt:lpstr>
      <vt:lpstr>Goals of Advanced Integration</vt:lpstr>
      <vt:lpstr>Optimizing residency application</vt:lpstr>
      <vt:lpstr>Things Programs Want to See</vt:lpstr>
      <vt:lpstr>Structuring 4th Year: April - August</vt:lpstr>
      <vt:lpstr>CT Campus Students</vt:lpstr>
      <vt:lpstr>PowerPoint Presentation</vt:lpstr>
      <vt:lpstr>Goals of Advanced Integration</vt:lpstr>
      <vt:lpstr>Graduation requirements</vt:lpstr>
      <vt:lpstr>PowerPoint Presentation</vt:lpstr>
      <vt:lpstr>September - October</vt:lpstr>
      <vt:lpstr>PowerPoint Presentation</vt:lpstr>
      <vt:lpstr>Goals of Advanced Integration</vt:lpstr>
      <vt:lpstr>PowerPoint Presentation</vt:lpstr>
      <vt:lpstr>November – January</vt:lpstr>
      <vt:lpstr>PowerPoint Presentation</vt:lpstr>
      <vt:lpstr>Goals of Advanced Integration</vt:lpstr>
      <vt:lpstr>PowerPoint Presentation</vt:lpstr>
      <vt:lpstr>February - March</vt:lpstr>
      <vt:lpstr>PowerPoint Presentation</vt:lpstr>
      <vt:lpstr>April</vt:lpstr>
      <vt:lpstr>PowerPoint Presentation</vt:lpstr>
      <vt:lpstr>Lottery Consideration: Competitive Rotations</vt:lpstr>
      <vt:lpstr>PowerPoint Presentation</vt:lpstr>
      <vt:lpstr>Plug for Specialty Sibs!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Dolbec</dc:creator>
  <cp:lastModifiedBy>Faustner, Emma K</cp:lastModifiedBy>
  <cp:revision>104</cp:revision>
  <dcterms:created xsi:type="dcterms:W3CDTF">2021-12-14T15:44:40Z</dcterms:created>
  <dcterms:modified xsi:type="dcterms:W3CDTF">2023-12-01T14:01:00Z</dcterms:modified>
</cp:coreProperties>
</file>