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14" r:id="rId4"/>
    <p:sldId id="315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3" r:id="rId20"/>
    <p:sldId id="334" r:id="rId21"/>
    <p:sldId id="335" r:id="rId22"/>
    <p:sldId id="336" r:id="rId23"/>
    <p:sldId id="337" r:id="rId24"/>
    <p:sldId id="338" r:id="rId25"/>
    <p:sldId id="342" r:id="rId26"/>
    <p:sldId id="340" r:id="rId27"/>
    <p:sldId id="343" r:id="rId28"/>
    <p:sldId id="339" r:id="rId29"/>
    <p:sldId id="3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EBAFB-9900-DC48-85B2-07B5B33D575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9CFA-20BF-A04E-86BF-34BE7226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9795655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/>
              </a:rPr>
              <a:t>Arrows in the Quiver: evaluation of a workshop on ambulatory teaching.</a:t>
            </a:r>
            <a:r>
              <a:rPr lang="en-US" dirty="0">
                <a:effectLst/>
              </a:rPr>
              <a:t> </a:t>
            </a:r>
            <a:r>
              <a:rPr lang="en-US" dirty="0"/>
              <a:t>Wilkerson L, </a:t>
            </a:r>
            <a:r>
              <a:rPr lang="en-US" dirty="0" err="1"/>
              <a:t>Sarkin</a:t>
            </a:r>
            <a:r>
              <a:rPr lang="en-US" dirty="0"/>
              <a:t> RT</a:t>
            </a:r>
          </a:p>
          <a:p>
            <a:r>
              <a:rPr lang="en-US" dirty="0" err="1"/>
              <a:t>Acad</a:t>
            </a:r>
            <a:r>
              <a:rPr lang="en-US" dirty="0"/>
              <a:t> Med. 1998 Oct; 73(10 </a:t>
            </a:r>
            <a:r>
              <a:rPr lang="en-US" dirty="0" err="1"/>
              <a:t>Suppl</a:t>
            </a:r>
            <a:r>
              <a:rPr lang="en-US" dirty="0"/>
              <a:t>):S67-9.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Fulfilling to families; purpose.</a:t>
            </a:r>
            <a:r>
              <a:rPr lang="en-US" baseline="0" dirty="0"/>
              <a:t>  What did you hear?  What do you think you were supposed to have heard?  Calibrate your exam?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</a:t>
            </a:r>
            <a:r>
              <a:rPr lang="en-US" baseline="0" dirty="0"/>
              <a:t> out of direct line of sight of </a:t>
            </a:r>
            <a:r>
              <a:rPr lang="en-US" baseline="0" dirty="0" err="1"/>
              <a:t>pt</a:t>
            </a:r>
            <a:r>
              <a:rPr lang="en-US" baseline="0" dirty="0"/>
              <a:t> or introduce your role as being observational.  Rapport?  Illness scripts?  Logical question progression?</a:t>
            </a:r>
          </a:p>
          <a:p>
            <a:r>
              <a:rPr lang="en-US" baseline="0" dirty="0"/>
              <a:t>OR come in after 5 min.  In debriefing, can do in room, out of room, or if you observe, don’t even need to do</a:t>
            </a:r>
          </a:p>
          <a:p>
            <a:r>
              <a:rPr lang="en-US" baseline="0" dirty="0"/>
              <a:t>Make sure to give the learner their feedback!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feel badly</a:t>
            </a:r>
            <a:r>
              <a:rPr lang="en-US" baseline="0" dirty="0"/>
              <a:t> about “Prepping” a learner.  Child with a fever and seizure-like activity: febrile </a:t>
            </a:r>
            <a:r>
              <a:rPr lang="en-US" baseline="0" dirty="0" err="1"/>
              <a:t>sz</a:t>
            </a:r>
            <a:r>
              <a:rPr lang="en-US" baseline="0" dirty="0"/>
              <a:t>?  Simple vs complex (</a:t>
            </a:r>
            <a:r>
              <a:rPr lang="en-US" baseline="0" dirty="0" err="1"/>
              <a:t>focality</a:t>
            </a:r>
            <a:r>
              <a:rPr lang="en-US" baseline="0" dirty="0"/>
              <a:t>, duration, repeated); developmental trajectory, underlying illness causing the fever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send the resident first.  During a “waiting period.”  Need to have time to debrief</a:t>
            </a:r>
            <a:r>
              <a:rPr lang="en-US" baseline="0" dirty="0"/>
              <a:t>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 for</a:t>
            </a:r>
            <a:r>
              <a:rPr lang="en-US" baseline="0" dirty="0"/>
              <a:t> presentation of the patient.  Don’t have to have all forms of learning for every patient encounter.  Can do some learning/debriefing after you finish the </a:t>
            </a:r>
            <a:r>
              <a:rPr lang="en-US" baseline="0" dirty="0" err="1"/>
              <a:t>pt</a:t>
            </a:r>
            <a:r>
              <a:rPr lang="en-US" baseline="0" dirty="0"/>
              <a:t> encounter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</a:rPr>
              <a:t>Neher</a:t>
            </a:r>
            <a:r>
              <a:rPr lang="en-US" dirty="0">
                <a:solidFill>
                  <a:srgbClr val="FF0000"/>
                </a:solidFill>
              </a:rPr>
              <a:t> JO, Gordon KC, Meyer B, Stevens N. J Am Board Fam </a:t>
            </a:r>
            <a:r>
              <a:rPr lang="en-US" dirty="0" err="1">
                <a:solidFill>
                  <a:srgbClr val="FF0000"/>
                </a:solidFill>
              </a:rPr>
              <a:t>Pract</a:t>
            </a:r>
            <a:r>
              <a:rPr lang="en-US" dirty="0">
                <a:solidFill>
                  <a:srgbClr val="FF0000"/>
                </a:solidFill>
              </a:rPr>
              <a:t>. 1992 Jul-Aug; 5(4):419-24.</a:t>
            </a:r>
          </a:p>
          <a:p>
            <a:r>
              <a:rPr lang="en-US" dirty="0" err="1"/>
              <a:t>Furney</a:t>
            </a:r>
            <a:r>
              <a:rPr lang="en-US" dirty="0"/>
              <a:t> SL, </a:t>
            </a:r>
            <a:r>
              <a:rPr lang="en-US" dirty="0" err="1"/>
              <a:t>Orsini</a:t>
            </a:r>
            <a:r>
              <a:rPr lang="en-US" dirty="0"/>
              <a:t> AN, </a:t>
            </a:r>
            <a:r>
              <a:rPr lang="en-US" dirty="0" err="1"/>
              <a:t>Orsetti</a:t>
            </a:r>
            <a:r>
              <a:rPr lang="en-US" dirty="0"/>
              <a:t> KE, Stern DT, </a:t>
            </a:r>
            <a:r>
              <a:rPr lang="en-US" dirty="0" err="1"/>
              <a:t>Gruppen</a:t>
            </a:r>
            <a:r>
              <a:rPr lang="en-US" dirty="0"/>
              <a:t> LD, Irby DM. Teaching the one-minute preceptor. A randomized controlled trial. </a:t>
            </a:r>
            <a:r>
              <a:rPr lang="en-US" i="1" dirty="0"/>
              <a:t>J Gen Intern Med</a:t>
            </a:r>
            <a:r>
              <a:rPr lang="en-US" dirty="0"/>
              <a:t>. 2001;16(9):620–624. doi:10.1046/j.1525-1497.2001.016009620.x</a:t>
            </a:r>
          </a:p>
          <a:p>
            <a:r>
              <a:rPr lang="en-US" dirty="0"/>
              <a:t>87% of residents taught the OMP found</a:t>
            </a:r>
            <a:r>
              <a:rPr lang="en-US" baseline="0" dirty="0"/>
              <a:t> it useful/very useful.  learners of OMP residents rated teaching performance higher and were more motivated to do outside reading.  However, r</a:t>
            </a:r>
            <a:r>
              <a:rPr lang="en-US" dirty="0"/>
              <a:t>atings of overall teaching effectiveness were not significantly different between the 2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Terry and Daniel</a:t>
            </a:r>
            <a:r>
              <a:rPr lang="en-US" baseline="0" dirty="0"/>
              <a:t> </a:t>
            </a:r>
            <a:r>
              <a:rPr lang="en-US" baseline="0" dirty="0" err="1"/>
              <a:t>Wolpaw</a:t>
            </a:r>
            <a:r>
              <a:rPr lang="en-US" baseline="0" dirty="0"/>
              <a:t>, </a:t>
            </a:r>
            <a:r>
              <a:rPr lang="en-US" baseline="0" dirty="0" err="1"/>
              <a:t>Klara</a:t>
            </a:r>
            <a:r>
              <a:rPr lang="en-US" baseline="0" dirty="0"/>
              <a:t> Papp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over a longer time period, such as an</a:t>
            </a:r>
            <a:r>
              <a:rPr lang="en-US" baseline="0" dirty="0"/>
              <a:t> inpatient month.</a:t>
            </a:r>
          </a:p>
          <a:p>
            <a:r>
              <a:rPr lang="en-US" baseline="0" dirty="0"/>
              <a:t>Compare/contrast OUT LOUD as the attending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4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Rectal </a:t>
            </a:r>
            <a:r>
              <a:rPr lang="en-US" dirty="0" err="1"/>
              <a:t>diastat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D447-2549-4910-AC1F-117CF4167B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2B38-ED3F-3540-B4CA-69998ABD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9D0BE-59D0-8E47-9212-983B81A2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2D863-B9D4-3542-A17B-B8B6F072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69654-A6CB-8A4A-891B-1B117F27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69F4-A689-C14A-B815-8DBBB3A9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5EC2-7FC5-0A47-B29B-5496F86B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645F8-E71A-CA42-95BA-A88DCD19E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02E4-16FF-0044-BEB8-A199C22A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E7FE9-7F63-7C46-AC67-CE2C9A00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6B42-4BC5-7A49-AA80-245E2B31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7D382-32FB-9D42-8348-16DBD1B36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17BF-2932-EC42-B3C3-2A48E02EF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DE5EA-C61A-B64F-BAAB-22B6CE0B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A1827-EFEC-1242-B408-8D2800FD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797AE-B840-3942-9603-027262CD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BD68-FB1E-FE40-9709-041CB142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A904-1AAE-9947-A8D5-FBFDD09A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2D88D-F586-BD47-85E2-D196E396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76C6B-DB67-AF4D-9FCF-27EA5491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76AA3-3AD3-D449-9ABC-FBF79D2E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7448-6814-A14B-BA07-D795A23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9DA6-60D8-3A48-8AE6-C86CEB2DD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5BCE-1786-D34E-883A-067FA2FE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EBDB-0078-2D46-A7A5-612E47D1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8846-A8D0-C146-BAED-2E41321C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E551-5C2B-9444-BD44-444AD304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44D9-FE1D-BE46-937F-CB5A27C9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670A4-9912-2C41-841C-C55221993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0663-44FF-064D-8FD5-479DB6FC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248C0-B34D-1D4F-8C04-DF06D066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BEA25-525D-DC48-B75C-DC383593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1A2F-998A-EC4B-AA1F-F7C6F9EA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245D7-6E2A-4E42-963F-7C4A44DE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16C6-A4FF-DC40-A18C-C5D461B36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B97F0-6664-6C4B-9FDD-4B885604A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070C-9F1B-D04B-9184-01A1FA4DA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A74AB-D479-1B4E-A56B-CEDB9B25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0A839-2D28-6A4A-9709-2E5C2677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7F24-FC16-B646-A718-4ED05261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A7B2-B07A-454F-AA75-3C299E68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9FE4D-4955-6140-A2CF-464F9129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FCE90-EECD-CD45-8F56-9FA0CDA9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DD2C-AC6C-794F-89B0-BB841A27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69F08-3047-C441-B264-95B0AD8C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645E4-00F4-0149-9ED7-0BAA0DED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B0451-F489-8A49-B3E5-1B3BBD1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4723-2812-5647-BCB2-AF1B4226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C07-39F7-E244-8956-AECFA956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E3299-0E85-BA4D-AB54-697AE574B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A3258-87DB-064D-94C0-BB4819A2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29227-1B9A-314F-9372-C0F5C703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CECEF-CEF3-5541-A95A-B5F3167B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541B-A3A2-C94D-9537-E4753BFD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EBEF9-8DE5-094B-985C-F8131D3A2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E0C5C-FC5B-0C4D-886E-A065135D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7527-2701-7542-8CBC-D1018EFA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EE07C-94EC-9041-80B2-593C46C8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089A3-D221-E741-86D4-60364240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3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4475D-7A4F-9948-9BCC-628D1399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82D9-33BE-574C-8777-D76D35C9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E3DA-CC3D-8043-95B0-4764516EC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FA6E-12F9-9645-AEA2-2A5840F57C1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68C7-A871-C145-A243-347504B80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571F5-34D2-DB48-8BE8-0AE75967E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A6A7-F2A0-DB4B-9B6B-5A183CCB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cad=rja&amp;uact=8&amp;ved=0ahUKEwjPoOynzJnPAhUD4yYKHdCjCmcQjRwIBw&amp;url=https://blendededucator.com/2016/06/29/moving-from-good-to-great-applying-gold-standard-pbl/&amp;psig=AFQjCNE3vb8MjGAkmbrny5fHS7eRz4KNJA&amp;ust=14743114310175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5E9E-8072-8447-BF83-4B3ED6465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Patient-Centered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C50B3-79DB-A846-ABBF-BDE52CF74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Karin Gray, MD</a:t>
            </a:r>
          </a:p>
          <a:p>
            <a:r>
              <a:rPr lang="en-US" sz="2800" dirty="0"/>
              <a:t>Lewis First, MD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4935" y="4830934"/>
            <a:ext cx="55106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Essentials of Teaching and Assessment</a:t>
            </a:r>
          </a:p>
          <a:p>
            <a:pPr algn="ctr"/>
            <a:r>
              <a:rPr lang="en-US" dirty="0"/>
              <a:t>Teaching Academy</a:t>
            </a:r>
          </a:p>
          <a:p>
            <a:pPr algn="ctr"/>
            <a:r>
              <a:rPr lang="en-US" dirty="0"/>
              <a:t>University of Vermont</a:t>
            </a:r>
          </a:p>
          <a:p>
            <a:pPr algn="ctr"/>
            <a:r>
              <a:rPr lang="en-US" dirty="0" err="1"/>
              <a:t>Larner</a:t>
            </a:r>
            <a:r>
              <a:rPr lang="en-US" dirty="0"/>
              <a:t> College of Medicine</a:t>
            </a:r>
          </a:p>
          <a:p>
            <a:pPr algn="ctr"/>
            <a:r>
              <a:rPr lang="en-US" dirty="0"/>
              <a:t>October 1</a:t>
            </a:r>
            <a:r>
              <a:rPr lang="en-US" baseline="30000" dirty="0"/>
              <a:t>st</a:t>
            </a:r>
            <a:r>
              <a:rPr lang="en-US" dirty="0"/>
              <a:t>, 2021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0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for Clinical Teaching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Initial Pt Encounter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Activated demonstration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Timed history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“Activated interview”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Blank Slate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Debriefing the Encounter</a:t>
            </a:r>
          </a:p>
          <a:p>
            <a:pPr lvl="1"/>
            <a:r>
              <a:rPr lang="en-US" dirty="0"/>
              <a:t>Full presentation vs </a:t>
            </a:r>
          </a:p>
          <a:p>
            <a:pPr lvl="2"/>
            <a:r>
              <a:rPr lang="en-US" dirty="0" err="1"/>
              <a:t>Pertinents</a:t>
            </a:r>
            <a:endParaRPr lang="en-US" dirty="0"/>
          </a:p>
          <a:p>
            <a:pPr lvl="2"/>
            <a:r>
              <a:rPr lang="en-US" dirty="0"/>
              <a:t>“Are you worried about…”</a:t>
            </a:r>
          </a:p>
          <a:p>
            <a:pPr lvl="1"/>
            <a:r>
              <a:rPr lang="en-US" dirty="0"/>
              <a:t>One Minute Preceptor</a:t>
            </a:r>
          </a:p>
          <a:p>
            <a:pPr lvl="1"/>
            <a:r>
              <a:rPr lang="en-US" dirty="0"/>
              <a:t>SNAPPS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Rounds</a:t>
            </a:r>
          </a:p>
          <a:p>
            <a:pPr lvl="1"/>
            <a:r>
              <a:rPr lang="en-US" dirty="0"/>
              <a:t>Theme of the day</a:t>
            </a:r>
          </a:p>
          <a:p>
            <a:pPr lvl="1"/>
            <a:r>
              <a:rPr lang="en-US" dirty="0"/>
              <a:t>Clinical question/article answer</a:t>
            </a:r>
          </a:p>
          <a:p>
            <a:pPr lvl="1"/>
            <a:r>
              <a:rPr lang="en-US" dirty="0"/>
              <a:t>Discharge rounds</a:t>
            </a:r>
          </a:p>
          <a:p>
            <a:pPr lvl="1"/>
            <a:r>
              <a:rPr lang="en-US" dirty="0"/>
              <a:t>Bedside teaching/physical findings scavenger hunt</a:t>
            </a:r>
          </a:p>
          <a:p>
            <a:pPr lvl="1"/>
            <a:r>
              <a:rPr lang="en-US" dirty="0"/>
              <a:t>Patient narrative</a:t>
            </a:r>
          </a:p>
          <a:p>
            <a:pPr lvl="1"/>
            <a:endParaRPr lang="en-US" dirty="0"/>
          </a:p>
        </p:txBody>
      </p:sp>
      <p:pic>
        <p:nvPicPr>
          <p:cNvPr id="2" name="Picture 1" descr="Context versus Urtext – Part 2 – The First Time We m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4" y="4081504"/>
            <a:ext cx="2662989" cy="1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“Activated Demonstration”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suited to…</a:t>
            </a:r>
          </a:p>
          <a:p>
            <a:pPr lvl="1"/>
            <a:r>
              <a:rPr lang="en-US" dirty="0"/>
              <a:t>High-intensity or fast-paced encounter</a:t>
            </a:r>
          </a:p>
          <a:p>
            <a:pPr lvl="1"/>
            <a:r>
              <a:rPr lang="en-US" dirty="0"/>
              <a:t>Need for speed</a:t>
            </a:r>
          </a:p>
          <a:p>
            <a:r>
              <a:rPr lang="en-US" dirty="0"/>
              <a:t>Prep learner with a specific task</a:t>
            </a:r>
          </a:p>
          <a:p>
            <a:r>
              <a:rPr lang="en-US" dirty="0"/>
              <a:t>Observational role for learner</a:t>
            </a:r>
          </a:p>
        </p:txBody>
      </p:sp>
      <p:pic>
        <p:nvPicPr>
          <p:cNvPr id="4" name="Picture 3" descr="MusicAppSelvatges: de maig 20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18" y="3857374"/>
            <a:ext cx="18573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suited to…</a:t>
            </a:r>
          </a:p>
          <a:p>
            <a:pPr lvl="1"/>
            <a:r>
              <a:rPr lang="en-US" dirty="0"/>
              <a:t>Efficiency needed (regardless </a:t>
            </a:r>
            <a:r>
              <a:rPr lang="en-US"/>
              <a:t>of learner’s </a:t>
            </a:r>
            <a:r>
              <a:rPr lang="en-US" dirty="0"/>
              <a:t>level)</a:t>
            </a:r>
          </a:p>
          <a:p>
            <a:pPr lvl="1"/>
            <a:r>
              <a:rPr lang="en-US" dirty="0"/>
              <a:t>Can provide for direct observation</a:t>
            </a:r>
          </a:p>
          <a:p>
            <a:r>
              <a:rPr lang="en-US" dirty="0"/>
              <a:t>Prep the learner</a:t>
            </a:r>
          </a:p>
          <a:p>
            <a:r>
              <a:rPr lang="en-US" dirty="0"/>
              <a:t>Give the learner 5 minutes to take a history</a:t>
            </a:r>
          </a:p>
          <a:p>
            <a:r>
              <a:rPr lang="en-US" dirty="0"/>
              <a:t>Warn families of the “take over”</a:t>
            </a:r>
          </a:p>
        </p:txBody>
      </p:sp>
      <p:pic>
        <p:nvPicPr>
          <p:cNvPr id="4" name="Picture 3" descr="Simblissity: May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72" y="3924300"/>
            <a:ext cx="2061028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“Activated Interview”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Best suited to…</a:t>
            </a:r>
          </a:p>
          <a:p>
            <a:pPr lvl="1"/>
            <a:r>
              <a:rPr lang="en-US" dirty="0"/>
              <a:t>Moderate available time</a:t>
            </a:r>
          </a:p>
          <a:p>
            <a:pPr lvl="1"/>
            <a:r>
              <a:rPr lang="en-US" dirty="0"/>
              <a:t>Must have at least a little prep time</a:t>
            </a:r>
          </a:p>
          <a:p>
            <a:pPr lvl="1"/>
            <a:r>
              <a:rPr lang="en-US" dirty="0"/>
              <a:t>New or low-medical-knowledge learners</a:t>
            </a:r>
          </a:p>
          <a:p>
            <a:pPr lvl="1"/>
            <a:endParaRPr lang="en-US" dirty="0"/>
          </a:p>
          <a:p>
            <a:r>
              <a:rPr lang="en-US" dirty="0"/>
              <a:t>Prep the learner with the chief complaint </a:t>
            </a:r>
          </a:p>
          <a:p>
            <a:pPr marL="0" indent="0">
              <a:buNone/>
            </a:pPr>
            <a:r>
              <a:rPr lang="en-US" dirty="0"/>
              <a:t>	AND </a:t>
            </a:r>
          </a:p>
          <a:p>
            <a:r>
              <a:rPr lang="en-US" dirty="0"/>
              <a:t>Discuss key questions in advance</a:t>
            </a:r>
          </a:p>
          <a:p>
            <a:endParaRPr lang="en-US" dirty="0"/>
          </a:p>
          <a:p>
            <a:r>
              <a:rPr lang="en-US" dirty="0"/>
              <a:t>May be either solo or observed</a:t>
            </a:r>
          </a:p>
        </p:txBody>
      </p:sp>
      <p:pic>
        <p:nvPicPr>
          <p:cNvPr id="4" name="Picture 3" descr="Interview – YOU | Thoughtful Though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54" y="3394367"/>
            <a:ext cx="2862099" cy="27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suited to…	</a:t>
            </a:r>
          </a:p>
          <a:p>
            <a:pPr lvl="1"/>
            <a:r>
              <a:rPr lang="en-US" dirty="0"/>
              <a:t>Plenty of time</a:t>
            </a:r>
          </a:p>
          <a:p>
            <a:pPr lvl="1"/>
            <a:r>
              <a:rPr lang="en-US" dirty="0"/>
              <a:t>Strong learner</a:t>
            </a:r>
          </a:p>
          <a:p>
            <a:pPr lvl="1"/>
            <a:r>
              <a:rPr lang="en-US" dirty="0"/>
              <a:t>Without complex past history</a:t>
            </a:r>
          </a:p>
          <a:p>
            <a:r>
              <a:rPr lang="en-US" dirty="0"/>
              <a:t>Preceptor shares only chief complaint in advance</a:t>
            </a:r>
          </a:p>
          <a:p>
            <a:r>
              <a:rPr lang="en-US" dirty="0"/>
              <a:t>Prep/warn the family</a:t>
            </a:r>
          </a:p>
          <a:p>
            <a:r>
              <a:rPr lang="en-US" dirty="0"/>
              <a:t>Of course you can “eyeball” the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 descr="ChalkBoard Texture MC2015 by MattiaMc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12" y="498517"/>
            <a:ext cx="4718166" cy="2654216"/>
          </a:xfrm>
          <a:prstGeom prst="rect">
            <a:avLst/>
          </a:prstGeom>
        </p:spPr>
      </p:pic>
      <p:pic>
        <p:nvPicPr>
          <p:cNvPr id="8" name="Picture 7" descr="colored pavement chalk | several sticks of brightl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84" y="2217821"/>
            <a:ext cx="1106905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6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for Clinical Teaching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Initial Pt Encounter</a:t>
            </a:r>
          </a:p>
          <a:p>
            <a:pPr lvl="1"/>
            <a:r>
              <a:rPr lang="en-US" dirty="0"/>
              <a:t>Activated demonstration</a:t>
            </a:r>
          </a:p>
          <a:p>
            <a:pPr lvl="1"/>
            <a:r>
              <a:rPr lang="en-US" dirty="0"/>
              <a:t>Timed history</a:t>
            </a:r>
          </a:p>
          <a:p>
            <a:pPr lvl="1"/>
            <a:r>
              <a:rPr lang="en-US" dirty="0"/>
              <a:t>“Activated interview”</a:t>
            </a:r>
          </a:p>
          <a:p>
            <a:pPr lvl="1"/>
            <a:r>
              <a:rPr lang="en-US" dirty="0"/>
              <a:t>Blank slate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Debriefing the Encounter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Full presentation vs 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Pertinents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“Are you worried about…”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 Minute Preceptor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SNAPPS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Rounds</a:t>
            </a:r>
          </a:p>
          <a:p>
            <a:pPr lvl="1"/>
            <a:r>
              <a:rPr lang="en-US" dirty="0"/>
              <a:t>Theme of the day</a:t>
            </a:r>
          </a:p>
          <a:p>
            <a:pPr lvl="1"/>
            <a:r>
              <a:rPr lang="en-US" dirty="0"/>
              <a:t>Clinical question/article answer</a:t>
            </a:r>
          </a:p>
          <a:p>
            <a:pPr lvl="1"/>
            <a:r>
              <a:rPr lang="en-US" dirty="0"/>
              <a:t>Discharge rounds</a:t>
            </a:r>
          </a:p>
          <a:p>
            <a:pPr lvl="1"/>
            <a:r>
              <a:rPr lang="en-US" dirty="0"/>
              <a:t>Bedside teaching/physical findings scavenger hunt</a:t>
            </a:r>
          </a:p>
          <a:p>
            <a:pPr lvl="1"/>
            <a:r>
              <a:rPr lang="en-US" dirty="0"/>
              <a:t>Patient narrative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0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“Full” Presentation</a:t>
            </a:r>
          </a:p>
          <a:p>
            <a:pPr lvl="1"/>
            <a:r>
              <a:rPr lang="en-US" dirty="0"/>
              <a:t>Adequate time</a:t>
            </a:r>
          </a:p>
          <a:p>
            <a:pPr lvl="1"/>
            <a:r>
              <a:rPr lang="en-US" dirty="0"/>
              <a:t>Early learner</a:t>
            </a:r>
          </a:p>
          <a:p>
            <a:pPr lvl="1"/>
            <a:r>
              <a:rPr lang="en-US" dirty="0"/>
              <a:t>Focus on the presentation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“Pertinent” Presentation</a:t>
            </a:r>
          </a:p>
          <a:p>
            <a:pPr lvl="1"/>
            <a:r>
              <a:rPr lang="en-US" dirty="0"/>
              <a:t>Just what’s relevant </a:t>
            </a:r>
          </a:p>
          <a:p>
            <a:pPr lvl="1"/>
            <a:r>
              <a:rPr lang="en-US" dirty="0"/>
              <a:t>Reveals learner’s thought process</a:t>
            </a:r>
          </a:p>
          <a:p>
            <a:pPr lvl="1"/>
            <a:r>
              <a:rPr lang="en-US" dirty="0"/>
              <a:t>Focus on the diagnosis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“What Are You Worried About?”</a:t>
            </a:r>
          </a:p>
          <a:p>
            <a:pPr lvl="1"/>
            <a:r>
              <a:rPr lang="en-US" dirty="0"/>
              <a:t>If presentation is brief OR if presentation was observed</a:t>
            </a:r>
          </a:p>
          <a:p>
            <a:pPr lvl="1"/>
            <a:r>
              <a:rPr lang="en-US" dirty="0"/>
              <a:t>Illness Scripts: Compare/contrast patient characteristics and disease presentation</a:t>
            </a:r>
          </a:p>
          <a:p>
            <a:pPr lvl="1"/>
            <a:r>
              <a:rPr lang="en-US" dirty="0"/>
              <a:t>“Most likely” vs “Not want to miss”</a:t>
            </a:r>
          </a:p>
          <a:p>
            <a:pPr lvl="1"/>
            <a:r>
              <a:rPr lang="en-US" dirty="0"/>
              <a:t>Elicit (or articulate) subconscious decision-making</a:t>
            </a:r>
          </a:p>
          <a:p>
            <a:pPr lvl="1"/>
            <a:r>
              <a:rPr lang="en-US" dirty="0"/>
              <a:t>Focus on diagnosis/reasoning OR next steps for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Minute Preceptor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five-step "</a:t>
            </a:r>
            <a:r>
              <a:rPr lang="en-US" dirty="0" err="1"/>
              <a:t>microskills</a:t>
            </a:r>
            <a:r>
              <a:rPr lang="en-US" dirty="0"/>
              <a:t>" model of clinical teaching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Get a commitment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Probe for supporting evidence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Teach general rules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Reinforce what was done well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Correct errors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 descr="File:White duck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6" y="3251200"/>
            <a:ext cx="402640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4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SNAPPS – Learner-centered model for Outpatient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Summarize </a:t>
            </a:r>
            <a:r>
              <a:rPr lang="en-US" dirty="0" err="1"/>
              <a:t>Hx</a:t>
            </a:r>
            <a:r>
              <a:rPr lang="en-US" dirty="0"/>
              <a:t> and PE</a:t>
            </a:r>
          </a:p>
          <a:p>
            <a:pPr marL="514350" indent="-514350">
              <a:buAutoNum type="arabicPeriod"/>
            </a:pPr>
            <a:r>
              <a:rPr lang="en-US" dirty="0"/>
              <a:t>Narrow the differential to 2-3 most relevant</a:t>
            </a:r>
          </a:p>
          <a:p>
            <a:pPr marL="514350" indent="-514350">
              <a:buAutoNum type="arabicPeriod"/>
            </a:pPr>
            <a:r>
              <a:rPr lang="en-US" dirty="0"/>
              <a:t>Analyze the differential (compare/contrast)</a:t>
            </a:r>
          </a:p>
          <a:p>
            <a:pPr marL="514350" indent="-514350">
              <a:buAutoNum type="arabicPeriod"/>
            </a:pPr>
            <a:r>
              <a:rPr lang="en-US" dirty="0"/>
              <a:t>Probe the preceptor</a:t>
            </a:r>
          </a:p>
          <a:p>
            <a:pPr marL="514350" indent="-514350">
              <a:buAutoNum type="arabicPeriod"/>
            </a:pPr>
            <a:r>
              <a:rPr lang="en-US" dirty="0"/>
              <a:t>Plan the management</a:t>
            </a:r>
          </a:p>
          <a:p>
            <a:pPr marL="514350" indent="-514350">
              <a:buAutoNum type="arabicPeriod"/>
            </a:pPr>
            <a:r>
              <a:rPr lang="en-US" dirty="0"/>
              <a:t>Select a case-related issue for self-directed learning</a:t>
            </a:r>
          </a:p>
        </p:txBody>
      </p:sp>
      <p:pic>
        <p:nvPicPr>
          <p:cNvPr id="4" name="Picture 3" descr="File:Three holes buttons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1" y="3708400"/>
            <a:ext cx="26132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for Clinical Teaching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Initial Pt Encounter</a:t>
            </a:r>
          </a:p>
          <a:p>
            <a:pPr lvl="1"/>
            <a:r>
              <a:rPr lang="en-US" dirty="0"/>
              <a:t>Activated demonstration</a:t>
            </a:r>
          </a:p>
          <a:p>
            <a:pPr lvl="1"/>
            <a:r>
              <a:rPr lang="en-US" dirty="0"/>
              <a:t>Timed history</a:t>
            </a:r>
          </a:p>
          <a:p>
            <a:pPr lvl="1"/>
            <a:r>
              <a:rPr lang="en-US" dirty="0"/>
              <a:t>“Activated interview”</a:t>
            </a:r>
          </a:p>
          <a:p>
            <a:pPr lvl="1"/>
            <a:r>
              <a:rPr lang="en-US" dirty="0"/>
              <a:t>Blank slate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Debriefing the Encounter</a:t>
            </a:r>
          </a:p>
          <a:p>
            <a:pPr lvl="1"/>
            <a:r>
              <a:rPr lang="en-US" dirty="0"/>
              <a:t>Full presentation vs </a:t>
            </a:r>
          </a:p>
          <a:p>
            <a:pPr lvl="2"/>
            <a:r>
              <a:rPr lang="en-US" dirty="0" err="1"/>
              <a:t>Pertinents</a:t>
            </a:r>
            <a:endParaRPr lang="en-US" dirty="0"/>
          </a:p>
          <a:p>
            <a:pPr lvl="2"/>
            <a:r>
              <a:rPr lang="en-US" dirty="0"/>
              <a:t>“Are you worried about…”</a:t>
            </a:r>
          </a:p>
          <a:p>
            <a:pPr lvl="1"/>
            <a:r>
              <a:rPr lang="en-US" dirty="0"/>
              <a:t>One Minute Preceptor</a:t>
            </a:r>
          </a:p>
          <a:p>
            <a:pPr lvl="1"/>
            <a:r>
              <a:rPr lang="en-US" dirty="0"/>
              <a:t>SNAPPS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Rounds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Theme of the day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Clinical question/article answer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Discharge rounds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Bedside teaching/physical findings scavenger hunt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Patient narrative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2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553" y="1600201"/>
            <a:ext cx="85286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Discuss the importance of orientation for the learner.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Review techniques for effective and efficient clinical teaching.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Review ways to give feedback, pointing out the difference between evaluation </a:t>
            </a:r>
            <a:r>
              <a:rPr lang="en-US">
                <a:latin typeface="Arial"/>
                <a:cs typeface="Arial"/>
              </a:rPr>
              <a:t>and feedback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01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of the Day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single or multiple learners seeing multiple patients together</a:t>
            </a:r>
          </a:p>
          <a:p>
            <a:r>
              <a:rPr lang="en-US" dirty="0"/>
              <a:t>Brief group prep – decide on a topic</a:t>
            </a:r>
          </a:p>
          <a:p>
            <a:pPr lvl="1"/>
            <a:r>
              <a:rPr lang="en-US" dirty="0"/>
              <a:t>Cardiac or respiratory exams</a:t>
            </a:r>
          </a:p>
          <a:p>
            <a:pPr lvl="1"/>
            <a:r>
              <a:rPr lang="en-US" dirty="0"/>
              <a:t>HEADSS questions	</a:t>
            </a:r>
          </a:p>
          <a:p>
            <a:pPr lvl="1"/>
            <a:r>
              <a:rPr lang="en-US" dirty="0"/>
              <a:t>Presenting vital signs</a:t>
            </a:r>
          </a:p>
        </p:txBody>
      </p:sp>
      <p:pic>
        <p:nvPicPr>
          <p:cNvPr id="6" name="Picture 5" descr="Genetic Argonaut: May 20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53" y="311517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Question/Article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advance notification for learners, + time</a:t>
            </a:r>
          </a:p>
          <a:p>
            <a:r>
              <a:rPr lang="en-US" dirty="0"/>
              <a:t>Loved by residents!</a:t>
            </a:r>
          </a:p>
          <a:p>
            <a:r>
              <a:rPr lang="en-US" dirty="0"/>
              <a:t>Identify a clinical question</a:t>
            </a:r>
          </a:p>
          <a:p>
            <a:r>
              <a:rPr lang="en-US" dirty="0"/>
              <a:t>Brief (really brief) synopsis:</a:t>
            </a:r>
          </a:p>
          <a:p>
            <a:pPr lvl="1"/>
            <a:r>
              <a:rPr lang="en-US" dirty="0"/>
              <a:t>Is this the same </a:t>
            </a:r>
            <a:r>
              <a:rPr lang="en-US" dirty="0" err="1"/>
              <a:t>pt</a:t>
            </a:r>
            <a:r>
              <a:rPr lang="en-US" dirty="0"/>
              <a:t> population?</a:t>
            </a:r>
          </a:p>
          <a:p>
            <a:pPr lvl="1"/>
            <a:r>
              <a:rPr lang="en-US" dirty="0"/>
              <a:t>What did they do?</a:t>
            </a:r>
          </a:p>
          <a:p>
            <a:pPr lvl="1"/>
            <a:r>
              <a:rPr lang="en-US" dirty="0"/>
              <a:t>How does this impact our patient/answer our question?</a:t>
            </a:r>
          </a:p>
          <a:p>
            <a:r>
              <a:rPr lang="en-US" dirty="0"/>
              <a:t>Collate the articles (tech?)</a:t>
            </a:r>
          </a:p>
        </p:txBody>
      </p:sp>
      <p:pic>
        <p:nvPicPr>
          <p:cNvPr id="4" name="Picture 3" descr="two column article templates - TeX - LaTeX Stack Exchan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84" y="3874168"/>
            <a:ext cx="2632751" cy="24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(although, obvi, should be a component daily)</a:t>
            </a:r>
          </a:p>
          <a:p>
            <a:r>
              <a:rPr lang="en-US" dirty="0"/>
              <a:t>Be Specific!</a:t>
            </a:r>
          </a:p>
          <a:p>
            <a:r>
              <a:rPr lang="en-US" dirty="0"/>
              <a:t>May consider subheadings</a:t>
            </a:r>
          </a:p>
          <a:p>
            <a:pPr lvl="1"/>
            <a:r>
              <a:rPr lang="en-US" dirty="0"/>
              <a:t>Medical requirements/when are we sure </a:t>
            </a:r>
            <a:r>
              <a:rPr lang="en-US" dirty="0" err="1"/>
              <a:t>pt</a:t>
            </a:r>
            <a:r>
              <a:rPr lang="en-US" dirty="0"/>
              <a:t> is improving</a:t>
            </a:r>
          </a:p>
          <a:p>
            <a:pPr lvl="1"/>
            <a:r>
              <a:rPr lang="en-US" dirty="0"/>
              <a:t>Technology/DME/case management requirements</a:t>
            </a:r>
          </a:p>
          <a:p>
            <a:pPr lvl="1"/>
            <a:r>
              <a:rPr lang="en-US" dirty="0"/>
              <a:t>Education/social situation requirements	</a:t>
            </a:r>
          </a:p>
          <a:p>
            <a:pPr lvl="1"/>
            <a:endParaRPr lang="en-US" dirty="0"/>
          </a:p>
          <a:p>
            <a:r>
              <a:rPr lang="en-US" dirty="0"/>
              <a:t>Next step: when do you think this will happen (estimate a date)</a:t>
            </a:r>
          </a:p>
        </p:txBody>
      </p:sp>
    </p:spTree>
    <p:extLst>
      <p:ext uri="{BB962C8B-B14F-4D97-AF65-F5344CB8AC3E}">
        <p14:creationId xmlns:p14="http://schemas.microsoft.com/office/powerpoint/2010/main" val="276935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Bedside Teaching (post rounds)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findings</a:t>
            </a:r>
          </a:p>
          <a:p>
            <a:pPr lvl="1"/>
            <a:r>
              <a:rPr lang="en-US" dirty="0"/>
              <a:t>Consent from patient/parent</a:t>
            </a:r>
          </a:p>
          <a:p>
            <a:pPr lvl="1"/>
            <a:r>
              <a:rPr lang="en-US" dirty="0"/>
              <a:t>Adequate time for each learner’s attempt, ideal to have a discussion and re-examination</a:t>
            </a:r>
          </a:p>
          <a:p>
            <a:r>
              <a:rPr lang="en-US" dirty="0"/>
              <a:t>Educated patient/parent teaching learners</a:t>
            </a:r>
          </a:p>
        </p:txBody>
      </p:sp>
      <p:pic>
        <p:nvPicPr>
          <p:cNvPr id="4" name="Picture 3" descr="Your Questions Answered #6 | HTML5 Doc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85" y="4001294"/>
            <a:ext cx="25241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Narrative (Post Rounds)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Open-ended questions, psychosocial focus</a:t>
            </a:r>
          </a:p>
          <a:p>
            <a:pPr lvl="1"/>
            <a:r>
              <a:rPr lang="en-US" dirty="0"/>
              <a:t>“How has this affected your daily life?”</a:t>
            </a:r>
          </a:p>
          <a:p>
            <a:pPr lvl="1"/>
            <a:r>
              <a:rPr lang="en-US" dirty="0"/>
              <a:t>“What is something that someone did well/did poorly early in your care?”</a:t>
            </a:r>
          </a:p>
          <a:p>
            <a:pPr lvl="1"/>
            <a:r>
              <a:rPr lang="en-US" dirty="0"/>
              <a:t>“What led to your diagnosis?”</a:t>
            </a:r>
          </a:p>
        </p:txBody>
      </p:sp>
      <p:pic>
        <p:nvPicPr>
          <p:cNvPr id="5" name="Picture 4" descr="Mold Sickness Treatment Docto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27" y="4182979"/>
            <a:ext cx="2825015" cy="18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8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8ADF-5E75-254D-946E-96E1BFD6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Feedback Game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3F0A2-8146-4F4D-96C7-E9782D015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fits best with your clinical setting?  Your teaching style?</a:t>
            </a:r>
          </a:p>
          <a:p>
            <a:r>
              <a:rPr lang="en-US" dirty="0">
                <a:solidFill>
                  <a:srgbClr val="FF0000"/>
                </a:solidFill>
              </a:rPr>
              <a:t>What one thing will you try after this session?</a:t>
            </a:r>
          </a:p>
          <a:p>
            <a:r>
              <a:rPr lang="en-US" dirty="0">
                <a:solidFill>
                  <a:srgbClr val="FF0000"/>
                </a:solidFill>
              </a:rPr>
              <a:t>When and how will you implement this change?</a:t>
            </a:r>
          </a:p>
        </p:txBody>
      </p:sp>
    </p:spTree>
    <p:extLst>
      <p:ext uri="{BB962C8B-B14F-4D97-AF65-F5344CB8AC3E}">
        <p14:creationId xmlns:p14="http://schemas.microsoft.com/office/powerpoint/2010/main" val="1791509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815B-E9F0-7648-A05F-BAA2AAC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 Wrap-Up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C69FD-CFDF-754B-B9B5-D1ACC2356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3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7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To Get Started…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>
                <a:latin typeface="Arial" charset="0"/>
              </a:rPr>
              <a:t>Let’s come up with some “Good to Great” questions!</a:t>
            </a:r>
          </a:p>
        </p:txBody>
      </p:sp>
      <p:pic>
        <p:nvPicPr>
          <p:cNvPr id="233474" name="Picture 2" descr="Image result for good to grea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4838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dirty="0">
                <a:latin typeface="Arial" charset="0"/>
              </a:rPr>
              <a:t>The Day One                                Make It or Break It                   Exercise</a:t>
            </a:r>
          </a:p>
        </p:txBody>
      </p:sp>
    </p:spTree>
    <p:extLst>
      <p:ext uri="{BB962C8B-B14F-4D97-AF65-F5344CB8AC3E}">
        <p14:creationId xmlns:p14="http://schemas.microsoft.com/office/powerpoint/2010/main" val="293902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Usual Topics for </a:t>
            </a:r>
            <a:r>
              <a:rPr lang="ja-JP" altLang="en-US" b="1" dirty="0">
                <a:latin typeface="Arial" charset="0"/>
              </a:rPr>
              <a:t>“</a:t>
            </a:r>
            <a:r>
              <a:rPr lang="en-US" b="1" dirty="0">
                <a:latin typeface="Arial" charset="0"/>
              </a:rPr>
              <a:t>Day One</a:t>
            </a:r>
            <a:r>
              <a:rPr lang="ja-JP" altLang="en-US" b="1" dirty="0">
                <a:latin typeface="Arial" charset="0"/>
              </a:rPr>
              <a:t>”</a:t>
            </a:r>
            <a:endParaRPr lang="en-US" b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Who is the student? </a:t>
            </a:r>
          </a:p>
          <a:p>
            <a:r>
              <a:rPr lang="en-US" dirty="0">
                <a:latin typeface="Arial" charset="0"/>
              </a:rPr>
              <a:t>What do they want to get out of the class?</a:t>
            </a:r>
          </a:p>
          <a:p>
            <a:r>
              <a:rPr lang="en-US" dirty="0">
                <a:latin typeface="Arial" charset="0"/>
              </a:rPr>
              <a:t>Are they interested in pediatrics?</a:t>
            </a:r>
          </a:p>
          <a:p>
            <a:r>
              <a:rPr lang="en-US" dirty="0">
                <a:latin typeface="Arial" charset="0"/>
              </a:rPr>
              <a:t>What have they done thus far to prepare them for the clerkship or elective?</a:t>
            </a:r>
          </a:p>
        </p:txBody>
      </p:sp>
    </p:spTree>
    <p:extLst>
      <p:ext uri="{BB962C8B-B14F-4D97-AF65-F5344CB8AC3E}">
        <p14:creationId xmlns:p14="http://schemas.microsoft.com/office/powerpoint/2010/main" val="33648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charset="0"/>
              </a:rPr>
              <a:t>Other Things to Think About To Make Day One Even More Effective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09800"/>
            <a:ext cx="7772400" cy="4114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Sit down to orient</a:t>
            </a:r>
          </a:p>
          <a:p>
            <a:r>
              <a:rPr lang="en-US" dirty="0">
                <a:latin typeface="Arial" charset="0"/>
              </a:rPr>
              <a:t>Use student or resident name to personalize the discussion</a:t>
            </a:r>
          </a:p>
          <a:p>
            <a:r>
              <a:rPr lang="en-US" dirty="0">
                <a:latin typeface="Arial" charset="0"/>
              </a:rPr>
              <a:t>Let the office (and if possible inpatient) staff know in advance that trainee(s) will be starting </a:t>
            </a:r>
          </a:p>
          <a:p>
            <a:r>
              <a:rPr lang="en-US" dirty="0">
                <a:latin typeface="Arial" charset="0"/>
              </a:rPr>
              <a:t>Think about how Day One can help you!</a:t>
            </a:r>
          </a:p>
        </p:txBody>
      </p:sp>
    </p:spTree>
    <p:extLst>
      <p:ext uri="{BB962C8B-B14F-4D97-AF65-F5344CB8AC3E}">
        <p14:creationId xmlns:p14="http://schemas.microsoft.com/office/powerpoint/2010/main" val="29847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19325" y="152400"/>
            <a:ext cx="7772400" cy="11430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How Day One Can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248" y="1634700"/>
            <a:ext cx="8618928" cy="4170694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How do you like to teach and when?</a:t>
            </a:r>
          </a:p>
          <a:p>
            <a:r>
              <a:rPr lang="en-US" dirty="0">
                <a:latin typeface="Arial" charset="0"/>
              </a:rPr>
              <a:t>Consider the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teaching notebook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if teaching to different levels or needing to be efficient</a:t>
            </a:r>
          </a:p>
          <a:p>
            <a:r>
              <a:rPr lang="en-US" dirty="0">
                <a:latin typeface="Arial" charset="0"/>
              </a:rPr>
              <a:t>Who else will be sharing the teaching with you?</a:t>
            </a:r>
          </a:p>
          <a:p>
            <a:r>
              <a:rPr lang="en-US" dirty="0">
                <a:latin typeface="Arial" charset="0"/>
              </a:rPr>
              <a:t>How can you be a nominee for teacher of the year? (the one question that pays off)!</a:t>
            </a:r>
          </a:p>
          <a:p>
            <a:r>
              <a:rPr lang="en-US" dirty="0">
                <a:latin typeface="Arial" charset="0"/>
              </a:rPr>
              <a:t>When will you give feedback?</a:t>
            </a:r>
          </a:p>
        </p:txBody>
      </p:sp>
    </p:spTree>
    <p:extLst>
      <p:ext uri="{BB962C8B-B14F-4D97-AF65-F5344CB8AC3E}">
        <p14:creationId xmlns:p14="http://schemas.microsoft.com/office/powerpoint/2010/main" val="14112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for </a:t>
            </a:r>
            <a:br>
              <a:rPr lang="en-US" dirty="0"/>
            </a:br>
            <a:r>
              <a:rPr lang="en-US" dirty="0"/>
              <a:t>Clinical Teaching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You’re </a:t>
            </a:r>
            <a:r>
              <a:rPr lang="en-US" sz="3600" i="1" dirty="0">
                <a:solidFill>
                  <a:srgbClr val="FF0000"/>
                </a:solidFill>
              </a:rPr>
              <a:t>Both</a:t>
            </a:r>
            <a:r>
              <a:rPr lang="en-US" sz="3600" dirty="0">
                <a:solidFill>
                  <a:srgbClr val="FF0000"/>
                </a:solidFill>
              </a:rPr>
              <a:t> in the </a:t>
            </a:r>
            <a:r>
              <a:rPr lang="en-US" sz="3600" dirty="0" err="1">
                <a:solidFill>
                  <a:srgbClr val="FF0000"/>
                </a:solidFill>
              </a:rPr>
              <a:t>Hotseat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red metal toolbox with front-open dra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2" y="133935"/>
            <a:ext cx="5303000" cy="31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7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for Clinical Teaching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Initial Pt Encounter</a:t>
            </a:r>
          </a:p>
          <a:p>
            <a:pPr lvl="1"/>
            <a:r>
              <a:rPr lang="en-US" dirty="0"/>
              <a:t>Activated demonstration</a:t>
            </a:r>
          </a:p>
          <a:p>
            <a:pPr lvl="1"/>
            <a:r>
              <a:rPr lang="en-US" dirty="0"/>
              <a:t>Timed history</a:t>
            </a:r>
          </a:p>
          <a:p>
            <a:pPr lvl="1"/>
            <a:r>
              <a:rPr lang="en-US" dirty="0"/>
              <a:t>“Activated interview”</a:t>
            </a:r>
          </a:p>
          <a:p>
            <a:pPr lvl="1"/>
            <a:r>
              <a:rPr lang="en-US" dirty="0"/>
              <a:t>Blank slate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Debriefing the Encounter</a:t>
            </a:r>
          </a:p>
          <a:p>
            <a:pPr lvl="1"/>
            <a:r>
              <a:rPr lang="en-US" dirty="0"/>
              <a:t>Full presentation vs </a:t>
            </a:r>
          </a:p>
          <a:p>
            <a:pPr lvl="2"/>
            <a:r>
              <a:rPr lang="en-US" dirty="0" err="1"/>
              <a:t>Pertinents</a:t>
            </a:r>
            <a:endParaRPr lang="en-US" dirty="0"/>
          </a:p>
          <a:p>
            <a:pPr lvl="2"/>
            <a:r>
              <a:rPr lang="en-US" dirty="0"/>
              <a:t>“Are you worried about…”</a:t>
            </a:r>
          </a:p>
          <a:p>
            <a:pPr lvl="1"/>
            <a:r>
              <a:rPr lang="en-US" dirty="0"/>
              <a:t>One Minute Preceptor</a:t>
            </a:r>
          </a:p>
          <a:p>
            <a:pPr lvl="1"/>
            <a:r>
              <a:rPr lang="en-US" dirty="0"/>
              <a:t>SNAPPS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Rounds</a:t>
            </a:r>
          </a:p>
          <a:p>
            <a:pPr lvl="1"/>
            <a:r>
              <a:rPr lang="en-US" dirty="0"/>
              <a:t>Theme of the day</a:t>
            </a:r>
          </a:p>
          <a:p>
            <a:pPr lvl="1"/>
            <a:r>
              <a:rPr lang="en-US" dirty="0"/>
              <a:t>Clinical question/article answer</a:t>
            </a:r>
          </a:p>
          <a:p>
            <a:pPr lvl="1"/>
            <a:r>
              <a:rPr lang="en-US" dirty="0"/>
              <a:t>Discharge rounds</a:t>
            </a:r>
          </a:p>
          <a:p>
            <a:pPr lvl="1"/>
            <a:r>
              <a:rPr lang="en-US" dirty="0"/>
              <a:t>Bedside teaching/physical findings scavenger hunt</a:t>
            </a:r>
          </a:p>
          <a:p>
            <a:pPr lvl="1"/>
            <a:r>
              <a:rPr lang="en-US" dirty="0"/>
              <a:t>Patient narrative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4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1416</Words>
  <Application>Microsoft Office PowerPoint</Application>
  <PresentationFormat>Widescreen</PresentationFormat>
  <Paragraphs>242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Patient-Centered Teaching</vt:lpstr>
      <vt:lpstr>Objectives</vt:lpstr>
      <vt:lpstr>To Get Started…</vt:lpstr>
      <vt:lpstr>PowerPoint Presentation</vt:lpstr>
      <vt:lpstr>Usual Topics for “Day One”</vt:lpstr>
      <vt:lpstr>Other Things to Think About To Make Day One Even More Effective</vt:lpstr>
      <vt:lpstr>How Day One Can Help You</vt:lpstr>
      <vt:lpstr>Toolbox for  Clinical Teaching</vt:lpstr>
      <vt:lpstr>Toolbox for Clinical Teaching</vt:lpstr>
      <vt:lpstr>Toolbox for Clinical Teaching</vt:lpstr>
      <vt:lpstr>“Activated Demonstration”</vt:lpstr>
      <vt:lpstr>Timed History</vt:lpstr>
      <vt:lpstr>“Activated Interview”</vt:lpstr>
      <vt:lpstr>Blank Slate</vt:lpstr>
      <vt:lpstr>Toolbox for Clinical Teaching</vt:lpstr>
      <vt:lpstr>Presentation of Patient</vt:lpstr>
      <vt:lpstr>One Minute Preceptor</vt:lpstr>
      <vt:lpstr>SNAPPS – Learner-centered model for Outpatient Education</vt:lpstr>
      <vt:lpstr>Toolbox for Clinical Teaching</vt:lpstr>
      <vt:lpstr>Theme of the Day</vt:lpstr>
      <vt:lpstr>Clinical Question/Article Answer</vt:lpstr>
      <vt:lpstr>Requirements for Discharge</vt:lpstr>
      <vt:lpstr>Bedside Teaching (post rounds) </vt:lpstr>
      <vt:lpstr>Patient Narrative (Post Rounds) </vt:lpstr>
      <vt:lpstr>The Feedback Game</vt:lpstr>
      <vt:lpstr>Breakout Session</vt:lpstr>
      <vt:lpstr>Breakout Session Wrap-Up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R</dc:creator>
  <cp:lastModifiedBy>Broder, Amanda D</cp:lastModifiedBy>
  <cp:revision>12</cp:revision>
  <dcterms:created xsi:type="dcterms:W3CDTF">2019-08-28T15:53:25Z</dcterms:created>
  <dcterms:modified xsi:type="dcterms:W3CDTF">2021-10-04T12:48:42Z</dcterms:modified>
</cp:coreProperties>
</file>